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0"/>
  </p:notesMasterIdLst>
  <p:sldIdLst>
    <p:sldId id="272" r:id="rId2"/>
    <p:sldId id="281" r:id="rId3"/>
    <p:sldId id="257" r:id="rId4"/>
    <p:sldId id="278" r:id="rId5"/>
    <p:sldId id="262" r:id="rId6"/>
    <p:sldId id="273" r:id="rId7"/>
    <p:sldId id="274" r:id="rId8"/>
    <p:sldId id="276" r:id="rId9"/>
    <p:sldId id="277" r:id="rId10"/>
    <p:sldId id="265" r:id="rId11"/>
    <p:sldId id="266" r:id="rId12"/>
    <p:sldId id="260" r:id="rId13"/>
    <p:sldId id="269" r:id="rId14"/>
    <p:sldId id="258" r:id="rId15"/>
    <p:sldId id="279" r:id="rId16"/>
    <p:sldId id="268" r:id="rId17"/>
    <p:sldId id="270" r:id="rId18"/>
    <p:sldId id="28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912" autoAdjust="0"/>
    <p:restoredTop sz="94714" autoAdjust="0"/>
  </p:normalViewPr>
  <p:slideViewPr>
    <p:cSldViewPr>
      <p:cViewPr varScale="1">
        <p:scale>
          <a:sx n="119" d="100"/>
          <a:sy n="119" d="100"/>
        </p:scale>
        <p:origin x="-187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B564E8-20F8-456F-B9D7-8003E488F1B0}" type="datetimeFigureOut">
              <a:rPr lang="ru-RU" smtClean="0"/>
              <a:t>19.08.2015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CD72E9-C48E-4776-9E6E-3F35579C2F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0899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CD72E9-C48E-4776-9E6E-3F35579C2F9F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53787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CD72E9-C48E-4776-9E6E-3F35579C2F9F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53787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CD72E9-C48E-4776-9E6E-3F35579C2F9F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53787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CD72E9-C48E-4776-9E6E-3F35579C2F9F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53787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CD72E9-C48E-4776-9E6E-3F35579C2F9F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53787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ED700-EDC1-4170-B907-1999620BF432}" type="datetimeFigureOut">
              <a:rPr lang="ru-RU" smtClean="0"/>
              <a:t>19.08.2015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3372CB-91D2-47CA-896B-1294A94DBCE5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ED700-EDC1-4170-B907-1999620BF432}" type="datetimeFigureOut">
              <a:rPr lang="ru-RU" smtClean="0"/>
              <a:t>19.08.2015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372CB-91D2-47CA-896B-1294A94DBC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ED700-EDC1-4170-B907-1999620BF432}" type="datetimeFigureOut">
              <a:rPr lang="ru-RU" smtClean="0"/>
              <a:t>19.08.2015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372CB-91D2-47CA-896B-1294A94DBC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29CED700-EDC1-4170-B907-1999620BF432}" type="datetimeFigureOut">
              <a:rPr lang="ru-RU" smtClean="0"/>
              <a:t>19.08.2015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FD3372CB-91D2-47CA-896B-1294A94DBCE5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ED700-EDC1-4170-B907-1999620BF432}" type="datetimeFigureOut">
              <a:rPr lang="ru-RU" smtClean="0"/>
              <a:t>19.08.2015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372CB-91D2-47CA-896B-1294A94DBCE5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ED700-EDC1-4170-B907-1999620BF432}" type="datetimeFigureOut">
              <a:rPr lang="ru-RU" smtClean="0"/>
              <a:t>19.08.2015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372CB-91D2-47CA-896B-1294A94DBCE5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372CB-91D2-47CA-896B-1294A94DBCE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ED700-EDC1-4170-B907-1999620BF432}" type="datetimeFigureOut">
              <a:rPr lang="ru-RU" smtClean="0"/>
              <a:t>19.08.2015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ED700-EDC1-4170-B907-1999620BF432}" type="datetimeFigureOut">
              <a:rPr lang="ru-RU" smtClean="0"/>
              <a:t>19.08.2015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372CB-91D2-47CA-896B-1294A94DBCE5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ED700-EDC1-4170-B907-1999620BF432}" type="datetimeFigureOut">
              <a:rPr lang="ru-RU" smtClean="0"/>
              <a:t>19.08.2015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372CB-91D2-47CA-896B-1294A94DBC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29CED700-EDC1-4170-B907-1999620BF432}" type="datetimeFigureOut">
              <a:rPr lang="ru-RU" smtClean="0"/>
              <a:t>19.08.2015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D3372CB-91D2-47CA-896B-1294A94DBCE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ED700-EDC1-4170-B907-1999620BF432}" type="datetimeFigureOut">
              <a:rPr lang="ru-RU" smtClean="0"/>
              <a:t>19.08.2015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3372CB-91D2-47CA-896B-1294A94DBCE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29CED700-EDC1-4170-B907-1999620BF432}" type="datetimeFigureOut">
              <a:rPr lang="ru-RU" smtClean="0"/>
              <a:t>19.08.2015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FD3372CB-91D2-47CA-896B-1294A94DBCE5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photoshare.ru/photo6877547.html" TargetMode="External"/><Relationship Id="rId13" Type="http://schemas.openxmlformats.org/officeDocument/2006/relationships/hyperlink" Target="http://shaltay0boltay.livejournal.com/82080.html" TargetMode="External"/><Relationship Id="rId3" Type="http://schemas.openxmlformats.org/officeDocument/2006/relationships/hyperlink" Target="http://www.azlib.ru/img/e/ershow_p_p/text_0030/index.shtml" TargetMode="External"/><Relationship Id="rId7" Type="http://schemas.openxmlformats.org/officeDocument/2006/relationships/hyperlink" Target="http://old.prodalit.ru/?catrub=15&amp;gl_aut=5" TargetMode="External"/><Relationship Id="rId12" Type="http://schemas.openxmlformats.org/officeDocument/2006/relationships/hyperlink" Target="http://raskrashkirus.ru/kocherginillyustratsii-k-skazkam.html" TargetMode="External"/><Relationship Id="rId2" Type="http://schemas.openxmlformats.org/officeDocument/2006/relationships/hyperlink" Target="http://www.liveinternet.ru/users/ftg/post224996424" TargetMode="External"/><Relationship Id="rId16" Type="http://schemas.openxmlformats.org/officeDocument/2006/relationships/hyperlink" Target="http://special3.shkola.hc.ru/photogallery/illustr_skazki/skazki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ead.ru/id/338266/" TargetMode="External"/><Relationship Id="rId11" Type="http://schemas.openxmlformats.org/officeDocument/2006/relationships/hyperlink" Target="http://creative.nnm.ru/2008/05/page20/" TargetMode="External"/><Relationship Id="rId5" Type="http://schemas.openxmlformats.org/officeDocument/2006/relationships/hyperlink" Target="http://www.libring.ru/book812075" TargetMode="External"/><Relationship Id="rId15" Type="http://schemas.openxmlformats.org/officeDocument/2006/relationships/hyperlink" Target="http://books-labirint.livejournal.com/14543.html" TargetMode="External"/><Relationship Id="rId10" Type="http://schemas.openxmlformats.org/officeDocument/2006/relationships/hyperlink" Target="http://9e-maya.ru/forum/index.php/topic,224.0.html" TargetMode="External"/><Relationship Id="rId4" Type="http://schemas.openxmlformats.org/officeDocument/2006/relationships/hyperlink" Target="http://5razvorotov.livejournal.com/56473.html" TargetMode="External"/><Relationship Id="rId9" Type="http://schemas.openxmlformats.org/officeDocument/2006/relationships/hyperlink" Target="http://raskrashkirus.ru/konek-gorbunok-risunki.html" TargetMode="External"/><Relationship Id="rId14" Type="http://schemas.openxmlformats.org/officeDocument/2006/relationships/hyperlink" Target="http://vsiaco.org.ua/post156977511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03350" y="188913"/>
            <a:ext cx="6194425" cy="936625"/>
          </a:xfrm>
        </p:spPr>
        <p:txBody>
          <a:bodyPr/>
          <a:lstStyle/>
          <a:p>
            <a:pPr algn="ctr">
              <a:lnSpc>
                <a:spcPct val="80000"/>
              </a:lnSpc>
            </a:pPr>
            <a:r>
              <a:rPr lang="ru-RU" sz="1600" dirty="0">
                <a:latin typeface="Times New Roman" pitchFamily="18" charset="0"/>
              </a:rPr>
              <a:t>МБОУ  </a:t>
            </a:r>
            <a:r>
              <a:rPr lang="ru-RU" sz="1600" dirty="0" smtClean="0">
                <a:latin typeface="Times New Roman" pitchFamily="18" charset="0"/>
              </a:rPr>
              <a:t>СОШ №4 г. Карачева Брянской области</a:t>
            </a:r>
            <a:endParaRPr lang="ru-RU" sz="1600" dirty="0"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r>
              <a:rPr lang="ru-RU" sz="1600" dirty="0">
                <a:latin typeface="Times New Roman" pitchFamily="18" charset="0"/>
              </a:rPr>
              <a:t>Автор: </a:t>
            </a:r>
            <a:r>
              <a:rPr lang="ru-RU" sz="1600" dirty="0" smtClean="0">
                <a:latin typeface="Times New Roman" pitchFamily="18" charset="0"/>
              </a:rPr>
              <a:t>Глебова С. В.- </a:t>
            </a:r>
            <a:r>
              <a:rPr lang="ru-RU" sz="1600" dirty="0">
                <a:latin typeface="Times New Roman" pitchFamily="18" charset="0"/>
              </a:rPr>
              <a:t>учитель начальных классов 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3568" y="1268760"/>
            <a:ext cx="7848872" cy="4464496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</a:rPr>
              <a:t>Приметы волшебной сказки в сказке П. Ершова «Конек-горбунок»</a:t>
            </a:r>
            <a:br>
              <a:rPr lang="ru-RU" sz="4000" dirty="0" smtClean="0">
                <a:latin typeface="Times New Roman" pitchFamily="18" charset="0"/>
              </a:rPr>
            </a:br>
            <a:r>
              <a:rPr lang="ru-RU" sz="4000" dirty="0">
                <a:latin typeface="Times New Roman" pitchFamily="18" charset="0"/>
              </a:rPr>
              <a:t/>
            </a:r>
            <a:br>
              <a:rPr lang="ru-RU" sz="4000" dirty="0">
                <a:latin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</a:rPr>
              <a:t>Презентация к уроку литературного чтения </a:t>
            </a:r>
            <a:br>
              <a:rPr lang="ru-RU" sz="3200" dirty="0" smtClean="0">
                <a:latin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</a:rPr>
              <a:t>    2 класс</a:t>
            </a:r>
            <a:br>
              <a:rPr lang="ru-RU" sz="3200" dirty="0" smtClean="0">
                <a:latin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</a:rPr>
              <a:t>   «Школа 2100»</a:t>
            </a:r>
            <a:endParaRPr lang="ru-RU" sz="3200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9893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Выставка изданий сказки на разных языках</a:t>
            </a:r>
            <a:endParaRPr lang="ru-RU" sz="3200" dirty="0"/>
          </a:p>
        </p:txBody>
      </p:sp>
      <p:pic>
        <p:nvPicPr>
          <p:cNvPr id="1026" name="Picture 2" descr="G:\выставка изданий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664" y="1988840"/>
            <a:ext cx="5904656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</a:t>
            </a:r>
            <a:r>
              <a:rPr lang="ru-RU" dirty="0" err="1" smtClean="0"/>
              <a:t>Н.Кочергин</a:t>
            </a:r>
            <a:r>
              <a:rPr lang="ru-RU" dirty="0" smtClean="0"/>
              <a:t> 1953 г</a:t>
            </a:r>
            <a:endParaRPr lang="ru-RU" dirty="0"/>
          </a:p>
        </p:txBody>
      </p:sp>
      <p:pic>
        <p:nvPicPr>
          <p:cNvPr id="2050" name="Picture 2" descr="G:\кочергин конек-горбунок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5656" y="1988840"/>
            <a:ext cx="6048672" cy="4320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Н. Кочергин 1953 г</a:t>
            </a:r>
            <a:endParaRPr lang="ru-RU" dirty="0"/>
          </a:p>
        </p:txBody>
      </p:sp>
      <p:pic>
        <p:nvPicPr>
          <p:cNvPr id="3075" name="Picture 3" descr="G:\кочергин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648" y="1628800"/>
            <a:ext cx="6696744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</a:t>
            </a:r>
            <a:r>
              <a:rPr lang="ru-RU" dirty="0" err="1" smtClean="0"/>
              <a:t>Н.Кочергин</a:t>
            </a:r>
            <a:r>
              <a:rPr lang="ru-RU" dirty="0" smtClean="0"/>
              <a:t> 1953 г</a:t>
            </a:r>
            <a:endParaRPr lang="ru-RU" dirty="0"/>
          </a:p>
        </p:txBody>
      </p:sp>
      <p:pic>
        <p:nvPicPr>
          <p:cNvPr id="5123" name="Picture 3" descr="G:\кочергин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51915" y="1524000"/>
            <a:ext cx="364017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b9b7f1cff083837efb22e8b89b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0032" y="1607302"/>
            <a:ext cx="3816424" cy="466037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             Н. </a:t>
            </a:r>
            <a:r>
              <a:rPr lang="ru-RU" sz="2400" dirty="0"/>
              <a:t>К</a:t>
            </a:r>
            <a:r>
              <a:rPr lang="ru-RU" sz="2400" dirty="0" smtClean="0"/>
              <a:t>очергин  1953                            В.А. </a:t>
            </a:r>
            <a:r>
              <a:rPr lang="ru-RU" sz="2400" dirty="0" err="1" smtClean="0"/>
              <a:t>Милашевский</a:t>
            </a:r>
            <a:r>
              <a:rPr lang="ru-RU" sz="2400" dirty="0" smtClean="0"/>
              <a:t> 1976 г.</a:t>
            </a:r>
            <a:endParaRPr lang="ru-RU" sz="2400" dirty="0"/>
          </a:p>
        </p:txBody>
      </p:sp>
      <p:pic>
        <p:nvPicPr>
          <p:cNvPr id="4098" name="Picture 2" descr="G:\рыба-кит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1587157"/>
            <a:ext cx="3829422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В.А. </a:t>
            </a:r>
            <a:r>
              <a:rPr lang="ru-RU" dirty="0" err="1" smtClean="0"/>
              <a:t>Милашевский</a:t>
            </a:r>
            <a:r>
              <a:rPr lang="ru-RU" dirty="0" smtClean="0"/>
              <a:t> 1976г</a:t>
            </a:r>
            <a:endParaRPr lang="ru-RU" dirty="0"/>
          </a:p>
        </p:txBody>
      </p:sp>
      <p:pic>
        <p:nvPicPr>
          <p:cNvPr id="8194" name="Picture 2" descr="G:\рисунок милашевский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3500" y="1614487"/>
            <a:ext cx="6477000" cy="439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0627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Детский рисунок</a:t>
            </a:r>
            <a:endParaRPr lang="ru-RU" dirty="0"/>
          </a:p>
        </p:txBody>
      </p:sp>
      <p:pic>
        <p:nvPicPr>
          <p:cNvPr id="7170" name="Picture 2" descr="G:\воробьев дмитрий 7 класс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63227" y="1524000"/>
            <a:ext cx="3217545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Подготовить свою иллюстрацию (поделку, макет ) к сказке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</a:t>
            </a:r>
            <a:r>
              <a:rPr lang="ru-RU" dirty="0"/>
              <a:t>И</a:t>
            </a:r>
            <a:r>
              <a:rPr lang="ru-RU" dirty="0" smtClean="0"/>
              <a:t>спользованные ресурсы: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073352"/>
          </a:xfrm>
        </p:spPr>
        <p:txBody>
          <a:bodyPr>
            <a:noAutofit/>
          </a:bodyPr>
          <a:lstStyle/>
          <a:p>
            <a:r>
              <a:rPr lang="ru-RU" sz="1400" dirty="0" smtClean="0"/>
              <a:t> Портрет П. Ершова</a:t>
            </a:r>
            <a:r>
              <a:rPr lang="ru-RU" sz="1400" dirty="0"/>
              <a:t>,</a:t>
            </a:r>
            <a:r>
              <a:rPr lang="ru-RU" sz="1400" dirty="0" smtClean="0"/>
              <a:t> памятник П. Ершову-</a:t>
            </a:r>
            <a:r>
              <a:rPr lang="ru-RU" sz="1400" u="sng" dirty="0">
                <a:hlinkClick r:id="rId2"/>
              </a:rPr>
              <a:t>http://www.liveinternet.ru/users/ftg/post224996424</a:t>
            </a:r>
            <a:endParaRPr lang="ru-RU" sz="1400" dirty="0" smtClean="0"/>
          </a:p>
          <a:p>
            <a:r>
              <a:rPr lang="ru-RU" sz="1400" smtClean="0"/>
              <a:t> </a:t>
            </a:r>
            <a:r>
              <a:rPr lang="ru-RU" sz="1400" dirty="0" smtClean="0"/>
              <a:t>Разные издания книги </a:t>
            </a:r>
            <a:r>
              <a:rPr lang="ru-RU" sz="1400" smtClean="0"/>
              <a:t>в картинках-  </a:t>
            </a:r>
            <a:r>
              <a:rPr lang="ru-RU" sz="1400" u="sng" smtClean="0">
                <a:hlinkClick r:id="rId3"/>
              </a:rPr>
              <a:t>http</a:t>
            </a:r>
            <a:r>
              <a:rPr lang="ru-RU" sz="1400" u="sng" dirty="0">
                <a:hlinkClick r:id="rId3"/>
              </a:rPr>
              <a:t>://www.azlib.ru/img/e/ershow_p_p/text_0030/index.shtml</a:t>
            </a:r>
            <a:endParaRPr lang="ru-RU" sz="1400" dirty="0"/>
          </a:p>
          <a:p>
            <a:r>
              <a:rPr lang="ru-RU" sz="1400" dirty="0"/>
              <a:t> </a:t>
            </a:r>
            <a:r>
              <a:rPr lang="ru-RU" sz="1400" u="sng" dirty="0" smtClean="0">
                <a:hlinkClick r:id="rId4"/>
              </a:rPr>
              <a:t>http</a:t>
            </a:r>
            <a:r>
              <a:rPr lang="ru-RU" sz="1400" u="sng" dirty="0">
                <a:hlinkClick r:id="rId4"/>
              </a:rPr>
              <a:t>://5razvorotov.livejournal.com/56473.html</a:t>
            </a:r>
            <a:endParaRPr lang="ru-RU" sz="1400" dirty="0"/>
          </a:p>
          <a:p>
            <a:r>
              <a:rPr lang="ru-RU" sz="1400" dirty="0"/>
              <a:t> </a:t>
            </a:r>
            <a:r>
              <a:rPr lang="ru-RU" sz="1400" u="sng" dirty="0" smtClean="0">
                <a:hlinkClick r:id="rId5"/>
              </a:rPr>
              <a:t>http</a:t>
            </a:r>
            <a:r>
              <a:rPr lang="ru-RU" sz="1400" u="sng" dirty="0">
                <a:hlinkClick r:id="rId5"/>
              </a:rPr>
              <a:t>://www.libring.ru/book812075</a:t>
            </a:r>
            <a:endParaRPr lang="ru-RU" sz="1400" dirty="0"/>
          </a:p>
          <a:p>
            <a:r>
              <a:rPr lang="ru-RU" sz="1400" dirty="0"/>
              <a:t> </a:t>
            </a:r>
            <a:r>
              <a:rPr lang="ru-RU" sz="1400" u="sng" dirty="0" smtClean="0">
                <a:hlinkClick r:id="rId6"/>
              </a:rPr>
              <a:t>http</a:t>
            </a:r>
            <a:r>
              <a:rPr lang="ru-RU" sz="1400" u="sng" dirty="0">
                <a:hlinkClick r:id="rId6"/>
              </a:rPr>
              <a:t>://read.ru/id/338266/</a:t>
            </a:r>
            <a:endParaRPr lang="ru-RU" sz="1400" dirty="0"/>
          </a:p>
          <a:p>
            <a:r>
              <a:rPr lang="ru-RU" sz="1400" dirty="0"/>
              <a:t> </a:t>
            </a:r>
            <a:r>
              <a:rPr lang="ru-RU" sz="1400" u="sng" dirty="0" smtClean="0">
                <a:hlinkClick r:id="rId7"/>
              </a:rPr>
              <a:t>http</a:t>
            </a:r>
            <a:r>
              <a:rPr lang="ru-RU" sz="1400" u="sng" dirty="0">
                <a:hlinkClick r:id="rId7"/>
              </a:rPr>
              <a:t>://old.prodalit.ru/?catrub=15&amp;gl_aut=5</a:t>
            </a:r>
            <a:endParaRPr lang="ru-RU" sz="1400" dirty="0"/>
          </a:p>
          <a:p>
            <a:r>
              <a:rPr lang="ru-RU" sz="1400" dirty="0"/>
              <a:t> </a:t>
            </a:r>
            <a:r>
              <a:rPr lang="ru-RU" sz="1400" u="sng" dirty="0" smtClean="0">
                <a:hlinkClick r:id="rId8"/>
              </a:rPr>
              <a:t>http</a:t>
            </a:r>
            <a:r>
              <a:rPr lang="ru-RU" sz="1400" u="sng" dirty="0">
                <a:hlinkClick r:id="rId8"/>
              </a:rPr>
              <a:t>://photoshare.ru/photo6877547.html</a:t>
            </a:r>
            <a:endParaRPr lang="ru-RU" sz="1400" dirty="0"/>
          </a:p>
          <a:p>
            <a:r>
              <a:rPr lang="ru-RU" sz="1400" dirty="0"/>
              <a:t> </a:t>
            </a:r>
            <a:r>
              <a:rPr lang="ru-RU" sz="1400" u="sng" dirty="0" smtClean="0">
                <a:hlinkClick r:id="rId9"/>
              </a:rPr>
              <a:t>http</a:t>
            </a:r>
            <a:r>
              <a:rPr lang="ru-RU" sz="1400" u="sng" dirty="0">
                <a:hlinkClick r:id="rId9"/>
              </a:rPr>
              <a:t>://raskrashkirus.ru/konek-gorbunok-risunki.html</a:t>
            </a:r>
            <a:endParaRPr lang="ru-RU" sz="1400" dirty="0"/>
          </a:p>
          <a:p>
            <a:r>
              <a:rPr lang="ru-RU" sz="1400" dirty="0"/>
              <a:t> </a:t>
            </a:r>
            <a:r>
              <a:rPr lang="ru-RU" sz="1400" u="sng" dirty="0" smtClean="0">
                <a:hlinkClick r:id="rId10"/>
              </a:rPr>
              <a:t>http</a:t>
            </a:r>
            <a:r>
              <a:rPr lang="ru-RU" sz="1400" u="sng" dirty="0">
                <a:hlinkClick r:id="rId10"/>
              </a:rPr>
              <a:t>://9e-maya.ru/forum/index.php/topic,224.0.html</a:t>
            </a:r>
            <a:endParaRPr lang="ru-RU" sz="1400" dirty="0"/>
          </a:p>
          <a:p>
            <a:r>
              <a:rPr lang="ru-RU" sz="1400" dirty="0"/>
              <a:t> </a:t>
            </a:r>
            <a:r>
              <a:rPr lang="ru-RU" sz="1400" u="sng" dirty="0" smtClean="0">
                <a:hlinkClick r:id="rId11"/>
              </a:rPr>
              <a:t>http</a:t>
            </a:r>
            <a:r>
              <a:rPr lang="ru-RU" sz="1400" u="sng" dirty="0">
                <a:hlinkClick r:id="rId11"/>
              </a:rPr>
              <a:t>://creative.nnm.ru/2008/05/page20/</a:t>
            </a:r>
            <a:endParaRPr lang="ru-RU" sz="1400" dirty="0"/>
          </a:p>
          <a:p>
            <a:pPr marL="0" indent="0">
              <a:buNone/>
            </a:pPr>
            <a:r>
              <a:rPr lang="ru-RU" sz="1400" dirty="0"/>
              <a:t> </a:t>
            </a:r>
            <a:r>
              <a:rPr lang="ru-RU" sz="1400" dirty="0" smtClean="0"/>
              <a:t>     </a:t>
            </a:r>
            <a:r>
              <a:rPr lang="ru-RU" sz="1400" dirty="0"/>
              <a:t> </a:t>
            </a:r>
            <a:r>
              <a:rPr lang="ru-RU" sz="1400" dirty="0" smtClean="0"/>
              <a:t>Иллюстрации </a:t>
            </a:r>
            <a:r>
              <a:rPr lang="ru-RU" sz="1400" dirty="0"/>
              <a:t>к сказке </a:t>
            </a:r>
            <a:r>
              <a:rPr lang="ru-RU" sz="1400" dirty="0" smtClean="0"/>
              <a:t>Н. М. Кочергина-</a:t>
            </a:r>
            <a:r>
              <a:rPr lang="ru-RU" sz="1400" u="sng" dirty="0">
                <a:hlinkClick r:id="rId12"/>
              </a:rPr>
              <a:t>http://raskrashkirus.ru/kocherginillyustratsii-k-skazkam.html</a:t>
            </a:r>
            <a:endParaRPr lang="ru-RU" sz="1400" dirty="0"/>
          </a:p>
          <a:p>
            <a:r>
              <a:rPr lang="ru-RU" sz="1400" u="sng" dirty="0">
                <a:hlinkClick r:id="rId13"/>
              </a:rPr>
              <a:t>http://shaltay0boltay.livejournal.com/82080.html</a:t>
            </a:r>
            <a:endParaRPr lang="ru-RU" sz="1400" dirty="0"/>
          </a:p>
          <a:p>
            <a:r>
              <a:rPr lang="ru-RU" sz="1400" u="sng" dirty="0">
                <a:hlinkClick r:id="rId3"/>
              </a:rPr>
              <a:t>http://www.azlib.ru/img/e/ershow_p_p/text_0030/index.shtml</a:t>
            </a:r>
            <a:endParaRPr lang="ru-RU" sz="1400" dirty="0"/>
          </a:p>
          <a:p>
            <a:r>
              <a:rPr lang="ru-RU" sz="1400" dirty="0" smtClean="0"/>
              <a:t>Иллюстрации </a:t>
            </a:r>
            <a:r>
              <a:rPr lang="ru-RU" sz="1400" dirty="0"/>
              <a:t>к сказке В</a:t>
            </a:r>
            <a:r>
              <a:rPr lang="ru-RU" sz="1400" dirty="0" smtClean="0"/>
              <a:t>. А</a:t>
            </a:r>
            <a:r>
              <a:rPr lang="ru-RU" sz="1400" dirty="0"/>
              <a:t>. </a:t>
            </a:r>
            <a:r>
              <a:rPr lang="ru-RU" sz="1400" dirty="0" err="1" smtClean="0"/>
              <a:t>Милашевского-</a:t>
            </a:r>
            <a:r>
              <a:rPr lang="ru-RU" sz="1400" u="sng" dirty="0" err="1">
                <a:hlinkClick r:id="rId14"/>
              </a:rPr>
              <a:t>http</a:t>
            </a:r>
            <a:r>
              <a:rPr lang="ru-RU" sz="1400" u="sng" dirty="0">
                <a:hlinkClick r:id="rId14"/>
              </a:rPr>
              <a:t>://vsiaco.org.ua/post156977511/</a:t>
            </a:r>
            <a:endParaRPr lang="ru-RU" sz="1400" dirty="0"/>
          </a:p>
          <a:p>
            <a:r>
              <a:rPr lang="ru-RU" sz="1400" dirty="0"/>
              <a:t> </a:t>
            </a:r>
            <a:r>
              <a:rPr lang="ru-RU" sz="1400" u="sng" dirty="0" smtClean="0">
                <a:hlinkClick r:id="rId15"/>
              </a:rPr>
              <a:t>http</a:t>
            </a:r>
            <a:r>
              <a:rPr lang="ru-RU" sz="1400" u="sng" dirty="0">
                <a:hlinkClick r:id="rId15"/>
              </a:rPr>
              <a:t>://books-labirint.livejournal.com/14543.html</a:t>
            </a:r>
            <a:endParaRPr lang="ru-RU" sz="1400" dirty="0"/>
          </a:p>
          <a:p>
            <a:pPr marL="0" indent="0">
              <a:buNone/>
            </a:pPr>
            <a:r>
              <a:rPr lang="ru-RU" sz="1400" dirty="0"/>
              <a:t> </a:t>
            </a:r>
            <a:r>
              <a:rPr lang="ru-RU" sz="1400" dirty="0" smtClean="0"/>
              <a:t>     Детский рисунок к сказке-</a:t>
            </a:r>
            <a:r>
              <a:rPr lang="ru-RU" sz="1400" u="sng" dirty="0">
                <a:hlinkClick r:id="rId16"/>
              </a:rPr>
              <a:t>http://special3.shkola.hc.ru/photogallery/illustr_skazki/skazki.htm</a:t>
            </a:r>
            <a:endParaRPr lang="ru-RU" sz="1400" dirty="0"/>
          </a:p>
          <a:p>
            <a:endParaRPr lang="ru-RU" sz="1400" dirty="0" smtClean="0"/>
          </a:p>
        </p:txBody>
      </p:sp>
    </p:spTree>
    <p:extLst>
      <p:ext uri="{BB962C8B-B14F-4D97-AF65-F5344CB8AC3E}">
        <p14:creationId xmlns:p14="http://schemas.microsoft.com/office/powerpoint/2010/main" val="3928789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888413" cy="2560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47664" y="2420888"/>
            <a:ext cx="640871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600"/>
              </a:spcBef>
              <a:buClr>
                <a:srgbClr val="F3A447"/>
              </a:buClr>
              <a:buSzPct val="85000"/>
            </a:pPr>
            <a:r>
              <a:rPr lang="ru-RU" sz="4000" b="1" spc="100" dirty="0">
                <a:solidFill>
                  <a:srgbClr val="FEFAC9"/>
                </a:solidFill>
              </a:rPr>
              <a:t>Родился     6 марта 1815       в д. </a:t>
            </a:r>
            <a:r>
              <a:rPr lang="ru-RU" sz="4000" b="1" spc="100" dirty="0" err="1">
                <a:solidFill>
                  <a:srgbClr val="FEFAC9"/>
                </a:solidFill>
              </a:rPr>
              <a:t>Безруково</a:t>
            </a:r>
            <a:r>
              <a:rPr lang="ru-RU" sz="4000" b="1" spc="100" dirty="0">
                <a:solidFill>
                  <a:srgbClr val="FEFAC9"/>
                </a:solidFill>
              </a:rPr>
              <a:t>, </a:t>
            </a:r>
            <a:r>
              <a:rPr lang="ru-RU" sz="4000" b="1" spc="100" dirty="0" err="1">
                <a:solidFill>
                  <a:srgbClr val="FEFAC9"/>
                </a:solidFill>
              </a:rPr>
              <a:t>Ишимский</a:t>
            </a:r>
            <a:r>
              <a:rPr lang="ru-RU" sz="4000" b="1" spc="100" dirty="0">
                <a:solidFill>
                  <a:srgbClr val="FEFAC9"/>
                </a:solidFill>
              </a:rPr>
              <a:t> уезд, Тобольская губерния  Умер  в Тобольске 30 августа 1869г.</a:t>
            </a:r>
            <a:endParaRPr lang="ru-RU" sz="5400" b="1" spc="100" dirty="0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9582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20px-Пётр_Ершов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1800" y="1772816"/>
            <a:ext cx="3888432" cy="4536504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Пётр Ершов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                  </a:t>
            </a:r>
            <a:br>
              <a:rPr lang="ru-RU" dirty="0" smtClean="0"/>
            </a:br>
            <a:r>
              <a:rPr lang="ru-RU" sz="3100" dirty="0" smtClean="0"/>
              <a:t> В честь </a:t>
            </a:r>
            <a:r>
              <a:rPr lang="ru-RU" sz="3100" dirty="0" err="1" smtClean="0"/>
              <a:t>П.П.Ершова</a:t>
            </a:r>
            <a:r>
              <a:rPr lang="ru-RU" sz="3100" dirty="0" smtClean="0"/>
              <a:t> в Тобольске названа улица, а           также установлен памятник</a:t>
            </a:r>
            <a:endParaRPr lang="ru-RU" sz="3100" dirty="0"/>
          </a:p>
        </p:txBody>
      </p:sp>
      <p:pic>
        <p:nvPicPr>
          <p:cNvPr id="5" name="Содержимое 3" descr="250px-Памятник_П._П._Ершову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9752" y="1412776"/>
            <a:ext cx="4608512" cy="5040560"/>
          </a:xfrm>
        </p:spPr>
      </p:pic>
    </p:spTree>
    <p:extLst>
      <p:ext uri="{BB962C8B-B14F-4D97-AF65-F5344CB8AC3E}">
        <p14:creationId xmlns:p14="http://schemas.microsoft.com/office/powerpoint/2010/main" val="281931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Разные издания книги</a:t>
            </a:r>
            <a:endParaRPr lang="ru-RU" dirty="0"/>
          </a:p>
        </p:txBody>
      </p:sp>
      <p:pic>
        <p:nvPicPr>
          <p:cNvPr id="1026" name="Picture 2" descr="G:\конек рисунок 1902г издания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1519238"/>
            <a:ext cx="3246064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G:\первое издание конька с рис.кочергина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4" y="1772816"/>
            <a:ext cx="3143250" cy="381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Разные издания книги</a:t>
            </a:r>
            <a:endParaRPr lang="ru-RU" dirty="0"/>
          </a:p>
        </p:txBody>
      </p:sp>
      <p:pic>
        <p:nvPicPr>
          <p:cNvPr id="2050" name="Picture 2" descr="G:\рисунок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1556792"/>
            <a:ext cx="3396979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G:\рисунок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056" y="1628800"/>
            <a:ext cx="3384376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8090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Разные издания книги</a:t>
            </a:r>
            <a:endParaRPr lang="ru-RU" dirty="0"/>
          </a:p>
        </p:txBody>
      </p:sp>
      <p:pic>
        <p:nvPicPr>
          <p:cNvPr id="3074" name="Picture 2" descr="G:\рисунок5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1628801"/>
            <a:ext cx="3024336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G:\рисунок конек3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9992" y="1628801"/>
            <a:ext cx="3389635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812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Разные издания книги</a:t>
            </a:r>
            <a:endParaRPr lang="ru-RU" dirty="0"/>
          </a:p>
        </p:txBody>
      </p:sp>
      <p:pic>
        <p:nvPicPr>
          <p:cNvPr id="4100" name="Picture 4" descr="G:\рисунок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056" y="1700808"/>
            <a:ext cx="3096344" cy="4326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G:\рисунок8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1646704"/>
            <a:ext cx="3383280" cy="4434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228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Разные издания книги</a:t>
            </a:r>
            <a:endParaRPr lang="ru-RU" dirty="0"/>
          </a:p>
        </p:txBody>
      </p:sp>
      <p:pic>
        <p:nvPicPr>
          <p:cNvPr id="6146" name="Picture 2" descr="G:\рисунок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39143" y="1524000"/>
            <a:ext cx="3265714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999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237</TotalTime>
  <Words>157</Words>
  <Application>Microsoft Office PowerPoint</Application>
  <PresentationFormat>Экран (4:3)</PresentationFormat>
  <Paragraphs>42</Paragraphs>
  <Slides>18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Бумажная</vt:lpstr>
      <vt:lpstr>Приметы волшебной сказки в сказке П. Ершова «Конек-горбунок»  Презентация к уроку литературного чтения      2 класс    «Школа 2100»</vt:lpstr>
      <vt:lpstr>Презентация PowerPoint</vt:lpstr>
      <vt:lpstr>                    Пётр Ершов</vt:lpstr>
      <vt:lpstr>                     В честь П.П.Ершова в Тобольске названа улица, а           также установлен памятник</vt:lpstr>
      <vt:lpstr>            Разные издания книги</vt:lpstr>
      <vt:lpstr>            Разные издания книги</vt:lpstr>
      <vt:lpstr>            Разные издания книги</vt:lpstr>
      <vt:lpstr>            Разные издания книги</vt:lpstr>
      <vt:lpstr>            Разные издания книги</vt:lpstr>
      <vt:lpstr>Выставка изданий сказки на разных языках</vt:lpstr>
      <vt:lpstr>              Н.Кочергин 1953 г</vt:lpstr>
      <vt:lpstr>              Н. Кочергин 1953 г</vt:lpstr>
      <vt:lpstr>              Н.Кочергин 1953 г</vt:lpstr>
      <vt:lpstr>             Н. Кочергин  1953                            В.А. Милашевский 1976 г.</vt:lpstr>
      <vt:lpstr>          В.А. Милашевский 1976г</vt:lpstr>
      <vt:lpstr>               Детский рисунок</vt:lpstr>
      <vt:lpstr>              Домашнее задание</vt:lpstr>
      <vt:lpstr>           Использованные ресурсы: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Пётр Ершов,</dc:title>
  <dc:creator>www.PHILka.RU</dc:creator>
  <cp:lastModifiedBy>ASMIN</cp:lastModifiedBy>
  <cp:revision>24</cp:revision>
  <dcterms:created xsi:type="dcterms:W3CDTF">2012-09-16T19:58:18Z</dcterms:created>
  <dcterms:modified xsi:type="dcterms:W3CDTF">2015-08-19T19:43:47Z</dcterms:modified>
</cp:coreProperties>
</file>