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0" r:id="rId4"/>
    <p:sldId id="259" r:id="rId5"/>
    <p:sldId id="258" r:id="rId6"/>
    <p:sldId id="257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3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25351-4190-4BB9-9138-17E4047127D9}" type="datetimeFigureOut">
              <a:rPr lang="ru-RU" smtClean="0"/>
              <a:pPr/>
              <a:t>09.08.2015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36985-8303-4505-878B-353F293823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46506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25351-4190-4BB9-9138-17E4047127D9}" type="datetimeFigureOut">
              <a:rPr lang="ru-RU" smtClean="0"/>
              <a:pPr/>
              <a:t>09.08.2015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36985-8303-4505-878B-353F293823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50130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25351-4190-4BB9-9138-17E4047127D9}" type="datetimeFigureOut">
              <a:rPr lang="ru-RU" smtClean="0"/>
              <a:pPr/>
              <a:t>09.08.2015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36985-8303-4505-878B-353F293823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8635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25351-4190-4BB9-9138-17E4047127D9}" type="datetimeFigureOut">
              <a:rPr lang="ru-RU" smtClean="0"/>
              <a:pPr/>
              <a:t>09.08.2015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36985-8303-4505-878B-353F293823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15867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25351-4190-4BB9-9138-17E4047127D9}" type="datetimeFigureOut">
              <a:rPr lang="ru-RU" smtClean="0"/>
              <a:pPr/>
              <a:t>09.08.2015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36985-8303-4505-878B-353F293823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46686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25351-4190-4BB9-9138-17E4047127D9}" type="datetimeFigureOut">
              <a:rPr lang="ru-RU" smtClean="0"/>
              <a:pPr/>
              <a:t>09.08.2015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36985-8303-4505-878B-353F293823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98273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25351-4190-4BB9-9138-17E4047127D9}" type="datetimeFigureOut">
              <a:rPr lang="ru-RU" smtClean="0"/>
              <a:pPr/>
              <a:t>09.08.2015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36985-8303-4505-878B-353F293823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69294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25351-4190-4BB9-9138-17E4047127D9}" type="datetimeFigureOut">
              <a:rPr lang="ru-RU" smtClean="0"/>
              <a:pPr/>
              <a:t>09.08.2015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36985-8303-4505-878B-353F293823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68712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25351-4190-4BB9-9138-17E4047127D9}" type="datetimeFigureOut">
              <a:rPr lang="ru-RU" smtClean="0"/>
              <a:pPr/>
              <a:t>09.08.2015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36985-8303-4505-878B-353F293823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7968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25351-4190-4BB9-9138-17E4047127D9}" type="datetimeFigureOut">
              <a:rPr lang="ru-RU" smtClean="0"/>
              <a:pPr/>
              <a:t>09.08.2015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36985-8303-4505-878B-353F293823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77455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25351-4190-4BB9-9138-17E4047127D9}" type="datetimeFigureOut">
              <a:rPr lang="ru-RU" smtClean="0"/>
              <a:pPr/>
              <a:t>09.08.2015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36985-8303-4505-878B-353F293823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4840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F25351-4190-4BB9-9138-17E4047127D9}" type="datetimeFigureOut">
              <a:rPr lang="ru-RU" smtClean="0"/>
              <a:pPr/>
              <a:t>09.08.2015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636985-8303-4505-878B-353F293823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42969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52736"/>
            <a:ext cx="7772400" cy="3240359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ВЕЧНЫЕ ЦЕННОСТИ В СТИХОТВОРЕНИИ Ф. ТЮТЧЕВА «В НЕБЕ ТАЮТ ОБЛАКА», В СКАЗКЕ С. КОЗЛОВА «ЕСЛИ МЕНЯ СОВСЕМ НЕТ»</a:t>
            </a:r>
            <a:endParaRPr lang="ru-RU" b="1" i="1" dirty="0">
              <a:solidFill>
                <a:srgbClr val="66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869160"/>
            <a:ext cx="6400800" cy="1440160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УРОК ЛИТЕРАТУРНОГО ЧТЕНИЯ В 4Б КЛАССЕ</a:t>
            </a:r>
          </a:p>
          <a:p>
            <a:r>
              <a:rPr lang="ru-RU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УЧИТЕЛЬ:В.М.ВЛАСОВА</a:t>
            </a:r>
            <a:endParaRPr lang="ru-RU" sz="24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84030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7200" b="1" i="1" dirty="0" smtClean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«В небе тают облака»</a:t>
            </a:r>
            <a:endParaRPr lang="ru-RU" sz="7200" b="1" i="1" dirty="0">
              <a:solidFill>
                <a:srgbClr val="66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836712"/>
            <a:ext cx="4176464" cy="5103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772451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02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38736" cy="4525963"/>
          </a:xfrm>
        </p:spPr>
        <p:txBody>
          <a:bodyPr>
            <a:normAutofit fontScale="92500" lnSpcReduction="20000"/>
          </a:bodyPr>
          <a:lstStyle/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648200" y="620688"/>
            <a:ext cx="4038600" cy="5505475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Какую картину природы создаёт поэт в первых двух строфах?</a:t>
            </a:r>
          </a:p>
          <a:p>
            <a:r>
              <a:rPr lang="ru-RU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Какими впечатлениями делится с нами автор?</a:t>
            </a:r>
          </a:p>
          <a:p>
            <a:r>
              <a:rPr lang="ru-RU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Где автор подводит итог этому своему впечатлению?</a:t>
            </a:r>
          </a:p>
          <a:p>
            <a:r>
              <a:rPr lang="ru-RU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Нравится ли вам эта картина?</a:t>
            </a:r>
          </a:p>
          <a:p>
            <a:r>
              <a:rPr lang="ru-RU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Перечитайте </a:t>
            </a:r>
            <a:r>
              <a:rPr lang="ru-RU" b="1" dirty="0" err="1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посл</a:t>
            </a:r>
            <a:r>
              <a:rPr lang="ru-RU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строфу стих-я. Меняет ли она смысл стихотворения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24892" y="3717032"/>
            <a:ext cx="2076185" cy="2746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658504"/>
            <a:ext cx="3240360" cy="3957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352097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02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 fontScale="92500"/>
          </a:bodyPr>
          <a:lstStyle/>
          <a:p>
            <a:r>
              <a:rPr lang="ru-RU" b="1" dirty="0" smtClean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ДЕРЕВО НЕ МОЖЕТ БЫТЬ ЗЕЛЁНЫМ ВЕСЬ ГОД. ЧЕЛОВЕК НЕ МОЖЕТ БЫТЬ ЦВЕТУЩИМ ВЕСЬ ВЕК (</a:t>
            </a:r>
            <a:r>
              <a:rPr lang="ru-RU" sz="1800" b="1" dirty="0" smtClean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КИТАЙСКАЯ ПОСЛОВИЦА</a:t>
            </a:r>
            <a:r>
              <a:rPr lang="ru-RU" b="1" dirty="0" smtClean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ru-RU" b="1" dirty="0" smtClean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ЧТО РАСЦВЕЛО, ТО НАЧИНАЕТ УВЯДАТЬ (</a:t>
            </a:r>
            <a:r>
              <a:rPr lang="ru-RU" sz="1800" b="1" dirty="0" smtClean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ЯПОНСКАЯ ПОСЛОВИЦА</a:t>
            </a:r>
            <a:r>
              <a:rPr lang="ru-RU" b="1" dirty="0" smtClean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ru-RU" b="1" dirty="0">
              <a:solidFill>
                <a:srgbClr val="66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6000" b="1" dirty="0" smtClean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b="1" dirty="0" smtClean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ТАК АВТОР НАХОДИТ ВЫРАЖЕНИЕ ОТ ПРИРОДЫ ИЛИ РАЗМЫШЛЕНИЕ О ЖИЗНИ</a:t>
            </a:r>
            <a:r>
              <a:rPr lang="ru-RU" sz="6000" b="1" i="1" dirty="0" smtClean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ru-RU" sz="6000" b="1" i="1" dirty="0">
              <a:solidFill>
                <a:srgbClr val="66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97131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203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b="1" dirty="0" smtClean="0"/>
              <a:t>22 августа 1939, Москва, СССР — 9 января 2010 года, Москва, Россия) — советский писатель-сказочник, поэт</a:t>
            </a:r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648200" y="260648"/>
            <a:ext cx="4038600" cy="586551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8000" b="1" i="1" dirty="0" smtClean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«Если меня совсем нет»</a:t>
            </a:r>
            <a:endParaRPr lang="ru-RU" sz="8000" b="1" i="1" dirty="0">
              <a:solidFill>
                <a:srgbClr val="66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8640"/>
            <a:ext cx="3600400" cy="4800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36125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Что происходит с Ёжиком?</a:t>
            </a:r>
          </a:p>
          <a:p>
            <a:r>
              <a:rPr lang="ru-RU" b="1" dirty="0" smtClean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Какими переживаниями он пытается поделиться с  Медвежонком?</a:t>
            </a:r>
          </a:p>
          <a:p>
            <a:r>
              <a:rPr lang="ru-RU" b="1" dirty="0" smtClean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Можно ли сказать , что Медвежонок глупый?</a:t>
            </a:r>
            <a:endParaRPr lang="ru-RU" b="1" dirty="0">
              <a:solidFill>
                <a:srgbClr val="66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925314"/>
            <a:ext cx="3744416" cy="2371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902409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ЧТЕНИЕ ПО РОЛЯМ</a:t>
            </a:r>
            <a:endParaRPr lang="ru-RU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ru-RU" sz="3000" b="1" dirty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Какие слова Медвежонка кажутся тебе главными и объясняют его непонимание?</a:t>
            </a:r>
          </a:p>
          <a:p>
            <a:pPr lvl="0"/>
            <a:r>
              <a:rPr lang="ru-RU" sz="3000" b="1" dirty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Прочитайте последние </a:t>
            </a:r>
            <a:r>
              <a:rPr lang="ru-RU" sz="3000" b="1" dirty="0" smtClean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слова </a:t>
            </a:r>
            <a:r>
              <a:rPr lang="ru-RU" sz="3000" b="1" dirty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Медвежонка  и постарайтесь голосом передать те чувства, которые он испытывает в этот момент</a:t>
            </a:r>
          </a:p>
          <a:p>
            <a:pPr lvl="0"/>
            <a:r>
              <a:rPr lang="ru-RU" sz="3000" b="1" dirty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Какие это чувства?</a:t>
            </a:r>
            <a:r>
              <a:rPr lang="ru-RU" sz="4100" b="1" dirty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/>
            <a:r>
              <a:rPr lang="ru-RU" sz="3000" b="1" dirty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Каким литературным приёмом пользуется автор, чтобы лучше показать непонимание Медвежонка?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857676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203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457200" y="764705"/>
            <a:ext cx="4040188" cy="648072"/>
          </a:xfrm>
        </p:spPr>
        <p:txBody>
          <a:bodyPr>
            <a:noAutofit/>
          </a:bodyPr>
          <a:lstStyle/>
          <a:p>
            <a:pPr algn="ctr"/>
            <a:r>
              <a:rPr lang="ru-RU" sz="4000" i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ЁЖИК</a:t>
            </a:r>
            <a:endParaRPr lang="ru-RU" sz="4000" i="1" u="sng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sz="half" idx="2"/>
          </p:nvPr>
        </p:nvSpPr>
        <p:spPr>
          <a:xfrm>
            <a:off x="457200" y="1412776"/>
            <a:ext cx="4040188" cy="4713387"/>
          </a:xfrm>
        </p:spPr>
        <p:txBody>
          <a:bodyPr/>
          <a:lstStyle/>
          <a:p>
            <a:r>
              <a:rPr lang="ru-RU" b="1" dirty="0" smtClean="0">
                <a:solidFill>
                  <a:srgbClr val="6600FF"/>
                </a:solidFill>
              </a:rPr>
              <a:t>Умный</a:t>
            </a:r>
          </a:p>
          <a:p>
            <a:r>
              <a:rPr lang="ru-RU" b="1" dirty="0" smtClean="0">
                <a:solidFill>
                  <a:srgbClr val="6600FF"/>
                </a:solidFill>
              </a:rPr>
              <a:t>Рассудительный</a:t>
            </a:r>
          </a:p>
          <a:p>
            <a:r>
              <a:rPr lang="ru-RU" b="1" dirty="0" smtClean="0">
                <a:solidFill>
                  <a:srgbClr val="6600FF"/>
                </a:solidFill>
              </a:rPr>
              <a:t>Добрый</a:t>
            </a:r>
          </a:p>
          <a:p>
            <a:r>
              <a:rPr lang="ru-RU" b="1" dirty="0" smtClean="0">
                <a:solidFill>
                  <a:srgbClr val="6600FF"/>
                </a:solidFill>
              </a:rPr>
              <a:t>Хороший друг</a:t>
            </a:r>
          </a:p>
          <a:p>
            <a:r>
              <a:rPr lang="ru-RU" b="1" dirty="0" smtClean="0">
                <a:solidFill>
                  <a:srgbClr val="6600FF"/>
                </a:solidFill>
              </a:rPr>
              <a:t>Видит и умеет ценить красоту</a:t>
            </a:r>
            <a:endParaRPr lang="ru-RU" b="1" dirty="0">
              <a:solidFill>
                <a:srgbClr val="6600FF"/>
              </a:solidFill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>
          <a:xfrm>
            <a:off x="4645025" y="764705"/>
            <a:ext cx="4041775" cy="648072"/>
          </a:xfrm>
        </p:spPr>
        <p:txBody>
          <a:bodyPr>
            <a:noAutofit/>
          </a:bodyPr>
          <a:lstStyle/>
          <a:p>
            <a:pPr algn="ctr"/>
            <a:r>
              <a:rPr lang="ru-RU" sz="4000" i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МЕДВЕЖОНОК</a:t>
            </a:r>
            <a:endParaRPr lang="ru-RU" sz="4000" i="1" u="sng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Объект 10"/>
          <p:cNvSpPr>
            <a:spLocks noGrp="1"/>
          </p:cNvSpPr>
          <p:nvPr>
            <p:ph sz="quarter" idx="4"/>
          </p:nvPr>
        </p:nvSpPr>
        <p:spPr>
          <a:xfrm>
            <a:off x="4645025" y="1412776"/>
            <a:ext cx="4041775" cy="4713387"/>
          </a:xfrm>
        </p:spPr>
        <p:txBody>
          <a:bodyPr/>
          <a:lstStyle/>
          <a:p>
            <a:r>
              <a:rPr lang="ru-RU" b="1" dirty="0" smtClean="0">
                <a:solidFill>
                  <a:srgbClr val="6600FF"/>
                </a:solidFill>
              </a:rPr>
              <a:t>Наивный</a:t>
            </a:r>
          </a:p>
          <a:p>
            <a:r>
              <a:rPr lang="ru-RU" b="1" dirty="0" smtClean="0">
                <a:solidFill>
                  <a:srgbClr val="6600FF"/>
                </a:solidFill>
              </a:rPr>
              <a:t>Грубоватый</a:t>
            </a:r>
          </a:p>
          <a:p>
            <a:r>
              <a:rPr lang="ru-RU" b="1" dirty="0" smtClean="0">
                <a:solidFill>
                  <a:srgbClr val="6600FF"/>
                </a:solidFill>
              </a:rPr>
              <a:t>Непосредственный</a:t>
            </a:r>
          </a:p>
          <a:p>
            <a:r>
              <a:rPr lang="ru-RU" b="1" dirty="0" smtClean="0">
                <a:solidFill>
                  <a:srgbClr val="6600FF"/>
                </a:solidFill>
              </a:rPr>
              <a:t>Искренний</a:t>
            </a:r>
          </a:p>
          <a:p>
            <a:r>
              <a:rPr lang="ru-RU" b="1" dirty="0" smtClean="0">
                <a:solidFill>
                  <a:srgbClr val="6600FF"/>
                </a:solidFill>
              </a:rPr>
              <a:t>Очень привязан к Ёжику</a:t>
            </a:r>
          </a:p>
          <a:p>
            <a:r>
              <a:rPr lang="ru-RU" b="1" dirty="0" smtClean="0">
                <a:solidFill>
                  <a:srgbClr val="6600FF"/>
                </a:solidFill>
              </a:rPr>
              <a:t>Умеет ценить дружбу</a:t>
            </a:r>
            <a:endParaRPr lang="ru-RU" b="1" dirty="0">
              <a:solidFill>
                <a:srgbClr val="6600FF"/>
              </a:solidFill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005064"/>
            <a:ext cx="2852671" cy="2708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316898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ПОДВОДИМ ИТОГИ…</a:t>
            </a:r>
            <a:endParaRPr lang="ru-RU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Есть ли какая-то связь между стихотворением </a:t>
            </a:r>
            <a:r>
              <a:rPr lang="ru-RU" b="1" dirty="0" err="1" smtClean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Ф.Тютчева</a:t>
            </a:r>
            <a:r>
              <a:rPr lang="ru-RU" b="1" dirty="0" smtClean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и сказкой </a:t>
            </a:r>
            <a:r>
              <a:rPr lang="ru-RU" b="1" dirty="0" err="1" smtClean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С.Козлова</a:t>
            </a:r>
            <a:r>
              <a:rPr lang="ru-RU" b="1" dirty="0" smtClean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 ( недолговечность всего живого на земле; одиночество)</a:t>
            </a:r>
          </a:p>
          <a:p>
            <a:r>
              <a:rPr lang="ru-RU" b="1" dirty="0" smtClean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Что общего в произведениях этой главы?</a:t>
            </a:r>
          </a:p>
          <a:p>
            <a:pPr>
              <a:buNone/>
            </a:pPr>
            <a:endParaRPr lang="ru-RU" b="1" dirty="0">
              <a:solidFill>
                <a:srgbClr val="66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586809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270</Words>
  <Application>Microsoft Office PowerPoint</Application>
  <PresentationFormat>Экран (4:3)</PresentationFormat>
  <Paragraphs>49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ВЕЧНЫЕ ЦЕННОСТИ В СТИХОТВОРЕНИИ Ф. ТЮТЧЕВА «В НЕБЕ ТАЮТ ОБЛАКА», В СКАЗКЕ С. КОЗЛОВА «ЕСЛИ МЕНЯ СОВСЕМ НЕТ»</vt:lpstr>
      <vt:lpstr>Слайд 2</vt:lpstr>
      <vt:lpstr>Слайд 3</vt:lpstr>
      <vt:lpstr>Слайд 4</vt:lpstr>
      <vt:lpstr>Слайд 5</vt:lpstr>
      <vt:lpstr>Слайд 6</vt:lpstr>
      <vt:lpstr>ЧТЕНИЕ ПО РОЛЯМ</vt:lpstr>
      <vt:lpstr>Слайд 8</vt:lpstr>
      <vt:lpstr>ПОДВОДИМ ИТОГИ…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ВЕЧНЫЕ ЦЕННОСТИ В СТИХОТВОРЕНИИ Ф. ТЮТЧЕВА «В НЕБЕ ТАЮТ ОБЛАКА», В СКАЗКЕ С. КОЗЛОВА «ЕСЛИ МЕНЯ СОВСЕМ НЕТ»</dc:title>
  <dc:creator>Мамочка</dc:creator>
  <cp:lastModifiedBy>Мамочка</cp:lastModifiedBy>
  <cp:revision>7</cp:revision>
  <dcterms:created xsi:type="dcterms:W3CDTF">2012-05-09T06:04:48Z</dcterms:created>
  <dcterms:modified xsi:type="dcterms:W3CDTF">2015-08-09T12:59:04Z</dcterms:modified>
</cp:coreProperties>
</file>