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56" r:id="rId3"/>
    <p:sldId id="257" r:id="rId4"/>
    <p:sldId id="258" r:id="rId5"/>
    <p:sldId id="271" r:id="rId6"/>
    <p:sldId id="260" r:id="rId7"/>
    <p:sldId id="264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11D9F-5790-47FF-B84A-243F01956F89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631FF-E9FD-4078-A7AD-1AE7BE77B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15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BE3D-2E0D-4069-B395-4A368F81794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3BC7-87CD-433B-89E0-DE823388E9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07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BE3D-2E0D-4069-B395-4A368F81794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3BC7-87CD-433B-89E0-DE823388E9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74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BE3D-2E0D-4069-B395-4A368F81794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3BC7-87CD-433B-89E0-DE823388E9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89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BE3D-2E0D-4069-B395-4A368F81794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3BC7-87CD-433B-89E0-DE823388E9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1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BE3D-2E0D-4069-B395-4A368F81794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3BC7-87CD-433B-89E0-DE823388E9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1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BE3D-2E0D-4069-B395-4A368F81794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3BC7-87CD-433B-89E0-DE823388E9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87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BE3D-2E0D-4069-B395-4A368F81794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3BC7-87CD-433B-89E0-DE823388E9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12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BE3D-2E0D-4069-B395-4A368F81794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3BC7-87CD-433B-89E0-DE823388E9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08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BE3D-2E0D-4069-B395-4A368F81794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3BC7-87CD-433B-89E0-DE823388E9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15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BE3D-2E0D-4069-B395-4A368F81794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3BC7-87CD-433B-89E0-DE823388E9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35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BE3D-2E0D-4069-B395-4A368F81794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33BC7-87CD-433B-89E0-DE823388E9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57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CBE3D-2E0D-4069-B395-4A368F81794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3BC7-87CD-433B-89E0-DE823388E9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39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wmf"/><Relationship Id="rId5" Type="http://schemas.openxmlformats.org/officeDocument/2006/relationships/image" Target="../media/image22.wmf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6093295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Учитель начальных классов  Кирсанова Э.Г.</a:t>
            </a: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ГБОУ СОШ  799 г. Москва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556792"/>
            <a:ext cx="837618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Устный 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счет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 4 класс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(подготовка к тестированию МЦКО)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00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93453"/>
              </p:ext>
            </p:extLst>
          </p:nvPr>
        </p:nvGraphicFramePr>
        <p:xfrm>
          <a:off x="323526" y="2708920"/>
          <a:ext cx="8496944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6"/>
                <a:gridCol w="1368152"/>
                <a:gridCol w="720080"/>
                <a:gridCol w="1296144"/>
                <a:gridCol w="642218"/>
                <a:gridCol w="1590030"/>
                <a:gridCol w="534206"/>
                <a:gridCol w="1770048"/>
              </a:tblGrid>
              <a:tr h="38164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1)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+mn-lt"/>
                          <a:ea typeface="+mn-ea"/>
                        </a:rPr>
                        <a:t>64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2)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44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3)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54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4)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+mn-lt"/>
                          <a:ea typeface="+mn-ea"/>
                        </a:rPr>
                        <a:t>90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44272"/>
            <a:ext cx="896448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Разность двух чисел равна 18, уменьшаемое равно </a:t>
            </a:r>
            <a:r>
              <a:rPr lang="ru-RU" sz="4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Вычитаемое равно</a:t>
            </a:r>
            <a:endParaRPr lang="ru-RU" dirty="0"/>
          </a:p>
        </p:txBody>
      </p:sp>
      <p:pic>
        <p:nvPicPr>
          <p:cNvPr id="8194" name="Picture 2" descr="C:\Users\Эльвира\AppData\Local\Microsoft\Windows\Temporary Internet Files\Content.IE5\QJM8AQ20\MC9004375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66319"/>
            <a:ext cx="1659182" cy="126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Эльвира\AppData\Local\Microsoft\Windows\Temporary Internet Files\Content.IE5\85UAML87\MC90043756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27045"/>
            <a:ext cx="1368152" cy="139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Эльвира\AppData\Local\Microsoft\Windows\Temporary Internet Files\Content.IE5\QJM8AQ20\MC9004343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68497"/>
            <a:ext cx="1375023" cy="140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Эльвира\AppData\Local\Microsoft\Windows\Temporary Internet Files\Content.IE5\85UAML87\MC90043798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149080"/>
            <a:ext cx="1745918" cy="126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06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650084"/>
              </p:ext>
            </p:extLst>
          </p:nvPr>
        </p:nvGraphicFramePr>
        <p:xfrm>
          <a:off x="281386" y="3713350"/>
          <a:ext cx="8467078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801"/>
                <a:gridCol w="1604968"/>
                <a:gridCol w="582361"/>
                <a:gridCol w="1340621"/>
                <a:gridCol w="546730"/>
                <a:gridCol w="1428921"/>
                <a:gridCol w="687848"/>
                <a:gridCol w="1763828"/>
              </a:tblGrid>
              <a:tr h="2520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1)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А или С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2)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А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3)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С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4)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Д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593197"/>
            <a:ext cx="889248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Эльвира\AppData\Local\Microsoft\Windows\Temporary Internet Files\Content.IE5\V2TSZ29W\MC9004379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49921"/>
            <a:ext cx="1355527" cy="161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Эльвира\AppData\Local\Microsoft\Windows\Temporary Internet Files\Content.IE5\QJM8AQ20\MC90043438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428" y="4768850"/>
            <a:ext cx="1519907" cy="137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Эльвира\AppData\Local\Microsoft\Windows\Temporary Internet Files\Content.IE5\XCRRMF1U\MC90043439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87463"/>
            <a:ext cx="1790446" cy="122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Users\Эльвира\AppData\Local\Microsoft\Windows\Temporary Internet Files\Content.IE5\85UAML87\MC90043798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37697"/>
            <a:ext cx="1649352" cy="119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37707"/>
            <a:ext cx="8784976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Автомобиль находится в пункте В. Скорость автомобиля 60 км/ч. В какой точке он будет через 2 часа?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430683"/>
              </p:ext>
            </p:extLst>
          </p:nvPr>
        </p:nvGraphicFramePr>
        <p:xfrm>
          <a:off x="417014" y="2060848"/>
          <a:ext cx="8412828" cy="1169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Picture" r:id="rId7" imgW="4657344" imgH="647700" progId="Word.Picture.8">
                  <p:embed/>
                </p:oleObj>
              </mc:Choice>
              <mc:Fallback>
                <p:oleObj name="Picture" r:id="rId7" imgW="4657344" imgH="647700" progId="Word.Picture.8">
                  <p:embed/>
                  <p:pic>
                    <p:nvPicPr>
                      <p:cNvPr id="0" name="AutoShap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14" y="2060848"/>
                        <a:ext cx="8412828" cy="11698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46225" y="472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09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888136"/>
              </p:ext>
            </p:extLst>
          </p:nvPr>
        </p:nvGraphicFramePr>
        <p:xfrm>
          <a:off x="251520" y="1124744"/>
          <a:ext cx="8568952" cy="4364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148"/>
                <a:gridCol w="1171823"/>
                <a:gridCol w="668456"/>
                <a:gridCol w="1455472"/>
                <a:gridCol w="686766"/>
                <a:gridCol w="1437162"/>
                <a:gridCol w="705076"/>
                <a:gridCol w="1785049"/>
              </a:tblGrid>
              <a:tr h="43640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364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3604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3640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4)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3064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-126303"/>
            <a:ext cx="8784975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Укажите число, содержащее 36 сотен и 4 единицы.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5024"/>
            <a:ext cx="1476834" cy="106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 descr="C:\Users\Эльвира\AppData\Local\Microsoft\Windows\Temporary Internet Files\Content.IE5\XCRRMF1U\MC9004375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17032"/>
            <a:ext cx="1532403" cy="119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Эльвира\AppData\Local\Microsoft\Windows\Temporary Internet Files\Content.IE5\QJM8AQ20\MC9004343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3717032"/>
            <a:ext cx="1235702" cy="125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C:\Users\Эльвира\AppData\Local\Microsoft\Windows\Temporary Internet Files\Content.IE5\85UAML87\MC90043756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857" y="3861048"/>
            <a:ext cx="1271663" cy="129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87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416685"/>
              </p:ext>
            </p:extLst>
          </p:nvPr>
        </p:nvGraphicFramePr>
        <p:xfrm>
          <a:off x="179512" y="1484784"/>
          <a:ext cx="8352928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9278"/>
                <a:gridCol w="7073650"/>
              </a:tblGrid>
              <a:tr h="1224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1)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35 см      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  <a:tr h="1224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2)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350 см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  <a:tr h="1224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3)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305 см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  <a:tr h="12241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4)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3005 см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43608" y="352407"/>
            <a:ext cx="748883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м 5 см– это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Эльвира\AppData\Local\Microsoft\Windows\Temporary Internet Files\Content.IE5\XCRRMF1U\MC9004359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868" y="1552736"/>
            <a:ext cx="1152128" cy="111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Эльвира\AppData\Local\Microsoft\Windows\Temporary Internet Files\Content.IE5\V2TSZ29W\MC9004344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19958"/>
            <a:ext cx="1031541" cy="108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Эльвира\AppData\Local\Microsoft\Windows\Temporary Internet Files\Content.IE5\85UAML87\MC90043441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115" y="5301208"/>
            <a:ext cx="1393293" cy="102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Эльвира\AppData\Local\Microsoft\Windows\Temporary Internet Files\Content.IE5\V2TSZ29W\MC90044202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937016"/>
            <a:ext cx="1488896" cy="123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99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343888"/>
              </p:ext>
            </p:extLst>
          </p:nvPr>
        </p:nvGraphicFramePr>
        <p:xfrm>
          <a:off x="122904" y="2924944"/>
          <a:ext cx="8712964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8"/>
                <a:gridCol w="1656184"/>
                <a:gridCol w="720080"/>
                <a:gridCol w="1152128"/>
                <a:gridCol w="720080"/>
                <a:gridCol w="1080120"/>
                <a:gridCol w="849245"/>
                <a:gridCol w="1815049"/>
              </a:tblGrid>
              <a:tr h="2664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</a:rPr>
                        <a:t>1)</a:t>
                      </a:r>
                      <a:endParaRPr lang="ru-RU" sz="5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effectLst/>
                        </a:rPr>
                        <a:t>58</a:t>
                      </a:r>
                      <a:endParaRPr lang="ru-RU" sz="5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</a:rPr>
                        <a:t>2)</a:t>
                      </a:r>
                      <a:endParaRPr lang="ru-RU" sz="5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effectLst/>
                        </a:rPr>
                        <a:t>60</a:t>
                      </a:r>
                      <a:endParaRPr lang="ru-RU" sz="5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3)</a:t>
                      </a:r>
                      <a:endParaRPr lang="ru-RU" sz="5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effectLst/>
                        </a:rPr>
                        <a:t>34</a:t>
                      </a:r>
                      <a:endParaRPr lang="ru-RU" sz="5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effectLst/>
                        </a:rPr>
                        <a:t>4)</a:t>
                      </a:r>
                      <a:endParaRPr lang="ru-RU" sz="5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 smtClean="0">
                          <a:effectLst/>
                        </a:rPr>
                        <a:t>70</a:t>
                      </a:r>
                      <a:endParaRPr lang="ru-RU" sz="5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769640"/>
            <a:ext cx="896448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Значение  </a:t>
            </a:r>
            <a:r>
              <a:rPr lang="ru-RU" sz="4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числового выражения     48 + (24 – 4 </a:t>
            </a:r>
            <a:r>
              <a:rPr lang="ru-RU" sz="40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</a:t>
            </a:r>
            <a:r>
              <a:rPr lang="ru-RU" sz="4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2)</a:t>
            </a:r>
            <a:r>
              <a:rPr lang="ru-RU" sz="40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    </a:t>
            </a:r>
            <a:r>
              <a:rPr lang="ru-RU" sz="44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равно</a:t>
            </a:r>
            <a:endParaRPr lang="ru-RU" sz="4400" dirty="0">
              <a:latin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pic>
        <p:nvPicPr>
          <p:cNvPr id="3074" name="Picture 2" descr="C:\Users\Эльвира\AppData\Local\Microsoft\Windows\Temporary Internet Files\Content.IE5\85UAML87\MC9004404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441" y="4078265"/>
            <a:ext cx="1228617" cy="112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Эльвира\AppData\Local\Microsoft\Windows\Temporary Internet Files\Content.IE5\V2TSZ29W\MC90044044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738" y="4157017"/>
            <a:ext cx="1263132" cy="119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Эльвира\AppData\Local\Microsoft\Windows\Temporary Internet Files\Content.IE5\QJM8AQ20\MC9004343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92746"/>
            <a:ext cx="1439094" cy="129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Эльвира\AppData\Local\Microsoft\Windows\Temporary Internet Files\Content.IE5\XCRRMF1U\MC90044041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13383"/>
            <a:ext cx="1490114" cy="120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528828"/>
              </p:ext>
            </p:extLst>
          </p:nvPr>
        </p:nvGraphicFramePr>
        <p:xfrm>
          <a:off x="323528" y="1700808"/>
          <a:ext cx="8136904" cy="3744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083"/>
                <a:gridCol w="1187320"/>
                <a:gridCol w="632003"/>
                <a:gridCol w="1346864"/>
                <a:gridCol w="687362"/>
                <a:gridCol w="1212350"/>
                <a:gridCol w="821876"/>
                <a:gridCol w="1695046"/>
              </a:tblGrid>
              <a:tr h="3744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54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48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3)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6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4)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9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1559" y="-29152"/>
            <a:ext cx="805714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Произведение чисел  18  и  3  уменьшите на их частное.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" descr="C:\Users\Эльвира\AppData\Local\Microsoft\Windows\Temporary Internet Files\Content.IE5\85UAML87\MC9004415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68960"/>
            <a:ext cx="1333279" cy="96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Эльвира\AppData\Local\Microsoft\Windows\Temporary Internet Files\Content.IE5\V2TSZ29W\MC9004377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40968"/>
            <a:ext cx="1000174" cy="102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Эльвира\AppData\Local\Microsoft\Windows\Temporary Internet Files\Content.IE5\XCRRMF1U\MC9004404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178591"/>
            <a:ext cx="1216387" cy="98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Эльвира\AppData\Local\Microsoft\Windows\Temporary Internet Files\Content.IE5\QJM8AQ20\MC90043611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881" y="3142208"/>
            <a:ext cx="793761" cy="105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71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643551"/>
              </p:ext>
            </p:extLst>
          </p:nvPr>
        </p:nvGraphicFramePr>
        <p:xfrm>
          <a:off x="251520" y="2533351"/>
          <a:ext cx="8568952" cy="3775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/>
                <a:gridCol w="6912768"/>
              </a:tblGrid>
              <a:tr h="943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1)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effectLst/>
                        </a:rPr>
                        <a:t>16 ч 14 мин</a:t>
                      </a:r>
                      <a:endParaRPr lang="ru-RU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  <a:tr h="943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2)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22 ч 8 мин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  <a:tr h="943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3)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21 ч 46 мин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  <a:tr h="943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4)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21 ч 68 мин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152697"/>
            <a:ext cx="8136904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5. Сейчас </a:t>
            </a:r>
            <a:r>
              <a:rPr lang="ru-RU" sz="4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часы показывают 19 ч 11 мин. Какое время они будут показывать через 2 ч 57 мин?</a:t>
            </a: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Эльвира\AppData\Local\Microsoft\Windows\Temporary Internet Files\Content.IE5\XCRRMF1U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519239"/>
            <a:ext cx="936104" cy="105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Эльвира\AppData\Local\Microsoft\Windows\Temporary Internet Files\Content.IE5\85UAML87\MC9004420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586" y="4375933"/>
            <a:ext cx="1282377" cy="90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Эльвира\AppData\Local\Microsoft\Windows\Temporary Internet Files\Content.IE5\V2TSZ29W\MC90043441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28" y="5517232"/>
            <a:ext cx="828092" cy="761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Эльвира\AppData\Local\Microsoft\Windows\Temporary Internet Files\Content.IE5\QJM8AQ20\MC90044202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963" y="2992972"/>
            <a:ext cx="1186714" cy="138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28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46"/>
          <p:cNvSpPr>
            <a:spLocks noChangeArrowheads="1"/>
          </p:cNvSpPr>
          <p:nvPr/>
        </p:nvSpPr>
        <p:spPr bwMode="auto">
          <a:xfrm>
            <a:off x="1798638" y="4079875"/>
            <a:ext cx="141287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745"/>
          <p:cNvSpPr>
            <a:spLocks noChangeArrowheads="1"/>
          </p:cNvSpPr>
          <p:nvPr/>
        </p:nvSpPr>
        <p:spPr bwMode="auto">
          <a:xfrm>
            <a:off x="3163888" y="4151313"/>
            <a:ext cx="268287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744"/>
          <p:cNvSpPr>
            <a:spLocks noChangeArrowheads="1"/>
          </p:cNvSpPr>
          <p:nvPr/>
        </p:nvSpPr>
        <p:spPr bwMode="auto">
          <a:xfrm>
            <a:off x="3184525" y="4183063"/>
            <a:ext cx="141288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98638" y="5670550"/>
            <a:ext cx="282575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17688" y="5699125"/>
            <a:ext cx="141287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2" name="Rectangle 379"/>
          <p:cNvSpPr>
            <a:spLocks noChangeArrowheads="1"/>
          </p:cNvSpPr>
          <p:nvPr/>
        </p:nvSpPr>
        <p:spPr bwMode="auto">
          <a:xfrm>
            <a:off x="4037013" y="4640263"/>
            <a:ext cx="1039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3" name="Rectangle 378"/>
          <p:cNvSpPr>
            <a:spLocks noChangeArrowheads="1"/>
          </p:cNvSpPr>
          <p:nvPr/>
        </p:nvSpPr>
        <p:spPr bwMode="auto">
          <a:xfrm>
            <a:off x="4184650" y="4725988"/>
            <a:ext cx="66040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288" name="Таблица 122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830311"/>
              </p:ext>
            </p:extLst>
          </p:nvPr>
        </p:nvGraphicFramePr>
        <p:xfrm>
          <a:off x="179628" y="1877437"/>
          <a:ext cx="8640844" cy="3874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5948"/>
                <a:gridCol w="1584263"/>
                <a:gridCol w="503969"/>
                <a:gridCol w="1440160"/>
                <a:gridCol w="576269"/>
                <a:gridCol w="1583971"/>
                <a:gridCol w="576240"/>
                <a:gridCol w="1800024"/>
              </a:tblGrid>
              <a:tr h="38740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на 84 л     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на 7 л      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на 21 л      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4)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на 24 л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79627" y="0"/>
            <a:ext cx="8754583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В бидоне 28 л молока, а в ведре – в 4 раза меньше. На сколько литров молока больше в бидоне, чем в ведре?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57" name="Picture 2" descr="C:\Users\Эльвира\AppData\Local\Microsoft\Windows\Temporary Internet Files\Content.IE5\XCRRMF1U\MC90043381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50" y="3752070"/>
            <a:ext cx="1167110" cy="116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8" name="Picture 3" descr="C:\Users\Эльвира\AppData\Local\Microsoft\Windows\Temporary Internet Files\Content.IE5\85UAML87\MC900437980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911022"/>
            <a:ext cx="1368152" cy="98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9" name="Picture 5" descr="C:\Users\Эльвира\AppData\Local\Microsoft\Windows\Temporary Internet Files\Content.IE5\QJM8AQ20\MC90043439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301" y="3948510"/>
            <a:ext cx="1559168" cy="106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0" name="Picture 4" descr="C:\Users\Эльвира\AppData\Local\Microsoft\Windows\Temporary Internet Files\Content.IE5\V2TSZ29W\MC9004343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45" y="3747135"/>
            <a:ext cx="1303680" cy="1181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59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747357"/>
              </p:ext>
            </p:extLst>
          </p:nvPr>
        </p:nvGraphicFramePr>
        <p:xfrm>
          <a:off x="158682" y="2852936"/>
          <a:ext cx="8805808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918"/>
                <a:gridCol w="1008112"/>
                <a:gridCol w="576064"/>
                <a:gridCol w="1584176"/>
                <a:gridCol w="788697"/>
                <a:gridCol w="1443551"/>
                <a:gridCol w="757901"/>
                <a:gridCol w="1834389"/>
              </a:tblGrid>
              <a:tr h="33123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1)</a:t>
                      </a:r>
                      <a:endParaRPr lang="ru-RU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</a:rPr>
                        <a:t>22 см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2)</a:t>
                      </a:r>
                      <a:endParaRPr lang="ru-RU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</a:rPr>
                        <a:t>24 см</a:t>
                      </a:r>
                      <a:r>
                        <a:rPr lang="ru-RU" sz="4000" baseline="30000" dirty="0" smtClean="0">
                          <a:effectLst/>
                        </a:rPr>
                        <a:t>2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3)</a:t>
                      </a:r>
                      <a:endParaRPr lang="ru-RU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</a:rPr>
                        <a:t>24 см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4)</a:t>
                      </a:r>
                      <a:endParaRPr lang="ru-RU" sz="4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effectLst/>
                        </a:rPr>
                        <a:t>22 см</a:t>
                      </a:r>
                      <a:r>
                        <a:rPr lang="ru-RU" sz="4000" baseline="30000" dirty="0" smtClean="0">
                          <a:effectLst/>
                        </a:rPr>
                        <a:t>2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8682" y="-25643"/>
            <a:ext cx="864096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7. Площадь </a:t>
            </a:r>
            <a:r>
              <a:rPr lang="ru-RU" sz="4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прямоугольника со сторонами 3 см и 8 см равна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C:\Users\Эльвира\AppData\Local\Microsoft\Windows\Temporary Internet Files\Content.IE5\XCRRMF1U\MC9004420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08516"/>
            <a:ext cx="1224136" cy="208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Эльвира\AppData\Local\Microsoft\Windows\Temporary Internet Files\Content.IE5\QJM8AQ20\MC9004378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437112"/>
            <a:ext cx="1657346" cy="124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Эльвира\AppData\Local\Microsoft\Windows\Temporary Internet Files\Content.IE5\85UAML87\MC90043612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38674"/>
            <a:ext cx="1384506" cy="144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Эльвира\AppData\Local\Microsoft\Windows\Temporary Internet Files\Content.IE5\V2TSZ29W\MC90043592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505436"/>
            <a:ext cx="1566932" cy="111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20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266139"/>
              </p:ext>
            </p:extLst>
          </p:nvPr>
        </p:nvGraphicFramePr>
        <p:xfrm>
          <a:off x="215516" y="3101483"/>
          <a:ext cx="8568952" cy="33518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60"/>
                <a:gridCol w="1368152"/>
                <a:gridCol w="591215"/>
                <a:gridCol w="1641033"/>
                <a:gridCol w="501205"/>
                <a:gridCol w="1785049"/>
                <a:gridCol w="522058"/>
                <a:gridCol w="1620180"/>
              </a:tblGrid>
              <a:tr h="3351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1)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45 см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2)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4 см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3)</a:t>
                      </a:r>
                      <a:endParaRPr lang="ru-RU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8 см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4)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27 см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9024" y="548680"/>
            <a:ext cx="8784976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8. Периметр </a:t>
            </a:r>
            <a:r>
              <a:rPr lang="ru-RU" sz="3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прямоугольника равен 72 см. Одна из сторон равна 9 см. Чему равна другая сторона?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Эльвира\AppData\Local\Microsoft\Windows\Temporary Internet Files\Content.IE5\QJM8AQ20\MC9004420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34931"/>
            <a:ext cx="1857339" cy="114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Эльвира\AppData\Local\Microsoft\Windows\Temporary Internet Files\Content.IE5\85UAML87\MC9004378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58528"/>
            <a:ext cx="1330483" cy="132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Эльвира\AppData\Local\Microsoft\Windows\Temporary Internet Files\Content.IE5\V2TSZ29W\MC90043614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392228"/>
            <a:ext cx="1797927" cy="119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Эльвира\AppData\Local\Microsoft\Windows\Temporary Internet Files\Content.IE5\XCRRMF1U\MC90043593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11631"/>
            <a:ext cx="1440950" cy="139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42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330</Words>
  <Application>Microsoft Office PowerPoint</Application>
  <PresentationFormat>Экран (4:3)</PresentationFormat>
  <Paragraphs>100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Тема Office</vt:lpstr>
      <vt:lpstr>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Эльвира</dc:creator>
  <cp:lastModifiedBy>Эльвира Кирсанова</cp:lastModifiedBy>
  <cp:revision>28</cp:revision>
  <dcterms:created xsi:type="dcterms:W3CDTF">2014-03-23T14:51:46Z</dcterms:created>
  <dcterms:modified xsi:type="dcterms:W3CDTF">2015-08-20T20:06:48Z</dcterms:modified>
</cp:coreProperties>
</file>