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2" r:id="rId2"/>
    <p:sldId id="293" r:id="rId3"/>
    <p:sldId id="285" r:id="rId4"/>
    <p:sldId id="288" r:id="rId5"/>
    <p:sldId id="289" r:id="rId6"/>
    <p:sldId id="296" r:id="rId7"/>
    <p:sldId id="272" r:id="rId8"/>
    <p:sldId id="273" r:id="rId9"/>
    <p:sldId id="274" r:id="rId10"/>
    <p:sldId id="276" r:id="rId11"/>
    <p:sldId id="287" r:id="rId12"/>
    <p:sldId id="277" r:id="rId13"/>
    <p:sldId id="295" r:id="rId14"/>
    <p:sldId id="275" r:id="rId15"/>
    <p:sldId id="259" r:id="rId16"/>
    <p:sldId id="278" r:id="rId17"/>
    <p:sldId id="279" r:id="rId18"/>
    <p:sldId id="270" r:id="rId19"/>
    <p:sldId id="25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7BDAE-E7C4-47D8-96A7-9A7A5BF03B36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25F2F-5BAF-403E-8224-E02D1ECE78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431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9BB838-0580-4865-A347-914F0FC251FF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vtolstoy.org.ru/img/biogr/3b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hyperlink" Target="http://www.libex.ru/dimg/18272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hyperlink" Target="http://www.neshima.com/images/25000363460.jpg" TargetMode="Externa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4" descr="i-118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284538"/>
            <a:ext cx="2922587" cy="292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8"/>
          <p:cNvSpPr>
            <a:spLocks noChangeArrowheads="1" noChangeShapeType="1" noTextEdit="1"/>
          </p:cNvSpPr>
          <p:nvPr/>
        </p:nvSpPr>
        <p:spPr bwMode="auto">
          <a:xfrm>
            <a:off x="755650" y="908050"/>
            <a:ext cx="7632700" cy="33956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570"/>
              </a:avLst>
            </a:prstTxWarp>
          </a:bodyPr>
          <a:lstStyle/>
          <a:p>
            <a:pPr algn="ctr"/>
            <a:r>
              <a:rPr lang="ru-RU" sz="3600" b="1" kern="10" dirty="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Мы начинаем наш урок!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03575" y="6092825"/>
            <a:ext cx="57871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Презентацию составила учитель начальных классов</a:t>
            </a:r>
          </a:p>
          <a:p>
            <a:pPr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Султанова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Рамиля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Талгатовна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67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latin typeface="Arial Narrow" pitchFamily="34" charset="0"/>
              </a:rPr>
              <a:t>Л.Н.Толстой « Два товарища».</a:t>
            </a:r>
            <a:r>
              <a:rPr lang="ru-RU" sz="4800" b="1" dirty="0" smtClean="0">
                <a:latin typeface="Arial Narrow" pitchFamily="34" charset="0"/>
              </a:rPr>
              <a:t/>
            </a:r>
            <a:br>
              <a:rPr lang="ru-RU" sz="4800" b="1" dirty="0" smtClean="0">
                <a:latin typeface="Arial Narrow" pitchFamily="34" charset="0"/>
              </a:rPr>
            </a:br>
            <a:endParaRPr lang="ru-RU" sz="4800" b="1" dirty="0">
              <a:latin typeface="Arial Narrow" pitchFamily="34" charset="0"/>
            </a:endParaRPr>
          </a:p>
        </p:txBody>
      </p:sp>
      <p:pic>
        <p:nvPicPr>
          <p:cNvPr id="2050" name="Picture 2" descr="C:\Documents and Settings\Yellowcard\Рабочий стол\урок\abe8634b26d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381375" y="2320131"/>
            <a:ext cx="2381250" cy="3086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324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710" y="116633"/>
            <a:ext cx="5256584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319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Как вы понимаете смысл словосочетаний?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95536" y="2420888"/>
            <a:ext cx="4038600" cy="36972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Бросился бежать-</a:t>
            </a:r>
          </a:p>
          <a:p>
            <a:pPr>
              <a:buNone/>
            </a:pP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Упал наземь – 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500306"/>
            <a:ext cx="4038600" cy="36258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(побежал очень быстро)</a:t>
            </a:r>
          </a:p>
          <a:p>
            <a:pPr>
              <a:buNone/>
            </a:pPr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(упал на землю)</a:t>
            </a:r>
          </a:p>
          <a:p>
            <a:pPr>
              <a:buNone/>
            </a:pP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96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3265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defRPr/>
            </a:pPr>
            <a:r>
              <a:rPr lang="ru-RU" sz="60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    ТОВАРИЩ</a:t>
            </a:r>
            <a:endParaRPr lang="ru-RU" sz="6000" b="1" kern="0" dirty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6000" b="1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Д Р У Г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6000" b="1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П О Д Р У Г А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  <a:defRPr/>
            </a:pPr>
            <a:r>
              <a:rPr lang="ru-RU" sz="6000" b="1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</a:rPr>
              <a:t>П О Д Р У Ж К А</a:t>
            </a:r>
            <a:r>
              <a:rPr lang="ru-RU" sz="3600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196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93991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haroni" pitchFamily="2" charset="-79"/>
              </a:rPr>
              <a:t>Что такое дружба, каждый знает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haroni" pitchFamily="2" charset="-79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haroni" pitchFamily="2" charset="-79"/>
              </a:rPr>
              <a:t>Может быть,  и спрашивать смешно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haroni" pitchFamily="2" charset="-79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haroni" pitchFamily="2" charset="-79"/>
              </a:rPr>
              <a:t>Ну а все же ,что оно обозначает?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haroni" pitchFamily="2" charset="-79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haroni" pitchFamily="2" charset="-79"/>
              </a:rPr>
              <a:t>Это слово? Значит что оно? 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Aharoni" pitchFamily="2" charset="-79"/>
            </a:endParaRPr>
          </a:p>
        </p:txBody>
      </p:sp>
      <p:pic>
        <p:nvPicPr>
          <p:cNvPr id="1027" name="Picture 3" descr="C:\Documents and Settings\Yellowcard\Рабочий стол\урок\Копия 3d19edd8b30a818d17947051037d976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33600" y="2492895"/>
            <a:ext cx="4876800" cy="33123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171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0"/>
            <a:ext cx="142876" cy="4286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Дружба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 – это взаимная привязанность людей, </a:t>
            </a:r>
          </a:p>
          <a:p>
            <a:pPr algn="ctr">
              <a:buNone/>
            </a:pP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основанная на уважении </a:t>
            </a:r>
          </a:p>
          <a:p>
            <a:pPr algn="ctr">
              <a:buNone/>
            </a:pP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и любви. </a:t>
            </a:r>
          </a:p>
          <a:p>
            <a:pPr algn="ctr">
              <a:buNone/>
            </a:pP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( толковый словарь Ожегова).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Пословицы</a:t>
            </a:r>
            <a:endParaRPr lang="ru-RU" sz="6000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4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Друг познаётся</a:t>
            </a:r>
          </a:p>
          <a:p>
            <a:pPr>
              <a:buNone/>
            </a:pPr>
            <a:endParaRPr lang="ru-RU" sz="43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4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4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Нет друга ищи</a:t>
            </a: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, </a:t>
            </a:r>
          </a:p>
          <a:p>
            <a:pPr>
              <a:buNone/>
            </a:pPr>
            <a:endParaRPr lang="ru-RU" sz="43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>
              <a:buNone/>
            </a:pP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sz="4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Когда нет друга</a:t>
            </a:r>
            <a:endParaRPr lang="ru-RU" sz="4300" b="1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283968" y="1628800"/>
            <a:ext cx="433082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sz="4300" dirty="0" smtClean="0">
                <a:latin typeface="Arial Narrow" pitchFamily="34" charset="0"/>
              </a:rPr>
              <a:t> </a:t>
            </a:r>
            <a:r>
              <a:rPr lang="ru-RU" sz="4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в  беде</a:t>
            </a: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.</a:t>
            </a:r>
          </a:p>
          <a:p>
            <a:pPr>
              <a:buNone/>
            </a:pP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 </a:t>
            </a:r>
          </a:p>
          <a:p>
            <a:pPr>
              <a:buNone/>
            </a:pPr>
            <a:r>
              <a:rPr lang="ru-RU" sz="4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а нашёл- береги</a:t>
            </a: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.</a:t>
            </a:r>
          </a:p>
          <a:p>
            <a:pPr>
              <a:buNone/>
            </a:pP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</a:p>
          <a:p>
            <a:pPr>
              <a:buNone/>
            </a:pPr>
            <a:r>
              <a:rPr lang="ru-RU" sz="4300" b="1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и свет не </a:t>
            </a:r>
            <a:r>
              <a:rPr lang="ru-RU" sz="4300" b="1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мил</a:t>
            </a:r>
            <a:r>
              <a:rPr lang="ru-RU" sz="43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845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2"/>
                </a:solidFill>
                <a:latin typeface="Arial Narrow" pitchFamily="34" charset="0"/>
              </a:rPr>
              <a:t>Наши законы дружбы</a:t>
            </a:r>
            <a:endParaRPr lang="ru-RU" sz="6000" b="1" dirty="0">
              <a:solidFill>
                <a:schemeClr val="accent2"/>
              </a:solidFill>
              <a:latin typeface="Arial Narrow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Если товарищ попал в беду, помоги ему.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Поделись с товарищем тем, что есть у тебя.</a:t>
            </a:r>
          </a:p>
          <a:p>
            <a:pPr>
              <a:buNone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Останови товарища, если он делает что-то плохое.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9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3500462"/>
          </a:xfrm>
        </p:spPr>
        <p:txBody>
          <a:bodyPr>
            <a:norm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Monotype Corsiva" pitchFamily="66" charset="0"/>
              </a:rPr>
              <a:t>Спасибо за сотрудничество.</a:t>
            </a:r>
            <a:endParaRPr lang="ru-RU" sz="96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001024" y="7286651"/>
            <a:ext cx="685776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Используемые ресурсы.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3d19edd8b30a818d17947051037d9762.jpg</a:t>
            </a:r>
            <a:endParaRPr lang="ru-RU" dirty="0" smtClean="0"/>
          </a:p>
          <a:p>
            <a:r>
              <a:rPr lang="en-US" dirty="0" smtClean="0"/>
              <a:t>abe8634b26db.jpg</a:t>
            </a:r>
            <a:endParaRPr lang="ru-RU" dirty="0" smtClean="0"/>
          </a:p>
          <a:p>
            <a:r>
              <a:rPr lang="en-US" dirty="0" smtClean="0">
                <a:hlinkClick r:id="rId2"/>
              </a:rPr>
              <a:t>http://www.levtolstoy.org.ru/img/biogr/3b.jpg</a:t>
            </a:r>
            <a:endParaRPr lang="ru-RU" dirty="0" smtClean="0"/>
          </a:p>
          <a:p>
            <a:r>
              <a:rPr lang="ru-RU" dirty="0" smtClean="0"/>
              <a:t>И.В. </a:t>
            </a:r>
            <a:r>
              <a:rPr lang="ru-RU" dirty="0" err="1" smtClean="0"/>
              <a:t>Жакулина</a:t>
            </a:r>
            <a:r>
              <a:rPr lang="ru-RU" dirty="0" smtClean="0"/>
              <a:t>. Мастер-класс. Использование технологии РКМЧП в начальных классах.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rmAutofit/>
          </a:bodyPr>
          <a:lstStyle/>
          <a:p>
            <a:r>
              <a:rPr lang="ru-RU" sz="8000" b="1" dirty="0">
                <a:solidFill>
                  <a:srgbClr val="FF0000"/>
                </a:solidFill>
                <a:latin typeface="Arial Narrow" pitchFamily="34" charset="0"/>
              </a:rPr>
              <a:t>Что такое хорошо</a:t>
            </a:r>
            <a:br>
              <a:rPr lang="ru-RU" sz="8000" b="1" dirty="0">
                <a:solidFill>
                  <a:srgbClr val="FF0000"/>
                </a:solidFill>
                <a:latin typeface="Arial Narrow" pitchFamily="34" charset="0"/>
              </a:rPr>
            </a:br>
            <a:r>
              <a:rPr lang="ru-RU" sz="8000" b="1" dirty="0">
                <a:solidFill>
                  <a:srgbClr val="FF0000"/>
                </a:solidFill>
                <a:latin typeface="Arial Narrow" pitchFamily="34" charset="0"/>
              </a:rPr>
              <a:t>и что такое плохо?</a:t>
            </a:r>
          </a:p>
        </p:txBody>
      </p:sp>
    </p:spTree>
    <p:extLst>
      <p:ext uri="{BB962C8B-B14F-4D97-AF65-F5344CB8AC3E}">
        <p14:creationId xmlns:p14="http://schemas.microsoft.com/office/powerpoint/2010/main" val="23487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u="sng" kern="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Чистоговорки</a:t>
            </a:r>
            <a:r>
              <a:rPr lang="ru-RU" sz="48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/>
            </a:r>
            <a:br>
              <a:rPr lang="ru-RU" sz="4800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endParaRPr lang="ru-RU" sz="4800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fontAlgn="base"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</a:pPr>
            <a:r>
              <a:rPr lang="ru-RU" altLang="ru-RU" sz="5200" i="1" kern="0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Ень-ень-ень</a:t>
            </a:r>
            <a:r>
              <a:rPr lang="ru-RU" altLang="ru-RU" sz="5200" b="1" i="1" kern="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altLang="ru-RU" sz="5200" kern="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–</a:t>
            </a:r>
            <a:r>
              <a:rPr lang="en-US" altLang="ru-RU" sz="5200" kern="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altLang="ru-RU" sz="5200" kern="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наступает день</a:t>
            </a:r>
            <a:r>
              <a:rPr lang="en-US" altLang="ru-RU" sz="5200" kern="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.</a:t>
            </a:r>
          </a:p>
          <a:p>
            <a:pPr lvl="0" fontAlgn="base"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</a:pPr>
            <a:endParaRPr lang="en-US" altLang="ru-RU" sz="4800" i="1" kern="0" dirty="0">
              <a:solidFill>
                <a:srgbClr val="000000"/>
              </a:solidFill>
              <a:latin typeface="Arial Narrow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</a:pPr>
            <a:r>
              <a:rPr lang="ru-RU" altLang="ru-RU" sz="5200" i="1" kern="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Ой-ой-ой</a:t>
            </a:r>
            <a:r>
              <a:rPr lang="en-US" altLang="ru-RU" sz="5200" i="1" kern="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altLang="ru-RU" sz="5200" kern="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-</a:t>
            </a:r>
            <a:r>
              <a:rPr lang="en-US" altLang="ru-RU" sz="5200" kern="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altLang="ru-RU" sz="5200" kern="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песню дружно пой</a:t>
            </a:r>
            <a:r>
              <a:rPr lang="en-US" altLang="ru-RU" sz="5200" kern="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.</a:t>
            </a:r>
          </a:p>
          <a:p>
            <a:pPr lvl="0" fontAlgn="base"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</a:pPr>
            <a:endParaRPr lang="ru-RU" altLang="ru-RU" sz="4800" kern="0" dirty="0">
              <a:solidFill>
                <a:srgbClr val="000000"/>
              </a:solidFill>
              <a:latin typeface="Arial Narrow" pitchFamily="34" charset="0"/>
            </a:endParaRPr>
          </a:p>
          <a:p>
            <a:pPr lvl="0" fontAlgn="base">
              <a:spcAft>
                <a:spcPct val="0"/>
              </a:spcAft>
              <a:buClr>
                <a:srgbClr val="00CCFF"/>
              </a:buClr>
              <a:buSzPct val="65000"/>
              <a:buFont typeface="Wingdings" pitchFamily="2" charset="2"/>
              <a:buChar char="n"/>
            </a:pPr>
            <a:r>
              <a:rPr lang="ru-RU" altLang="ru-RU" sz="5400" i="1" kern="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Ра-</a:t>
            </a:r>
            <a:r>
              <a:rPr lang="ru-RU" altLang="ru-RU" sz="5400" i="1" kern="0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ра</a:t>
            </a:r>
            <a:r>
              <a:rPr lang="ru-RU" altLang="ru-RU" sz="5400" i="1" kern="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-</a:t>
            </a:r>
            <a:r>
              <a:rPr lang="ru-RU" altLang="ru-RU" sz="5400" i="1" kern="0" dirty="0" err="1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ра</a:t>
            </a:r>
            <a:r>
              <a:rPr lang="en-US" altLang="ru-RU" sz="5400" kern="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altLang="ru-RU" sz="5400" kern="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-</a:t>
            </a:r>
            <a:r>
              <a:rPr lang="en-US" altLang="ru-RU" sz="5400" kern="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ru-RU" altLang="ru-RU" sz="5400" kern="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работать нам пора</a:t>
            </a:r>
            <a:r>
              <a:rPr lang="en-US" altLang="ru-RU" sz="5400" kern="0" dirty="0">
                <a:solidFill>
                  <a:srgbClr val="000000"/>
                </a:solidFill>
                <a:latin typeface="Arial Narrow" pitchFamily="34" charset="0"/>
              </a:rPr>
              <a:t>.</a:t>
            </a:r>
            <a:endParaRPr lang="ru-RU" altLang="ru-RU" sz="5400" kern="0" dirty="0">
              <a:solidFill>
                <a:srgbClr val="000000"/>
              </a:solidFill>
              <a:latin typeface="Arial Narrow" pitchFamily="34" charset="0"/>
            </a:endParaRPr>
          </a:p>
          <a:p>
            <a:endParaRPr lang="ru-RU" sz="44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41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628800"/>
            <a:ext cx="8496944" cy="4320480"/>
          </a:xfrm>
        </p:spPr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kern="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ea typeface="+mn-ea"/>
                <a:cs typeface="+mn-cs"/>
              </a:rPr>
              <a:t>Не </a:t>
            </a:r>
            <a:br>
              <a:rPr lang="ru-RU" kern="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ea typeface="+mn-ea"/>
                <a:cs typeface="+mn-cs"/>
              </a:rPr>
            </a:br>
            <a:r>
              <a:rPr lang="ru-RU" kern="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ea typeface="+mn-ea"/>
                <a:cs typeface="+mn-cs"/>
              </a:rPr>
              <a:t>    будь </a:t>
            </a:r>
            <a:br>
              <a:rPr lang="ru-RU" kern="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ea typeface="+mn-ea"/>
                <a:cs typeface="+mn-cs"/>
              </a:rPr>
            </a:br>
            <a:r>
              <a:rPr lang="ru-RU" kern="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ea typeface="+mn-ea"/>
                <a:cs typeface="+mn-cs"/>
              </a:rPr>
              <a:t>           тороплив,</a:t>
            </a:r>
            <a:br>
              <a:rPr lang="ru-RU" kern="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ea typeface="+mn-ea"/>
                <a:cs typeface="+mn-cs"/>
              </a:rPr>
            </a:br>
            <a:r>
              <a:rPr lang="ru-RU" kern="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ea typeface="+mn-ea"/>
                <a:cs typeface="+mn-cs"/>
              </a:rPr>
              <a:t>                           а </a:t>
            </a:r>
            <a:br>
              <a:rPr lang="ru-RU" kern="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ea typeface="+mn-ea"/>
                <a:cs typeface="+mn-cs"/>
              </a:rPr>
            </a:br>
            <a:r>
              <a:rPr lang="ru-RU" kern="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ea typeface="+mn-ea"/>
                <a:cs typeface="+mn-cs"/>
              </a:rPr>
              <a:t>                             будь </a:t>
            </a:r>
            <a:br>
              <a:rPr lang="ru-RU" kern="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ea typeface="+mn-ea"/>
                <a:cs typeface="+mn-cs"/>
              </a:rPr>
            </a:br>
            <a:r>
              <a:rPr lang="ru-RU" kern="0" cap="none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ea typeface="+mn-ea"/>
                <a:cs typeface="+mn-cs"/>
              </a:rPr>
              <a:t>                                    терпелив.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548681"/>
            <a:ext cx="7772400" cy="936103"/>
          </a:xfrm>
        </p:spPr>
        <p:txBody>
          <a:bodyPr/>
          <a:lstStyle/>
          <a:p>
            <a:r>
              <a:rPr lang="ru-RU" sz="4400" b="1" i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/>
                <a:ea typeface="+mj-ea"/>
                <a:cs typeface="+mj-cs"/>
              </a:rPr>
              <a:t>           Скороговорка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4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0688"/>
            <a:ext cx="91440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6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Не</a:t>
            </a:r>
            <a:r>
              <a:rPr lang="ru-RU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 будь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        тороплив,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                        а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                          будь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                               терпелив.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5826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980728"/>
            <a:ext cx="4388296" cy="5145435"/>
          </a:xfrm>
        </p:spPr>
        <p:txBody>
          <a:bodyPr/>
          <a:lstStyle/>
          <a:p>
            <a:pPr marL="0" indent="0">
              <a:buNone/>
            </a:pPr>
            <a:r>
              <a:rPr lang="ru-RU" sz="7200" b="1" dirty="0">
                <a:solidFill>
                  <a:srgbClr val="E40059">
                    <a:lumMod val="50000"/>
                  </a:srgbClr>
                </a:solidFill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ru-RU" sz="7200" b="1" dirty="0" smtClean="0">
                <a:solidFill>
                  <a:srgbClr val="E40059">
                    <a:lumMod val="50000"/>
                  </a:srgbClr>
                </a:solidFill>
                <a:latin typeface="Arial Narrow" pitchFamily="34" charset="0"/>
                <a:ea typeface="+mj-ea"/>
                <a:cs typeface="+mj-cs"/>
              </a:rPr>
              <a:t>   труд    -</a:t>
            </a:r>
          </a:p>
          <a:p>
            <a:pPr marL="0" indent="0">
              <a:buNone/>
            </a:pPr>
            <a:r>
              <a:rPr lang="ru-RU" sz="7200" b="1" dirty="0">
                <a:solidFill>
                  <a:srgbClr val="E40059">
                    <a:lumMod val="50000"/>
                  </a:srgbClr>
                </a:solidFill>
                <a:latin typeface="Arial Narrow" pitchFamily="34" charset="0"/>
                <a:ea typeface="+mj-ea"/>
                <a:cs typeface="+mj-cs"/>
              </a:rPr>
              <a:t> </a:t>
            </a:r>
            <a:r>
              <a:rPr lang="ru-RU" sz="7200" b="1" dirty="0" smtClean="0">
                <a:solidFill>
                  <a:srgbClr val="E40059">
                    <a:lumMod val="50000"/>
                  </a:srgbClr>
                </a:solidFill>
                <a:latin typeface="Arial Narrow" pitchFamily="34" charset="0"/>
                <a:ea typeface="+mj-ea"/>
                <a:cs typeface="+mj-cs"/>
              </a:rPr>
              <a:t>дружба  -</a:t>
            </a:r>
          </a:p>
          <a:p>
            <a:pPr marL="0" indent="0">
              <a:buNone/>
            </a:pPr>
            <a:r>
              <a:rPr lang="ru-RU" sz="7200" b="1" dirty="0">
                <a:solidFill>
                  <a:srgbClr val="E40059">
                    <a:lumMod val="50000"/>
                  </a:srgbClr>
                </a:solidFill>
                <a:latin typeface="Arial Narrow" pitchFamily="34" charset="0"/>
                <a:ea typeface="+mj-ea"/>
                <a:cs typeface="+mj-cs"/>
              </a:rPr>
              <a:t>смелость-</a:t>
            </a:r>
            <a:endParaRPr lang="ru-RU" sz="7200" b="1" dirty="0" smtClean="0">
              <a:solidFill>
                <a:srgbClr val="E40059">
                  <a:lumMod val="50000"/>
                </a:srgbClr>
              </a:solidFill>
              <a:latin typeface="Arial Narrow" pitchFamily="34" charset="0"/>
              <a:ea typeface="+mj-ea"/>
              <a:cs typeface="+mj-cs"/>
            </a:endParaRPr>
          </a:p>
          <a:p>
            <a:pPr marL="0" indent="0">
              <a:buNone/>
            </a:pPr>
            <a:r>
              <a:rPr lang="ru-RU" sz="7200" b="1" dirty="0" smtClean="0">
                <a:solidFill>
                  <a:srgbClr val="E40059">
                    <a:lumMod val="50000"/>
                  </a:srgbClr>
                </a:solidFill>
                <a:latin typeface="Arial Narrow" pitchFamily="34" charset="0"/>
                <a:ea typeface="+mj-ea"/>
                <a:cs typeface="+mj-cs"/>
              </a:rPr>
              <a:t>правда     -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984" y="980728"/>
            <a:ext cx="4182616" cy="5174035"/>
          </a:xfrm>
        </p:spPr>
        <p:txBody>
          <a:bodyPr/>
          <a:lstStyle/>
          <a:p>
            <a:pPr marL="0" indent="0">
              <a:buNone/>
            </a:pPr>
            <a:r>
              <a:rPr lang="ru-RU" sz="7200" b="1" dirty="0" smtClean="0">
                <a:solidFill>
                  <a:srgbClr val="E40059">
                    <a:lumMod val="50000"/>
                  </a:srgbClr>
                </a:solidFill>
                <a:latin typeface="Arial Narrow" pitchFamily="34" charset="0"/>
                <a:ea typeface="+mj-ea"/>
                <a:cs typeface="+mj-cs"/>
              </a:rPr>
              <a:t>лень</a:t>
            </a:r>
          </a:p>
          <a:p>
            <a:pPr marL="0" indent="0">
              <a:buNone/>
            </a:pPr>
            <a:r>
              <a:rPr lang="ru-RU" sz="7200" b="1" dirty="0">
                <a:solidFill>
                  <a:srgbClr val="E40059">
                    <a:lumMod val="50000"/>
                  </a:srgbClr>
                </a:solidFill>
                <a:latin typeface="Arial Narrow" pitchFamily="34" charset="0"/>
                <a:ea typeface="+mj-ea"/>
                <a:cs typeface="+mj-cs"/>
              </a:rPr>
              <a:t>в</a:t>
            </a:r>
            <a:r>
              <a:rPr lang="ru-RU" sz="7200" b="1" dirty="0" smtClean="0">
                <a:solidFill>
                  <a:srgbClr val="E40059">
                    <a:lumMod val="50000"/>
                  </a:srgbClr>
                </a:solidFill>
                <a:latin typeface="Arial Narrow" pitchFamily="34" charset="0"/>
                <a:ea typeface="+mj-ea"/>
                <a:cs typeface="+mj-cs"/>
              </a:rPr>
              <a:t>ражда</a:t>
            </a:r>
          </a:p>
          <a:p>
            <a:pPr marL="0" indent="0">
              <a:buNone/>
            </a:pPr>
            <a:r>
              <a:rPr lang="ru-RU" sz="7200" b="1" dirty="0">
                <a:solidFill>
                  <a:srgbClr val="E40059">
                    <a:lumMod val="50000"/>
                  </a:srgbClr>
                </a:solidFill>
                <a:latin typeface="Arial Narrow" pitchFamily="34" charset="0"/>
                <a:ea typeface="+mj-ea"/>
                <a:cs typeface="+mj-cs"/>
              </a:rPr>
              <a:t>т</a:t>
            </a:r>
            <a:r>
              <a:rPr lang="ru-RU" sz="7200" b="1" dirty="0" smtClean="0">
                <a:solidFill>
                  <a:srgbClr val="E40059">
                    <a:lumMod val="50000"/>
                  </a:srgbClr>
                </a:solidFill>
                <a:latin typeface="Arial Narrow" pitchFamily="34" charset="0"/>
                <a:ea typeface="+mj-ea"/>
                <a:cs typeface="+mj-cs"/>
              </a:rPr>
              <a:t>русость</a:t>
            </a:r>
          </a:p>
          <a:p>
            <a:pPr marL="0" indent="0">
              <a:buNone/>
            </a:pPr>
            <a:r>
              <a:rPr lang="ru-RU" sz="7200" b="1" dirty="0">
                <a:solidFill>
                  <a:srgbClr val="E40059">
                    <a:lumMod val="50000"/>
                  </a:srgbClr>
                </a:solidFill>
                <a:latin typeface="Arial Narrow" pitchFamily="34" charset="0"/>
                <a:ea typeface="+mj-ea"/>
                <a:cs typeface="+mj-cs"/>
              </a:rPr>
              <a:t>ложь</a:t>
            </a:r>
          </a:p>
        </p:txBody>
      </p:sp>
    </p:spTree>
    <p:extLst>
      <p:ext uri="{BB962C8B-B14F-4D97-AF65-F5344CB8AC3E}">
        <p14:creationId xmlns:p14="http://schemas.microsoft.com/office/powerpoint/2010/main" val="61135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6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6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6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6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6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6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C00000"/>
                </a:solidFill>
                <a:latin typeface="Arial Narrow" pitchFamily="34" charset="0"/>
              </a:rPr>
              <a:t>    Лев Николаевич Толстой</a:t>
            </a:r>
            <a:r>
              <a:rPr lang="ru-RU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+mn-lt"/>
              </a:rPr>
            </a:br>
            <a:endParaRPr lang="ru-RU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9218" name="Содержимое 3" descr="tolstoj1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1472" y="1857364"/>
            <a:ext cx="2986088" cy="4318000"/>
          </a:xfrm>
        </p:spPr>
      </p:pic>
      <p:sp>
        <p:nvSpPr>
          <p:cNvPr id="4" name="Прямоугольник 3"/>
          <p:cNvSpPr/>
          <p:nvPr/>
        </p:nvSpPr>
        <p:spPr>
          <a:xfrm>
            <a:off x="4143372" y="2071678"/>
            <a:ext cx="48577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Лев Николаевич Толстой родился 9 сентября 1828 года в усадьбе Ясная Поляна. Среди предков писателя по отцовской линии — сподвижник Петра I — П. А. Толстой, одним из первых в России получивший графский титул. Участником Отечественной войны 1812 г. был отец писателя гр. Н. И. Толстой. По материнской линии Толстой принадлежал к роду князей Болконских, связанных родством с князьями Трубецкими, Голицыными, Одоевскими, Лыковыми и другими знатными семьями. По матери Толстой был родственником А. С. Пушкина.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61152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3"/>
          <p:cNvSpPr>
            <a:spLocks noGrp="1" noChangeArrowheads="1"/>
          </p:cNvSpPr>
          <p:nvPr>
            <p:ph type="title"/>
          </p:nvPr>
        </p:nvSpPr>
        <p:spPr>
          <a:xfrm>
            <a:off x="179388" y="571480"/>
            <a:ext cx="8435975" cy="147957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В Ясной Поляне Л. Н. Толстой родился и прожил более 50 лет.</a:t>
            </a:r>
            <a:r>
              <a:rPr lang="ru-RU" sz="3600" dirty="0" smtClean="0">
                <a:latin typeface="Arial Narrow" pitchFamily="34" charset="0"/>
              </a:rPr>
              <a:t/>
            </a:r>
            <a:br>
              <a:rPr lang="ru-RU" sz="3600" dirty="0" smtClean="0">
                <a:latin typeface="Arial Narrow" pitchFamily="34" charset="0"/>
              </a:rPr>
            </a:br>
            <a:endParaRPr lang="ru-RU" sz="3600" dirty="0" smtClean="0">
              <a:latin typeface="Arial Narrow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 flipH="1" flipV="1">
            <a:off x="-285784" y="6286519"/>
            <a:ext cx="142876" cy="357188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pic>
        <p:nvPicPr>
          <p:cNvPr id="10244" name="Picture 6" descr="Л.Н. Толстой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500306"/>
            <a:ext cx="3017838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Documents and Settings\Yellowcard\Рабочий стол\урок\3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285992"/>
            <a:ext cx="3810000" cy="2876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56476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64" cy="65403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4000" b="0" dirty="0" smtClean="0">
                <a:latin typeface="Times New Roman" pitchFamily="18" charset="0"/>
                <a:cs typeface="Times New Roman" pitchFamily="18" charset="0"/>
              </a:rPr>
              <a:t>Книги для детей</a:t>
            </a:r>
            <a:endParaRPr lang="ru-RU" sz="28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1" descr="Картинка 10 из 8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714752"/>
            <a:ext cx="2428875" cy="299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i?id=6097667&amp;tov=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1857364"/>
            <a:ext cx="2477992" cy="2925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3" descr="Картинка 26 из 85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285728"/>
            <a:ext cx="22535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C:\Documents and Settings\Yellowcard\Рабочий стол\урок\30a645d0390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3571876"/>
            <a:ext cx="2381250" cy="3048000"/>
          </a:xfrm>
          <a:prstGeom prst="rect">
            <a:avLst/>
          </a:prstGeom>
          <a:noFill/>
        </p:spPr>
      </p:pic>
      <p:pic>
        <p:nvPicPr>
          <p:cNvPr id="4099" name="Picture 3" descr="C:\Documents and Settings\Yellowcard\Рабочий стол\урок\1234218073_2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388" y="214290"/>
            <a:ext cx="2366363" cy="32678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89152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340</Words>
  <Application>Microsoft Office PowerPoint</Application>
  <PresentationFormat>Экран (4:3)</PresentationFormat>
  <Paragraphs>73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Что такое хорошо и что такое плохо?</vt:lpstr>
      <vt:lpstr>Чистоговорки </vt:lpstr>
      <vt:lpstr>Не      будь             тороплив,                            а                               будь                                      терпелив.</vt:lpstr>
      <vt:lpstr>Презентация PowerPoint</vt:lpstr>
      <vt:lpstr>Презентация PowerPoint</vt:lpstr>
      <vt:lpstr>    Лев Николаевич Толстой </vt:lpstr>
      <vt:lpstr>В Ясной Поляне Л. Н. Толстой родился и прожил более 50 лет. </vt:lpstr>
      <vt:lpstr>                         Книги для детей</vt:lpstr>
      <vt:lpstr>Л.Н.Толстой « Два товарища». </vt:lpstr>
      <vt:lpstr>Презентация PowerPoint</vt:lpstr>
      <vt:lpstr>Как вы понимаете смысл словосочетаний?</vt:lpstr>
      <vt:lpstr>Презентация PowerPoint</vt:lpstr>
      <vt:lpstr>Что такое дружба, каждый знает Может быть,  и спрашивать смешно Ну а все же ,что оно обозначает? Это слово? Значит что оно? </vt:lpstr>
      <vt:lpstr>Презентация PowerPoint</vt:lpstr>
      <vt:lpstr>Пословицы</vt:lpstr>
      <vt:lpstr>Наши законы дружбы</vt:lpstr>
      <vt:lpstr>Спасибо за сотрудничество.</vt:lpstr>
      <vt:lpstr>Используемые ресурсы.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Л.Н.Толстой « Два товарища». </dc:title>
  <cp:lastModifiedBy>Ал</cp:lastModifiedBy>
  <cp:revision>43</cp:revision>
  <dcterms:modified xsi:type="dcterms:W3CDTF">2015-04-22T13:15:18Z</dcterms:modified>
</cp:coreProperties>
</file>