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80" r:id="rId2"/>
    <p:sldId id="256" r:id="rId3"/>
    <p:sldId id="257" r:id="rId4"/>
    <p:sldId id="264" r:id="rId5"/>
    <p:sldId id="271" r:id="rId6"/>
    <p:sldId id="269" r:id="rId7"/>
    <p:sldId id="265" r:id="rId8"/>
    <p:sldId id="266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AAA4BA-E34E-474F-A756-FC76E0DD5D73}" type="datetimeFigureOut">
              <a:rPr lang="ru-RU" smtClean="0"/>
              <a:pPr/>
              <a:t>20.08.2015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31B230-ECDB-4410-9467-7B7858C5B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В.П. Астафьев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 err="1" smtClean="0">
                <a:solidFill>
                  <a:schemeClr val="bg1"/>
                </a:solidFill>
              </a:rPr>
              <a:t>Капалуха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Учитель: Кирсанова </a:t>
            </a:r>
            <a:r>
              <a:rPr lang="ru-RU" dirty="0">
                <a:solidFill>
                  <a:schemeClr val="bg1"/>
                </a:solidFill>
              </a:rPr>
              <a:t>Э</a:t>
            </a:r>
            <a:r>
              <a:rPr lang="ru-RU" dirty="0" smtClean="0">
                <a:solidFill>
                  <a:schemeClr val="bg1"/>
                </a:solidFill>
              </a:rPr>
              <a:t>.Г.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ГБОУ СОШ № 799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Г. Москва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39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1472" y="1928802"/>
            <a:ext cx="3500462" cy="4143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ЬТАТИЧ       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ЬТАДЮЛБНА   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  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  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ЬТАНИМОПСВ   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ЬТАМУД</a:t>
            </a:r>
            <a:br>
              <a:rPr lang="ru-RU" sz="40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ru-RU" sz="40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500562" y="1785926"/>
            <a:ext cx="17919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читать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357686" y="2500306"/>
            <a:ext cx="26572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наблюдать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071934" y="3500438"/>
            <a:ext cx="29427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</a:rPr>
              <a:t>вспоминать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57686" y="4286256"/>
            <a:ext cx="2438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chemeClr val="bg1"/>
                </a:solidFill>
              </a:rPr>
              <a:t>думать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14480" y="1071546"/>
            <a:ext cx="650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На уроках чтения мы учимся: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428596" y="214290"/>
            <a:ext cx="1428760" cy="1298026"/>
            <a:chOff x="428596" y="357166"/>
            <a:chExt cx="1428760" cy="1298026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7224" y="357166"/>
              <a:ext cx="571504" cy="7616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Прямоугольник 4"/>
            <p:cNvSpPr/>
            <p:nvPr/>
          </p:nvSpPr>
          <p:spPr>
            <a:xfrm>
              <a:off x="428596" y="1285860"/>
              <a:ext cx="142876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cs typeface="Times New Roman" pitchFamily="18" charset="0"/>
                </a:rPr>
                <a:t>В. Л.Дуров  </a:t>
              </a:r>
              <a:endParaRPr lang="ru-RU" dirty="0">
                <a:solidFill>
                  <a:schemeClr val="bg1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7215206" y="214290"/>
            <a:ext cx="1714512" cy="1500198"/>
            <a:chOff x="7215206" y="428604"/>
            <a:chExt cx="1643074" cy="1503587"/>
          </a:xfrm>
        </p:grpSpPr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72397" y="428604"/>
              <a:ext cx="571504" cy="816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Прямоугольник 6"/>
            <p:cNvSpPr/>
            <p:nvPr/>
          </p:nvSpPr>
          <p:spPr>
            <a:xfrm>
              <a:off x="7215206" y="1285860"/>
              <a:ext cx="164307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Б.С. Житков</a:t>
              </a:r>
              <a:br>
                <a:rPr lang="ru-RU" dirty="0" smtClean="0">
                  <a:solidFill>
                    <a:schemeClr val="bg1"/>
                  </a:solidFill>
                </a:rPr>
              </a:b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2643174" y="214290"/>
            <a:ext cx="1643074" cy="1214446"/>
            <a:chOff x="2357422" y="428604"/>
            <a:chExt cx="1857388" cy="1226588"/>
          </a:xfrm>
        </p:grpSpPr>
        <p:pic>
          <p:nvPicPr>
            <p:cNvPr id="8" name="Picture 2" descr="&amp;Pcy;&amp;rcy;&amp;icy;&amp;shcy;&amp;vcy;&amp;icy;&amp;ncy; &amp;Mcy;&amp;icy;&amp;khcy;&amp;acy;&amp;icy;&amp;lcy; &amp;Mcy;&amp;icy;&amp;khcy;&amp;acy;&amp;jcy;&amp;lcy;&amp;ocy;&amp;vcy;&amp;icy;&amp;chcy;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7488" y="428604"/>
              <a:ext cx="642942" cy="818291"/>
            </a:xfrm>
            <a:prstGeom prst="rect">
              <a:avLst/>
            </a:prstGeom>
            <a:noFill/>
          </p:spPr>
        </p:pic>
        <p:sp>
          <p:nvSpPr>
            <p:cNvPr id="9" name="Прямоугольник 8"/>
            <p:cNvSpPr/>
            <p:nvPr/>
          </p:nvSpPr>
          <p:spPr>
            <a:xfrm>
              <a:off x="2357422" y="1285860"/>
              <a:ext cx="185738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М.М.Пришвин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3500430" y="5572140"/>
            <a:ext cx="2464008" cy="1083712"/>
            <a:chOff x="3500430" y="5500702"/>
            <a:chExt cx="2464008" cy="1083712"/>
          </a:xfrm>
        </p:grpSpPr>
        <p:pic>
          <p:nvPicPr>
            <p:cNvPr id="10" name="Picture 3" descr="http://allforchildren.ru/poetry/img/author506.jpg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57686" y="5500702"/>
              <a:ext cx="603508" cy="785818"/>
            </a:xfrm>
            <a:prstGeom prst="rect">
              <a:avLst/>
            </a:prstGeom>
            <a:noFill/>
          </p:spPr>
        </p:pic>
        <p:sp>
          <p:nvSpPr>
            <p:cNvPr id="11" name="Прямоугольник 10"/>
            <p:cNvSpPr/>
            <p:nvPr/>
          </p:nvSpPr>
          <p:spPr>
            <a:xfrm>
              <a:off x="3500430" y="6215082"/>
              <a:ext cx="246400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err="1" smtClean="0">
                  <a:solidFill>
                    <a:schemeClr val="bg1"/>
                  </a:solidFill>
                </a:rPr>
                <a:t>И.С.Соколов-Микитов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7358082" y="5500702"/>
            <a:ext cx="1196161" cy="1155150"/>
            <a:chOff x="7358082" y="5429264"/>
            <a:chExt cx="1196161" cy="1155150"/>
          </a:xfrm>
        </p:grpSpPr>
        <p:pic>
          <p:nvPicPr>
            <p:cNvPr id="12" name="Picture 4" descr="http://im7-tub-ru.yandex.net/i?id=17666538-33-72&amp;n=21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00958" y="5429264"/>
              <a:ext cx="838206" cy="785818"/>
            </a:xfrm>
            <a:prstGeom prst="rect">
              <a:avLst/>
            </a:prstGeom>
            <a:noFill/>
          </p:spPr>
        </p:pic>
        <p:sp>
          <p:nvSpPr>
            <p:cNvPr id="13" name="Прямоугольник 12"/>
            <p:cNvSpPr/>
            <p:nvPr/>
          </p:nvSpPr>
          <p:spPr>
            <a:xfrm>
              <a:off x="7358082" y="6215082"/>
              <a:ext cx="119616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В.И.Белов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4929190" y="214290"/>
            <a:ext cx="1643074" cy="1428760"/>
            <a:chOff x="4786314" y="357166"/>
            <a:chExt cx="1571636" cy="1155150"/>
          </a:xfrm>
        </p:grpSpPr>
        <p:pic>
          <p:nvPicPr>
            <p:cNvPr id="16" name="Picture 2" descr="&amp;Vcy;.&amp;Vcy;. &amp;Bcy;&amp;icy;&amp;acy;&amp;ncy;&amp;kcy;&amp;icy;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3505" y="357166"/>
              <a:ext cx="571503" cy="762005"/>
            </a:xfrm>
            <a:prstGeom prst="rect">
              <a:avLst/>
            </a:prstGeom>
            <a:noFill/>
          </p:spPr>
        </p:pic>
        <p:sp>
          <p:nvSpPr>
            <p:cNvPr id="17" name="Прямоугольник 16"/>
            <p:cNvSpPr/>
            <p:nvPr/>
          </p:nvSpPr>
          <p:spPr>
            <a:xfrm>
              <a:off x="4786314" y="1142984"/>
              <a:ext cx="157163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В.В. Бианки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pic>
        <p:nvPicPr>
          <p:cNvPr id="18" name="Picture 2" descr="C:\Documents and Settings\Admin\Рабочий стол\рис пик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2786058"/>
            <a:ext cx="1071570" cy="794955"/>
          </a:xfrm>
          <a:prstGeom prst="rect">
            <a:avLst/>
          </a:prstGeom>
          <a:noFill/>
        </p:spPr>
      </p:pic>
      <p:pic>
        <p:nvPicPr>
          <p:cNvPr id="19" name="Picture 2" descr="C:\Documents and Settings\Admin\Рабочий стол\рис малька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2071678"/>
            <a:ext cx="1285884" cy="948795"/>
          </a:xfrm>
          <a:prstGeom prst="rect">
            <a:avLst/>
          </a:prstGeom>
          <a:noFill/>
        </p:spPr>
      </p:pic>
      <p:pic>
        <p:nvPicPr>
          <p:cNvPr id="20" name="Picture 3" descr="C:\Documents and Settings\Admin\Рабочий стол\рисящка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3714752"/>
            <a:ext cx="1714511" cy="1214445"/>
          </a:xfrm>
          <a:prstGeom prst="rect">
            <a:avLst/>
          </a:prstGeom>
          <a:noFill/>
        </p:spPr>
      </p:pic>
      <p:pic>
        <p:nvPicPr>
          <p:cNvPr id="21" name="Picture 16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4" y="2285992"/>
            <a:ext cx="857256" cy="121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C:\Documents and Settings\Admin\Рабочий стол\рис листопад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5140" y="1857364"/>
            <a:ext cx="1397460" cy="857256"/>
          </a:xfrm>
          <a:prstGeom prst="rect">
            <a:avLst/>
          </a:prstGeom>
          <a:noFill/>
        </p:spPr>
      </p:pic>
      <p:pic>
        <p:nvPicPr>
          <p:cNvPr id="23" name="Picture 4" descr="33601284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3929066"/>
            <a:ext cx="1214446" cy="97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" descr="http://www.fantlab.ru/images/editions/big/2530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86710" y="3429000"/>
            <a:ext cx="928694" cy="1013997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6429388" y="2786058"/>
            <a:ext cx="1487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Мышонок Пик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00958" y="4572008"/>
            <a:ext cx="12591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Про Мальку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43570" y="5000636"/>
            <a:ext cx="14655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Про обезьянку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14546" y="3071810"/>
            <a:ext cx="12920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Наша Жучка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5720" y="3643314"/>
            <a:ext cx="15365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</a:rPr>
              <a:t>Листопадничек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14810" y="3571876"/>
            <a:ext cx="1228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Моя Родина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71736" y="5000636"/>
            <a:ext cx="10071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</a:rPr>
              <a:t>Капалуха</a:t>
            </a:r>
            <a:endParaRPr lang="ru-RU" sz="1600" dirty="0">
              <a:solidFill>
                <a:srgbClr val="FF0000"/>
              </a:solidFill>
            </a:endParaRPr>
          </a:p>
        </p:txBody>
      </p:sp>
      <p:grpSp>
        <p:nvGrpSpPr>
          <p:cNvPr id="43" name="Группа 42"/>
          <p:cNvGrpSpPr/>
          <p:nvPr/>
        </p:nvGrpSpPr>
        <p:grpSpPr>
          <a:xfrm>
            <a:off x="285720" y="5500702"/>
            <a:ext cx="1672509" cy="1155150"/>
            <a:chOff x="285720" y="5500702"/>
            <a:chExt cx="1672509" cy="115515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85720" y="6286520"/>
              <a:ext cx="16725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В.П. Астафьев 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42" name="Рисунок 41" descr="2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42910" y="5500702"/>
              <a:ext cx="642942" cy="785818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noFill/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2981738" cy="302433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643042" y="142852"/>
            <a:ext cx="64293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   Петрович</a:t>
            </a:r>
          </a:p>
          <a:p>
            <a:pPr algn="ctr"/>
            <a:r>
              <a:rPr lang="ru-RU" sz="32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Астафьев</a:t>
            </a:r>
          </a:p>
          <a:p>
            <a:pPr algn="ctr"/>
            <a:r>
              <a:rPr lang="ru-RU" sz="32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1924 - 2001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928926" y="1795314"/>
            <a:ext cx="621507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В.П. Астафьев родом из Сибири, из Красноярского края. Родился в 1924 году. Очень рано мальчик остался без матери. Воспитанием мальчика занималась бабушка, которая все делала для того, чтобы жизнь мальчика не была такой тяжелой.  В  19 лет Виктор Астафьев попал на фронт,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был тяжело ранен.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После войны он сменил много профессий, но в итоге стал писателем.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142852"/>
            <a:ext cx="3215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Речевая разминка.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733246"/>
            <a:ext cx="84296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по слогам, затем плавно:</a:t>
            </a:r>
            <a:r>
              <a:rPr lang="ru-RU" sz="2800" b="1" dirty="0" smtClean="0">
                <a:solidFill>
                  <a:schemeClr val="bg1"/>
                </a:solidFill>
              </a:rPr>
              <a:t/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err="1" smtClean="0">
                <a:solidFill>
                  <a:schemeClr val="bg1"/>
                </a:solidFill>
              </a:rPr>
              <a:t>при-бли-жа-лись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  </a:t>
            </a:r>
            <a:r>
              <a:rPr lang="ru-RU" sz="2800" b="1" dirty="0" err="1" smtClean="0">
                <a:solidFill>
                  <a:schemeClr val="bg1"/>
                </a:solidFill>
              </a:rPr>
              <a:t>аль-пийс-ким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по-ко-роб-лен-ны-е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ред-ко-ла-пых</a:t>
            </a:r>
            <a:r>
              <a:rPr lang="ru-RU" sz="2800" b="1" dirty="0" smtClean="0">
                <a:solidFill>
                  <a:schemeClr val="bg1"/>
                </a:solidFill>
              </a:rPr>
              <a:t>   </a:t>
            </a:r>
            <a:r>
              <a:rPr lang="ru-RU" sz="2800" b="1" dirty="0" err="1" smtClean="0">
                <a:solidFill>
                  <a:schemeClr val="bg1"/>
                </a:solidFill>
              </a:rPr>
              <a:t>е-лей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по-ше-ве-ли-ва-ли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блед-но-лист-ным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до-цве-та-ю-щим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чер-нич-ни-ком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рас-пу-щен-ны-ми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за-кос-те-не-ли</a:t>
            </a:r>
            <a:r>
              <a:rPr lang="ru-RU" sz="2800" b="1" dirty="0" smtClean="0">
                <a:solidFill>
                  <a:schemeClr val="bg1"/>
                </a:solidFill>
              </a:rPr>
              <a:t>   от   </a:t>
            </a:r>
            <a:r>
              <a:rPr lang="ru-RU" sz="2800" b="1" dirty="0" err="1" smtClean="0">
                <a:solidFill>
                  <a:schemeClr val="bg1"/>
                </a:solidFill>
              </a:rPr>
              <a:t>не-под-виж-нос-ти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за-рож-да-ю-щий-ся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по-до-шед-ший</a:t>
            </a:r>
            <a:r>
              <a:rPr lang="ru-RU" sz="2800" b="1" dirty="0" smtClean="0">
                <a:solidFill>
                  <a:schemeClr val="bg1"/>
                </a:solidFill>
              </a:rPr>
              <a:t>	</a:t>
            </a:r>
          </a:p>
          <a:p>
            <a:pPr algn="ctr">
              <a:defRPr/>
            </a:pPr>
            <a:endParaRPr lang="ru-RU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43375" y="785813"/>
            <a:ext cx="3273425" cy="297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Виктор Петрович Астафьев «</a:t>
            </a:r>
            <a:r>
              <a:rPr lang="ru-RU" sz="4000" b="1" dirty="0" err="1">
                <a:solidFill>
                  <a:srgbClr val="FF0000"/>
                </a:solidFill>
              </a:rPr>
              <a:t>Капалуха</a:t>
            </a:r>
            <a:r>
              <a:rPr lang="ru-RU" sz="4000" b="1" dirty="0">
                <a:solidFill>
                  <a:srgbClr val="FF0000"/>
                </a:solidFill>
              </a:rPr>
              <a:t>»</a:t>
            </a:r>
            <a:endParaRPr lang="ru-RU" sz="4000" dirty="0">
              <a:solidFill>
                <a:srgbClr val="FF0000"/>
              </a:solidFill>
            </a:endParaRPr>
          </a:p>
          <a:p>
            <a:pPr algn="ctr">
              <a:spcBef>
                <a:spcPct val="50000"/>
              </a:spcBef>
            </a:pPr>
            <a:endParaRPr lang="ru-RU" dirty="0"/>
          </a:p>
        </p:txBody>
      </p:sp>
      <p:pic>
        <p:nvPicPr>
          <p:cNvPr id="9" name="Рисунок 8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340768"/>
            <a:ext cx="3384376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3357562"/>
            <a:ext cx="2276475" cy="3038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 descr="D:\мама\Иллюстрации\0_348e0_298662dd_L глухарь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57" y="1714488"/>
            <a:ext cx="3475179" cy="3286148"/>
          </a:xfrm>
        </p:spPr>
      </p:pic>
      <p:sp>
        <p:nvSpPr>
          <p:cNvPr id="5" name="Прямоугольник 4"/>
          <p:cNvSpPr/>
          <p:nvPr/>
        </p:nvSpPr>
        <p:spPr>
          <a:xfrm>
            <a:off x="4071934" y="302359"/>
            <a:ext cx="507206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Глухарь - одна из древнейших птиц на земле. Живут эти птицы обычно в глухих сосновых лесах и болотах. Гнездятся на земле и на деревьях. Обычно держатся тех мест, где вывелись. В снежные зимы поздним вечером глухари падают с деревьев в сугроб и там ночуют.</a:t>
            </a: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Весной, когда глухарь-петух поет свою песню, он часто ничего не слышит. За то и прозван глухарем.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  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D:\мама\Иллюстрации\0_2882d_7a2a0cbe_L глухарочка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0034" y="3111725"/>
            <a:ext cx="2857503" cy="2538187"/>
          </a:xfrm>
          <a:noFill/>
        </p:spPr>
      </p:pic>
      <p:sp>
        <p:nvSpPr>
          <p:cNvPr id="4" name="Прямоугольник 3"/>
          <p:cNvSpPr/>
          <p:nvPr/>
        </p:nvSpPr>
        <p:spPr>
          <a:xfrm>
            <a:off x="3786182" y="2571744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dirty="0" err="1" smtClean="0">
                <a:solidFill>
                  <a:schemeClr val="bg1"/>
                </a:solidFill>
              </a:rPr>
              <a:t>Глухарка</a:t>
            </a:r>
            <a:r>
              <a:rPr lang="ru-RU" sz="3200" b="1" dirty="0" smtClean="0">
                <a:solidFill>
                  <a:schemeClr val="bg1"/>
                </a:solidFill>
              </a:rPr>
              <a:t> светло-коричневая с ржавыми и белыми поперечными полосками. Ее даже и не заметишь, когда она сидит на гнезде, среди веток и сухих листьев.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715344"/>
            <a:ext cx="550069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err="1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апалуха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– так сибирские охотники называют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самочку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Times New Roman" pitchFamily="18" charset="0"/>
              </a:rPr>
              <a:t>  глухаря.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29322" y="357166"/>
            <a:ext cx="2840597" cy="23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14414" y="214290"/>
            <a:ext cx="700092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Словарная работа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Прочитайте по слогам, затем плавно: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sz="2800" b="1" dirty="0" err="1" smtClean="0">
                <a:solidFill>
                  <a:schemeClr val="bg1"/>
                </a:solidFill>
              </a:rPr>
              <a:t>при-бли-жа-лись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к  </a:t>
            </a:r>
            <a:r>
              <a:rPr lang="ru-RU" sz="2800" b="1" dirty="0" err="1" smtClean="0">
                <a:solidFill>
                  <a:schemeClr val="bg1"/>
                </a:solidFill>
              </a:rPr>
              <a:t>аль-пийс-ким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по-ко-роб-лен-ны-е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ред-ко-ла-пых</a:t>
            </a:r>
            <a:r>
              <a:rPr lang="ru-RU" sz="2800" b="1" dirty="0" smtClean="0">
                <a:solidFill>
                  <a:schemeClr val="bg1"/>
                </a:solidFill>
              </a:rPr>
              <a:t>   </a:t>
            </a:r>
            <a:r>
              <a:rPr lang="ru-RU" sz="2800" b="1" dirty="0" err="1" smtClean="0">
                <a:solidFill>
                  <a:schemeClr val="bg1"/>
                </a:solidFill>
              </a:rPr>
              <a:t>е-лей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по-ше-ве-ли-ва-ли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блед-но-лист-ным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до-цве-та-ю-щим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чер-нич-ни-ком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рас-пу-щен-ны-ми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за-кос-те-не-ли</a:t>
            </a:r>
            <a:r>
              <a:rPr lang="ru-RU" sz="2800" b="1" dirty="0" smtClean="0">
                <a:solidFill>
                  <a:schemeClr val="bg1"/>
                </a:solidFill>
              </a:rPr>
              <a:t>   от   </a:t>
            </a:r>
            <a:r>
              <a:rPr lang="ru-RU" sz="2800" b="1" dirty="0" err="1" smtClean="0">
                <a:solidFill>
                  <a:schemeClr val="bg1"/>
                </a:solidFill>
              </a:rPr>
              <a:t>не-под-виж-нос-ти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за-рож-да-ю-щий-ся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800" b="1" dirty="0" err="1" smtClean="0">
                <a:solidFill>
                  <a:schemeClr val="bg1"/>
                </a:solidFill>
              </a:rPr>
              <a:t>по-до-шед-ший</a:t>
            </a:r>
            <a:r>
              <a:rPr lang="ru-RU" sz="2800" b="1" dirty="0" smtClean="0">
                <a:solidFill>
                  <a:schemeClr val="bg1"/>
                </a:solidFill>
              </a:rPr>
              <a:t>	</a:t>
            </a:r>
          </a:p>
          <a:p>
            <a:pPr algn="ctr">
              <a:defRPr/>
            </a:pPr>
            <a:endParaRPr lang="ru-RU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314</TotalTime>
  <Words>261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В.П. Астафьев  «Капалуха»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Эльвира Кирсанова</cp:lastModifiedBy>
  <cp:revision>40</cp:revision>
  <dcterms:created xsi:type="dcterms:W3CDTF">2013-03-09T16:19:00Z</dcterms:created>
  <dcterms:modified xsi:type="dcterms:W3CDTF">2015-08-20T19:12:01Z</dcterms:modified>
</cp:coreProperties>
</file>