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58" r:id="rId3"/>
    <p:sldId id="261" r:id="rId4"/>
    <p:sldId id="260" r:id="rId5"/>
    <p:sldId id="259" r:id="rId6"/>
    <p:sldId id="263" r:id="rId7"/>
    <p:sldId id="264" r:id="rId8"/>
    <p:sldId id="265" r:id="rId9"/>
    <p:sldId id="266" r:id="rId10"/>
    <p:sldId id="262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4" r:id="rId23"/>
    <p:sldId id="279" r:id="rId24"/>
    <p:sldId id="280" r:id="rId25"/>
    <p:sldId id="282" r:id="rId26"/>
    <p:sldId id="281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57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81BD"/>
    <a:srgbClr val="E6B9B8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102" y="-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E820C9-9BEE-459E-8E41-D4E47041A656}" type="datetimeFigureOut">
              <a:rPr lang="ru-RU" smtClean="0"/>
              <a:t>05.08.2015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190F50-2263-452F-8694-B07B6CE33DD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190F50-2263-452F-8694-B07B6CE33DD3}" type="slidenum">
              <a:rPr lang="ru-RU" smtClean="0"/>
              <a:t>20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9552" y="548680"/>
            <a:ext cx="8064896" cy="5760640"/>
          </a:xfrm>
          <a:prstGeom prst="rect">
            <a:avLst/>
          </a:prstGeom>
          <a:solidFill>
            <a:schemeClr val="accent2">
              <a:lumMod val="60000"/>
              <a:lumOff val="40000"/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772400" cy="1470025"/>
          </a:xfrm>
        </p:spPr>
        <p:txBody>
          <a:bodyPr/>
          <a:lstStyle>
            <a:lvl1pPr>
              <a:defRPr>
                <a:solidFill>
                  <a:srgbClr val="280F0E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420888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accent2">
                    <a:lumMod val="50000"/>
                  </a:schemeClr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B301-5E78-43D4-B97A-F65671C331A9}" type="datetimeFigureOut">
              <a:rPr lang="ru-RU" smtClean="0"/>
              <a:pPr/>
              <a:t>05.08.2015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A6EE-21F8-4781-B16F-ACE9EE1BA9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0" name="Picture 20" descr="0_5c07b_c9d24856_X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7064405">
            <a:off x="821980" y="4901155"/>
            <a:ext cx="1217202" cy="1675931"/>
          </a:xfrm>
          <a:prstGeom prst="rect">
            <a:avLst/>
          </a:prstGeom>
          <a:noFill/>
        </p:spPr>
      </p:pic>
      <p:pic>
        <p:nvPicPr>
          <p:cNvPr id="11" name="Picture 20" descr="0_5c07b_c9d24856_X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5317390" flipV="1">
            <a:off x="7035012" y="4895703"/>
            <a:ext cx="1159744" cy="181842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Рисунок3.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9552" y="548680"/>
            <a:ext cx="8027987" cy="5722937"/>
          </a:xfrm>
          <a:prstGeom prst="rect">
            <a:avLst/>
          </a:prstGeom>
          <a:solidFill>
            <a:schemeClr val="bg2">
              <a:lumMod val="50000"/>
              <a:alpha val="96000"/>
            </a:schemeClr>
          </a:solidFill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B301-5E78-43D4-B97A-F65671C331A9}" type="datetimeFigureOut">
              <a:rPr lang="ru-RU" smtClean="0"/>
              <a:pPr/>
              <a:t>05.08.2015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A6EE-21F8-4781-B16F-ACE9EE1BA9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20" descr="0_5c07b_c9d24856_X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7064405">
            <a:off x="549585" y="5123542"/>
            <a:ext cx="1023613" cy="1409384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39552" y="548680"/>
            <a:ext cx="8064896" cy="5760640"/>
          </a:xfrm>
          <a:prstGeom prst="rect">
            <a:avLst/>
          </a:prstGeom>
          <a:gradFill flip="none" rotWithShape="1">
            <a:gsLst>
              <a:gs pos="0">
                <a:srgbClr val="FA94AA"/>
              </a:gs>
              <a:gs pos="50000">
                <a:srgbClr val="FFB3B3"/>
              </a:gs>
              <a:gs pos="100000">
                <a:schemeClr val="accent5">
                  <a:lumMod val="20000"/>
                  <a:lumOff val="80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340768"/>
            <a:ext cx="7704856" cy="1506091"/>
          </a:xfrm>
        </p:spPr>
        <p:txBody>
          <a:bodyPr anchor="t"/>
          <a:lstStyle>
            <a:lvl1pPr algn="l">
              <a:defRPr sz="4000" b="1" cap="all">
                <a:solidFill>
                  <a:srgbClr val="280F0E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B301-5E78-43D4-B97A-F65671C331A9}" type="datetimeFigureOut">
              <a:rPr lang="ru-RU" smtClean="0"/>
              <a:pPr/>
              <a:t>05.08.2015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A6EE-21F8-4781-B16F-ACE9EE1BA9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8" name="Picture 20" descr="0_5c07b_c9d24856_XL.png"/>
          <p:cNvPicPr>
            <a:picLocks noChangeAspect="1" noChangeArrowheads="1"/>
          </p:cNvPicPr>
          <p:nvPr/>
        </p:nvPicPr>
        <p:blipFill>
          <a:blip r:embed="rId2" cstate="email">
            <a:lum bright="-20000"/>
          </a:blip>
          <a:srcRect/>
          <a:stretch>
            <a:fillRect/>
          </a:stretch>
        </p:blipFill>
        <p:spPr bwMode="auto">
          <a:xfrm rot="17064405">
            <a:off x="936983" y="4528132"/>
            <a:ext cx="1612143" cy="2219714"/>
          </a:xfrm>
          <a:prstGeom prst="rect">
            <a:avLst/>
          </a:prstGeom>
          <a:noFill/>
        </p:spPr>
      </p:pic>
      <p:pic>
        <p:nvPicPr>
          <p:cNvPr id="9" name="Picture 20" descr="0_5c07b_c9d24856_XL.png"/>
          <p:cNvPicPr>
            <a:picLocks noChangeAspect="1" noChangeArrowheads="1"/>
          </p:cNvPicPr>
          <p:nvPr/>
        </p:nvPicPr>
        <p:blipFill>
          <a:blip r:embed="rId2" cstate="email">
            <a:lum bright="-20000"/>
          </a:blip>
          <a:srcRect/>
          <a:stretch>
            <a:fillRect/>
          </a:stretch>
        </p:blipFill>
        <p:spPr bwMode="auto">
          <a:xfrm rot="15317390" flipV="1">
            <a:off x="6553451" y="4524250"/>
            <a:ext cx="1566299" cy="228712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User\Desktop\Рисунок3.png"/>
          <p:cNvPicPr>
            <a:picLocks noChangeAspect="1" noChangeArrowheads="1"/>
          </p:cNvPicPr>
          <p:nvPr/>
        </p:nvPicPr>
        <p:blipFill>
          <a:blip r:embed="rId2" cstate="email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9552" y="548680"/>
            <a:ext cx="8027987" cy="5760640"/>
          </a:xfrm>
          <a:prstGeom prst="rect">
            <a:avLst/>
          </a:prstGeom>
          <a:solidFill>
            <a:schemeClr val="bg2">
              <a:lumMod val="50000"/>
              <a:alpha val="96000"/>
            </a:schemeClr>
          </a:solidFill>
        </p:spPr>
      </p:pic>
      <p:pic>
        <p:nvPicPr>
          <p:cNvPr id="9" name="Picture 20" descr="0_5c07b_c9d24856_XL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 rot="17064405">
            <a:off x="549585" y="5123542"/>
            <a:ext cx="1023613" cy="140938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11560" y="1600200"/>
            <a:ext cx="38842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8424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B301-5E78-43D4-B97A-F65671C331A9}" type="datetimeFigureOut">
              <a:rPr lang="ru-RU" smtClean="0"/>
              <a:pPr/>
              <a:t>05.08.2015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A6EE-21F8-4781-B16F-ACE9EE1BA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539552" y="548680"/>
            <a:ext cx="8064896" cy="5832648"/>
          </a:xfrm>
          <a:prstGeom prst="rect">
            <a:avLst/>
          </a:prstGeom>
          <a:solidFill>
            <a:schemeClr val="accent2">
              <a:lumMod val="60000"/>
              <a:lumOff val="40000"/>
              <a:alpha val="8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B301-5E78-43D4-B97A-F65671C331A9}" type="datetimeFigureOut">
              <a:rPr lang="ru-RU" smtClean="0"/>
              <a:pPr/>
              <a:t>05.08.2015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A6EE-21F8-4781-B16F-ACE9EE1BA9F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20" descr="0_5c07b_c9d24856_X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7064405">
            <a:off x="420921" y="4915220"/>
            <a:ext cx="1445523" cy="1990300"/>
          </a:xfrm>
          <a:prstGeom prst="rect">
            <a:avLst/>
          </a:prstGeom>
          <a:noFill/>
        </p:spPr>
      </p:pic>
      <p:pic>
        <p:nvPicPr>
          <p:cNvPr id="8" name="Picture 20" descr="0_5c07b_c9d24856_XL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5317390" flipV="1">
            <a:off x="7350683" y="5012967"/>
            <a:ext cx="1360720" cy="19441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7B301-5E78-43D4-B97A-F65671C331A9}" type="datetimeFigureOut">
              <a:rPr lang="ru-RU" smtClean="0"/>
              <a:pPr/>
              <a:t>05.08.2015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0A6EE-21F8-4781-B16F-ACE9EE1BA9F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548680"/>
            <a:ext cx="8064896" cy="5832648"/>
          </a:xfrm>
          <a:prstGeom prst="rect">
            <a:avLst/>
          </a:prstGeom>
          <a:solidFill>
            <a:schemeClr val="accent2">
              <a:lumMod val="60000"/>
              <a:lumOff val="40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http://img-fotki.yandex.ru/get/9801/39663434.514/0_96593_3955afa0_XL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7992888" cy="93610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9552" y="1600200"/>
            <a:ext cx="8064896" cy="47091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7B301-5E78-43D4-B97A-F65671C331A9}" type="datetimeFigureOut">
              <a:rPr lang="ru-RU" smtClean="0"/>
              <a:pPr/>
              <a:t>05.08.2015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30A6EE-21F8-4781-B16F-ACE9EE1BA9F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5400" b="1" kern="1200" cap="none" spc="0">
          <a:ln w="11430"/>
          <a:solidFill>
            <a:schemeClr val="accent2">
              <a:lumMod val="50000"/>
            </a:schemeClr>
          </a:solidFill>
          <a:effectLst>
            <a:outerShdw blurRad="50800" dist="39000" dir="5460000" algn="tl">
              <a:srgbClr val="000000">
                <a:alpha val="3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veinternet.ru/users/tapioka/rubric/4303541/comments" TargetMode="External"/><Relationship Id="rId2" Type="http://schemas.openxmlformats.org/officeDocument/2006/relationships/hyperlink" Target="http://fotki.yandex.ru/users/nata-komiati/album/153210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документы\Мои рисунки\Изображение\Изображе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285860"/>
            <a:ext cx="7143800" cy="1714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5429256" y="714356"/>
            <a:ext cx="29164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«Начальная школа 21 века»</a:t>
            </a:r>
          </a:p>
          <a:p>
            <a:r>
              <a:rPr lang="ru-RU" dirty="0" smtClean="0"/>
              <a:t>Математика 3 класс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5072066" y="4357694"/>
            <a:ext cx="303140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err="1" smtClean="0"/>
              <a:t>Баранник</a:t>
            </a:r>
            <a:r>
              <a:rPr lang="ru-RU" dirty="0" smtClean="0"/>
              <a:t> Ирина Алексеевна</a:t>
            </a:r>
          </a:p>
          <a:p>
            <a:r>
              <a:rPr lang="ru-RU" dirty="0" smtClean="0"/>
              <a:t>Учитель начальных классов </a:t>
            </a:r>
          </a:p>
          <a:p>
            <a:r>
              <a:rPr lang="ru-RU" dirty="0" smtClean="0"/>
              <a:t>МБОУ СОШ №12</a:t>
            </a:r>
          </a:p>
          <a:p>
            <a:r>
              <a:rPr lang="ru-RU" dirty="0" smtClean="0"/>
              <a:t>г. Белая Калитва п. Коксовый</a:t>
            </a:r>
          </a:p>
          <a:p>
            <a:r>
              <a:rPr lang="ru-RU" dirty="0" smtClean="0"/>
              <a:t>Ростовской области</a:t>
            </a:r>
          </a:p>
        </p:txBody>
      </p:sp>
      <p:pic>
        <p:nvPicPr>
          <p:cNvPr id="1027" name="Picture 3" descr="D:\Мои документы\Мои рисунки\Изображение\Изображение 0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57290" y="3286124"/>
            <a:ext cx="1860542" cy="241004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D:\Мои документы\Мои рисунки\Изображение\Копия (2) Изображе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928670"/>
            <a:ext cx="7681510" cy="3143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D:\Мои документы\Мои рисунки\Изображение\Копия Изображе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7861450" cy="535785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28860" y="3071810"/>
            <a:ext cx="9637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100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071934" y="2928934"/>
            <a:ext cx="9637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200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357950" y="3000372"/>
            <a:ext cx="9637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800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572000" y="4357694"/>
            <a:ext cx="96372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600</a:t>
            </a:r>
            <a:endParaRPr lang="ru-RU" sz="40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857224" y="2285992"/>
            <a:ext cx="2501006" cy="52322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10 ед.-1дес.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357554" y="2214554"/>
            <a:ext cx="2622770" cy="52322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10 дес.-1сот.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000760" y="2071678"/>
            <a:ext cx="2630528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10 сот.-1тыс.</a:t>
            </a:r>
            <a:endParaRPr lang="ru-RU" sz="28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D:\Мои документы\Мои рисунки\Изображение\Изображе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4"/>
            <a:ext cx="7802129" cy="2214578"/>
          </a:xfrm>
          <a:prstGeom prst="rect">
            <a:avLst/>
          </a:prstGeom>
          <a:noFill/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643042" y="2571744"/>
            <a:ext cx="6286544" cy="357190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71538" y="3000372"/>
            <a:ext cx="12137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233,  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143108" y="3000372"/>
            <a:ext cx="12137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470,  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286116" y="3000372"/>
            <a:ext cx="12137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323,  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357686" y="3000372"/>
            <a:ext cx="12137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900,  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500694" y="3000372"/>
            <a:ext cx="121379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417,  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786578" y="3000372"/>
            <a:ext cx="1433406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1 000  </a:t>
            </a:r>
            <a:endParaRPr lang="ru-RU" sz="36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428728" y="4071942"/>
            <a:ext cx="23791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1м= 100 см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1428728" y="4714884"/>
            <a:ext cx="23791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5м= 500 см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500694" y="4071942"/>
            <a:ext cx="23791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7м= 700 см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500694" y="4714884"/>
            <a:ext cx="237917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9м= 900 см</a:t>
            </a:r>
            <a:endParaRPr lang="ru-RU" sz="36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85852" y="2214554"/>
            <a:ext cx="3071834" cy="722360"/>
          </a:xfrm>
        </p:spPr>
        <p:txBody>
          <a:bodyPr>
            <a:normAutofit fontScale="70000" lnSpcReduction="20000"/>
          </a:bodyPr>
          <a:lstStyle/>
          <a:p>
            <a:r>
              <a:rPr lang="ru-RU" i="1" dirty="0" smtClean="0"/>
              <a:t>6 дет. по 9ст.</a:t>
            </a:r>
          </a:p>
          <a:p>
            <a:r>
              <a:rPr lang="ru-RU" i="1" dirty="0" smtClean="0"/>
              <a:t>6дет. по 5 ст.</a:t>
            </a:r>
          </a:p>
          <a:p>
            <a:endParaRPr lang="ru-RU" i="1" dirty="0"/>
          </a:p>
        </p:txBody>
      </p:sp>
      <p:pic>
        <p:nvPicPr>
          <p:cNvPr id="13314" name="Picture 2" descr="D:\Мои документы\Мои рисунки\Изображение\Изображение 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642918"/>
            <a:ext cx="6786610" cy="1500198"/>
          </a:xfrm>
          <a:prstGeom prst="rect">
            <a:avLst/>
          </a:prstGeom>
          <a:noFill/>
        </p:spPr>
      </p:pic>
      <p:sp>
        <p:nvSpPr>
          <p:cNvPr id="5" name="Правая фигурная скобка 4"/>
          <p:cNvSpPr/>
          <p:nvPr/>
        </p:nvSpPr>
        <p:spPr>
          <a:xfrm>
            <a:off x="3929058" y="2214554"/>
            <a:ext cx="357190" cy="642942"/>
          </a:xfrm>
          <a:prstGeom prst="rightBrace">
            <a:avLst>
              <a:gd name="adj1" fmla="val 8333"/>
              <a:gd name="adj2" fmla="val 51855"/>
            </a:avLst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3929058" y="2285992"/>
            <a:ext cx="1143008" cy="722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ru-RU" sz="3200" b="1" i="1" dirty="0" smtClean="0">
                <a:solidFill>
                  <a:schemeClr val="accent2">
                    <a:lumMod val="50000"/>
                  </a:schemeClr>
                </a:solidFill>
              </a:rPr>
              <a:t>?</a:t>
            </a:r>
            <a:endParaRPr kumimoji="0" lang="ru-RU" sz="3200" b="1" i="1" u="none" strike="noStrike" kern="1200" cap="none" spc="0" normalizeH="0" baseline="0" noProof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1" i="1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857356" y="2143116"/>
            <a:ext cx="2771788" cy="91440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3" name="Группа 12"/>
          <p:cNvGrpSpPr/>
          <p:nvPr/>
        </p:nvGrpSpPr>
        <p:grpSpPr>
          <a:xfrm>
            <a:off x="1928794" y="3143248"/>
            <a:ext cx="1665841" cy="830997"/>
            <a:chOff x="1928794" y="3143248"/>
            <a:chExt cx="1665841" cy="830997"/>
          </a:xfrm>
        </p:grpSpPr>
        <p:sp>
          <p:nvSpPr>
            <p:cNvPr id="8" name="TextBox 7"/>
            <p:cNvSpPr txBox="1"/>
            <p:nvPr/>
          </p:nvSpPr>
          <p:spPr>
            <a:xfrm>
              <a:off x="1928794" y="3143248"/>
              <a:ext cx="1665841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solidFill>
                    <a:schemeClr val="tx2"/>
                  </a:solidFill>
                </a:rPr>
                <a:t>Решение:</a:t>
              </a:r>
            </a:p>
            <a:p>
              <a:r>
                <a:rPr lang="ru-RU" sz="2400" b="1" i="1" dirty="0" smtClean="0">
                  <a:solidFill>
                    <a:schemeClr val="tx2"/>
                  </a:solidFill>
                </a:rPr>
                <a:t>9  6 + 5   6 =</a:t>
              </a:r>
              <a:endParaRPr lang="ru-RU" sz="2400" b="1" i="1" dirty="0">
                <a:solidFill>
                  <a:schemeClr val="tx2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2143108" y="3429000"/>
              <a:ext cx="2664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solidFill>
                    <a:schemeClr val="tx2"/>
                  </a:solidFill>
                </a:rPr>
                <a:t>.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857488" y="3429000"/>
              <a:ext cx="2664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solidFill>
                    <a:schemeClr val="tx2"/>
                  </a:solidFill>
                </a:rPr>
                <a:t>.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786050" y="335756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30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2071670" y="3357562"/>
            <a:ext cx="4187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54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3500430" y="3429000"/>
            <a:ext cx="60144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32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84</a:t>
            </a:r>
            <a:endParaRPr lang="ru-RU" sz="32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grpSp>
        <p:nvGrpSpPr>
          <p:cNvPr id="19" name="Группа 18"/>
          <p:cNvGrpSpPr/>
          <p:nvPr/>
        </p:nvGrpSpPr>
        <p:grpSpPr>
          <a:xfrm>
            <a:off x="3929058" y="3500438"/>
            <a:ext cx="1195114" cy="747417"/>
            <a:chOff x="1928794" y="3143248"/>
            <a:chExt cx="1195114" cy="747417"/>
          </a:xfrm>
        </p:grpSpPr>
        <p:sp>
          <p:nvSpPr>
            <p:cNvPr id="20" name="TextBox 19"/>
            <p:cNvSpPr txBox="1"/>
            <p:nvPr/>
          </p:nvSpPr>
          <p:spPr>
            <a:xfrm>
              <a:off x="1928794" y="3143248"/>
              <a:ext cx="90120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solidFill>
                    <a:schemeClr val="tx2"/>
                  </a:solidFill>
                </a:rPr>
                <a:t>(ст.) 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857488" y="3429000"/>
              <a:ext cx="2664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solidFill>
                    <a:schemeClr val="tx2"/>
                  </a:solidFill>
                </a:rPr>
                <a:t>.</a:t>
              </a:r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1714480" y="4071942"/>
            <a:ext cx="6447278" cy="747417"/>
            <a:chOff x="1928794" y="3143248"/>
            <a:chExt cx="6447278" cy="747417"/>
          </a:xfrm>
        </p:grpSpPr>
        <p:sp>
          <p:nvSpPr>
            <p:cNvPr id="24" name="TextBox 23"/>
            <p:cNvSpPr txBox="1"/>
            <p:nvPr/>
          </p:nvSpPr>
          <p:spPr>
            <a:xfrm>
              <a:off x="1928794" y="3143248"/>
              <a:ext cx="644727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solidFill>
                    <a:schemeClr val="tx2"/>
                  </a:solidFill>
                </a:rPr>
                <a:t>Ответ: 84 стакана ягод набрали дети всего.</a:t>
              </a: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857488" y="3429000"/>
              <a:ext cx="26642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b="1" i="1" dirty="0" smtClean="0">
                  <a:solidFill>
                    <a:schemeClr val="tx2"/>
                  </a:solidFill>
                </a:rPr>
                <a:t>.</a:t>
              </a: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143372" y="521495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6" grpId="0"/>
      <p:bldP spid="17" grpId="0"/>
      <p:bldP spid="1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D:\Мои документы\Мои рисунки\Изображение\Копия Изображение 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785794"/>
            <a:ext cx="7550972" cy="314327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857488" y="1285860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91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357686" y="1928802"/>
            <a:ext cx="886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90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000364" y="2714620"/>
            <a:ext cx="80663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=70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000364" y="3000372"/>
            <a:ext cx="8066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=80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928926" y="3286124"/>
            <a:ext cx="8066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=73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786314" y="2714620"/>
            <a:ext cx="8066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=50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786314" y="3000372"/>
            <a:ext cx="8066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=10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786314" y="3286124"/>
            <a:ext cx="8066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=70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1">
                  <a:lumMod val="7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572264" y="2714620"/>
            <a:ext cx="8066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=64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6643702" y="3000372"/>
            <a:ext cx="806632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=70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643702" y="3286124"/>
            <a:ext cx="598241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</a:rPr>
              <a:t>=8</a:t>
            </a:r>
            <a:endParaRPr lang="ru-RU" sz="32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D:\Мои документы\Мои рисунки\Изображение\Копия (2) Изображение 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642918"/>
            <a:ext cx="7701174" cy="1571636"/>
          </a:xfrm>
          <a:prstGeom prst="rect">
            <a:avLst/>
          </a:prstGeom>
          <a:noFill/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500166" y="2143116"/>
          <a:ext cx="6248400" cy="37084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  <a:gridCol w="20828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D:\Мои документы\Мои рисунки\Изображение\Копия (3) Изображение 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857232"/>
            <a:ext cx="7522951" cy="23574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2643174" y="1142984"/>
            <a:ext cx="6687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=40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=63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=18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=25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071934" y="1142984"/>
            <a:ext cx="668773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=7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=36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=49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=12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500694" y="1142984"/>
            <a:ext cx="50687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=5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=8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=6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=8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072330" y="1142984"/>
            <a:ext cx="506870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=9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=2</a:t>
            </a:r>
          </a:p>
          <a:p>
            <a:pPr algn="ctr"/>
            <a:r>
              <a:rPr lang="ru-RU" sz="2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=8</a:t>
            </a:r>
          </a:p>
          <a:p>
            <a:pPr algn="ctr"/>
            <a:r>
              <a:rPr lang="ru-RU" sz="2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=9</a:t>
            </a:r>
            <a:endParaRPr lang="ru-RU" sz="2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D:\Мои документы\Мои рисунки\Изображение\Копия (4) Изображение 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7715304" cy="128588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1142976" y="2071678"/>
            <a:ext cx="3241400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Книга- 27 руб.</a:t>
            </a:r>
          </a:p>
          <a:p>
            <a:r>
              <a:rPr lang="ru-RU" sz="3200" b="1" i="1" dirty="0" smtClean="0"/>
              <a:t>Блокнот – 9 руб.</a:t>
            </a:r>
          </a:p>
          <a:p>
            <a:r>
              <a:rPr lang="ru-RU" sz="3200" b="1" i="1" dirty="0" smtClean="0"/>
              <a:t>4 блокнота- ?</a:t>
            </a:r>
            <a:endParaRPr lang="ru-RU" sz="3200" b="1" i="1" dirty="0"/>
          </a:p>
        </p:txBody>
      </p:sp>
      <p:sp>
        <p:nvSpPr>
          <p:cNvPr id="7" name="Дуга 6"/>
          <p:cNvSpPr/>
          <p:nvPr/>
        </p:nvSpPr>
        <p:spPr>
          <a:xfrm rot="3146401">
            <a:off x="2683228" y="1973879"/>
            <a:ext cx="1995133" cy="1624358"/>
          </a:xfrm>
          <a:prstGeom prst="arc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4286248" y="3500438"/>
            <a:ext cx="214314" cy="714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>
            <a:stCxn id="7" idx="0"/>
          </p:cNvCxnSpPr>
          <p:nvPr/>
        </p:nvCxnSpPr>
        <p:spPr>
          <a:xfrm rot="16200000" flipH="1">
            <a:off x="4379357" y="2236225"/>
            <a:ext cx="66469" cy="17594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rot="5400000">
            <a:off x="4250529" y="2321711"/>
            <a:ext cx="142876" cy="714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 rot="5400000" flipH="1" flipV="1">
            <a:off x="4250529" y="3464719"/>
            <a:ext cx="142876" cy="7143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4643438" y="2643182"/>
            <a:ext cx="24412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На ? дороже</a:t>
            </a:r>
            <a:endParaRPr lang="ru-RU" sz="3200" b="1" i="1" dirty="0"/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928662" y="2214554"/>
            <a:ext cx="6143668" cy="1500198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 b="1" i="1" dirty="0">
              <a:solidFill>
                <a:schemeClr val="tx1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285852" y="3571876"/>
            <a:ext cx="2431243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/>
              <a:t>Решение:</a:t>
            </a:r>
          </a:p>
          <a:p>
            <a:r>
              <a:rPr lang="ru-RU" sz="3200" b="1" i="1" dirty="0" smtClean="0"/>
              <a:t>1)</a:t>
            </a:r>
          </a:p>
          <a:p>
            <a:r>
              <a:rPr lang="ru-RU" sz="3200" b="1" i="1" dirty="0" smtClean="0"/>
              <a:t>2)</a:t>
            </a:r>
          </a:p>
          <a:p>
            <a:r>
              <a:rPr lang="ru-RU" sz="3200" b="1" i="1" dirty="0" smtClean="0"/>
              <a:t>Выражение:</a:t>
            </a:r>
            <a:endParaRPr lang="ru-RU" sz="3200" b="1" i="1" dirty="0"/>
          </a:p>
        </p:txBody>
      </p:sp>
      <p:sp>
        <p:nvSpPr>
          <p:cNvPr id="23" name="TextBox 22"/>
          <p:cNvSpPr txBox="1"/>
          <p:nvPr/>
        </p:nvSpPr>
        <p:spPr>
          <a:xfrm>
            <a:off x="1643042" y="3571876"/>
            <a:ext cx="69547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i="1" dirty="0" smtClean="0"/>
          </a:p>
          <a:p>
            <a:r>
              <a:rPr lang="ru-RU" sz="3200" b="1" i="1" dirty="0" smtClean="0"/>
              <a:t>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9* 4= 36 ( руб.) – стоят 4  блокнота.</a:t>
            </a:r>
          </a:p>
          <a:p>
            <a:endParaRPr lang="ru-RU" sz="3200" b="1" i="1" dirty="0"/>
          </a:p>
        </p:txBody>
      </p:sp>
      <p:sp>
        <p:nvSpPr>
          <p:cNvPr id="24" name="TextBox 23"/>
          <p:cNvSpPr txBox="1"/>
          <p:nvPr/>
        </p:nvSpPr>
        <p:spPr>
          <a:xfrm>
            <a:off x="1571604" y="4071942"/>
            <a:ext cx="69547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i="1" dirty="0" smtClean="0"/>
          </a:p>
          <a:p>
            <a:r>
              <a:rPr lang="ru-RU" sz="3200" b="1" i="1" dirty="0" smtClean="0"/>
              <a:t>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36-27=9 ( руб.) </a:t>
            </a:r>
          </a:p>
          <a:p>
            <a:endParaRPr lang="ru-RU" sz="3200" b="1" i="1" dirty="0"/>
          </a:p>
        </p:txBody>
      </p:sp>
      <p:sp>
        <p:nvSpPr>
          <p:cNvPr id="25" name="TextBox 24"/>
          <p:cNvSpPr txBox="1"/>
          <p:nvPr/>
        </p:nvSpPr>
        <p:spPr>
          <a:xfrm>
            <a:off x="1428728" y="4929198"/>
            <a:ext cx="695472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200" b="1" i="1" dirty="0" smtClean="0"/>
          </a:p>
          <a:p>
            <a:r>
              <a:rPr lang="ru-RU" sz="3200" b="1" i="1" dirty="0" smtClean="0"/>
              <a:t> </a:t>
            </a:r>
            <a:r>
              <a:rPr lang="ru-RU" sz="3200" b="1" i="1" dirty="0" smtClean="0">
                <a:solidFill>
                  <a:schemeClr val="accent1">
                    <a:lumMod val="75000"/>
                  </a:schemeClr>
                </a:solidFill>
              </a:rPr>
              <a:t>(9*4)-27=9 ( руб.) </a:t>
            </a:r>
          </a:p>
          <a:p>
            <a:endParaRPr lang="ru-RU" sz="3200" b="1" i="1" dirty="0"/>
          </a:p>
        </p:txBody>
      </p:sp>
      <p:sp>
        <p:nvSpPr>
          <p:cNvPr id="26" name="TextBox 25"/>
          <p:cNvSpPr txBox="1"/>
          <p:nvPr/>
        </p:nvSpPr>
        <p:spPr>
          <a:xfrm>
            <a:off x="785786" y="5857892"/>
            <a:ext cx="80285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Ответ: на 9 руб. дороже 4 блокнота, чем книга.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2" grpId="0"/>
      <p:bldP spid="23" grpId="0"/>
      <p:bldP spid="24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D:\Мои документы\Мои рисунки\Изображение\Изображе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32303" y="642918"/>
            <a:ext cx="7387117" cy="264320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9" name="Прямоугольник 18"/>
          <p:cNvSpPr/>
          <p:nvPr/>
        </p:nvSpPr>
        <p:spPr>
          <a:xfrm>
            <a:off x="2004822" y="2967335"/>
            <a:ext cx="1847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endParaRPr lang="ru-RU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2714612" y="857232"/>
            <a:ext cx="2356716" cy="2851026"/>
            <a:chOff x="2714612" y="857232"/>
            <a:chExt cx="2356716" cy="2851026"/>
          </a:xfrm>
        </p:grpSpPr>
        <p:grpSp>
          <p:nvGrpSpPr>
            <p:cNvPr id="18" name="Группа 17"/>
            <p:cNvGrpSpPr/>
            <p:nvPr/>
          </p:nvGrpSpPr>
          <p:grpSpPr>
            <a:xfrm>
              <a:off x="2714612" y="857232"/>
              <a:ext cx="2356716" cy="2291264"/>
              <a:chOff x="2750700" y="2496013"/>
              <a:chExt cx="2356716" cy="2291264"/>
            </a:xfrm>
          </p:grpSpPr>
          <p:sp>
            <p:nvSpPr>
              <p:cNvPr id="5" name="Дуга 4"/>
              <p:cNvSpPr/>
              <p:nvPr/>
            </p:nvSpPr>
            <p:spPr>
              <a:xfrm rot="7975956">
                <a:off x="2783426" y="2463287"/>
                <a:ext cx="2291264" cy="2356716"/>
              </a:xfrm>
              <a:prstGeom prst="arc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7" name="Прямая соединительная линия 6"/>
              <p:cNvCxnSpPr/>
              <p:nvPr/>
            </p:nvCxnSpPr>
            <p:spPr>
              <a:xfrm rot="5400000">
                <a:off x="4643438" y="4500570"/>
                <a:ext cx="214314" cy="7143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/>
              <p:cNvCxnSpPr/>
              <p:nvPr/>
            </p:nvCxnSpPr>
            <p:spPr>
              <a:xfrm rot="10800000" flipV="1">
                <a:off x="4643438" y="4429132"/>
                <a:ext cx="142876" cy="7143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/>
              <p:cNvCxnSpPr/>
              <p:nvPr/>
            </p:nvCxnSpPr>
            <p:spPr>
              <a:xfrm rot="16200000" flipH="1">
                <a:off x="3107521" y="4536289"/>
                <a:ext cx="142876" cy="7143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" name="Прямая соединительная линия 10"/>
              <p:cNvCxnSpPr/>
              <p:nvPr/>
            </p:nvCxnSpPr>
            <p:spPr>
              <a:xfrm>
                <a:off x="3143240" y="4500570"/>
                <a:ext cx="142876" cy="1588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0" name="Прямоугольник 19"/>
            <p:cNvSpPr/>
            <p:nvPr/>
          </p:nvSpPr>
          <p:spPr>
            <a:xfrm>
              <a:off x="3643306" y="3000372"/>
              <a:ext cx="699230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40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+6</a:t>
              </a:r>
              <a:endParaRPr lang="ru-RU" sz="40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endParaRPr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2786050" y="3429000"/>
            <a:ext cx="232146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Решение:</a:t>
            </a:r>
          </a:p>
          <a:p>
            <a:pPr algn="ctr"/>
            <a:r>
              <a:rPr lang="ru-RU" sz="3600" i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9+6=15 (д.)</a:t>
            </a:r>
            <a:endParaRPr lang="ru-RU" sz="3600" i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357290" y="4643446"/>
            <a:ext cx="7050327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Ответ: 15 детей играли во дворе</a:t>
            </a:r>
          </a:p>
          <a:p>
            <a:r>
              <a:rPr lang="ru-RU" sz="3600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утром.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Мои рисунки\Изображение\Копия Изображе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32" y="714356"/>
            <a:ext cx="4906963" cy="2236787"/>
          </a:xfrm>
          <a:prstGeom prst="rect">
            <a:avLst/>
          </a:prstGeom>
          <a:noFill/>
        </p:spPr>
      </p:pic>
      <p:grpSp>
        <p:nvGrpSpPr>
          <p:cNvPr id="22" name="Группа 21"/>
          <p:cNvGrpSpPr/>
          <p:nvPr/>
        </p:nvGrpSpPr>
        <p:grpSpPr>
          <a:xfrm>
            <a:off x="500034" y="2857496"/>
            <a:ext cx="3857652" cy="951848"/>
            <a:chOff x="500034" y="2857496"/>
            <a:chExt cx="3857652" cy="951848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2071670" y="3571876"/>
              <a:ext cx="2286016" cy="1588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Прямоугольник 14"/>
            <p:cNvSpPr/>
            <p:nvPr/>
          </p:nvSpPr>
          <p:spPr>
            <a:xfrm>
              <a:off x="2928926" y="2857496"/>
              <a:ext cx="652743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17</a:t>
              </a:r>
              <a:endParaRPr lang="ru-RU" sz="3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00034" y="3286124"/>
              <a:ext cx="152477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i="1" dirty="0" smtClean="0"/>
                <a:t>Наташа</a:t>
              </a:r>
              <a:endParaRPr lang="ru-RU" sz="2800" i="1" dirty="0"/>
            </a:p>
          </p:txBody>
        </p:sp>
      </p:grpSp>
      <p:grpSp>
        <p:nvGrpSpPr>
          <p:cNvPr id="24" name="Группа 23"/>
          <p:cNvGrpSpPr/>
          <p:nvPr/>
        </p:nvGrpSpPr>
        <p:grpSpPr>
          <a:xfrm>
            <a:off x="571472" y="3714752"/>
            <a:ext cx="5143536" cy="523220"/>
            <a:chOff x="571472" y="3714752"/>
            <a:chExt cx="5143536" cy="523220"/>
          </a:xfrm>
        </p:grpSpPr>
        <p:cxnSp>
          <p:nvCxnSpPr>
            <p:cNvPr id="17" name="Прямая соединительная линия 16"/>
            <p:cNvCxnSpPr/>
            <p:nvPr/>
          </p:nvCxnSpPr>
          <p:spPr>
            <a:xfrm>
              <a:off x="2071670" y="4000504"/>
              <a:ext cx="3643338" cy="1588"/>
            </a:xfrm>
            <a:prstGeom prst="line">
              <a:avLst/>
            </a:prstGeom>
            <a:ln w="381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/>
          </p:nvSpPr>
          <p:spPr>
            <a:xfrm>
              <a:off x="571472" y="3714752"/>
              <a:ext cx="1029449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i="1" dirty="0" smtClean="0"/>
                <a:t>Брат</a:t>
              </a:r>
              <a:endParaRPr lang="ru-RU" sz="2800" i="1" dirty="0"/>
            </a:p>
          </p:txBody>
        </p:sp>
      </p:grpSp>
      <p:grpSp>
        <p:nvGrpSpPr>
          <p:cNvPr id="23" name="Группа 22"/>
          <p:cNvGrpSpPr/>
          <p:nvPr/>
        </p:nvGrpSpPr>
        <p:grpSpPr>
          <a:xfrm>
            <a:off x="4357686" y="3000372"/>
            <a:ext cx="1357322" cy="573092"/>
            <a:chOff x="4357686" y="3000372"/>
            <a:chExt cx="1357322" cy="573092"/>
          </a:xfrm>
        </p:grpSpPr>
        <p:cxnSp>
          <p:nvCxnSpPr>
            <p:cNvPr id="10" name="Прямая соединительная линия 9"/>
            <p:cNvCxnSpPr/>
            <p:nvPr/>
          </p:nvCxnSpPr>
          <p:spPr>
            <a:xfrm>
              <a:off x="4357686" y="3571876"/>
              <a:ext cx="1357322" cy="1588"/>
            </a:xfrm>
            <a:prstGeom prst="line">
              <a:avLst/>
            </a:prstGeom>
            <a:ln w="28575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/>
            <p:cNvSpPr txBox="1"/>
            <p:nvPr/>
          </p:nvSpPr>
          <p:spPr>
            <a:xfrm>
              <a:off x="4500562" y="3000372"/>
              <a:ext cx="1083951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800" i="1" dirty="0" smtClean="0"/>
                <a:t>на 9 </a:t>
              </a:r>
              <a:r>
                <a:rPr lang="en-US" sz="2800" i="1" dirty="0" smtClean="0"/>
                <a:t>&lt;</a:t>
              </a:r>
              <a:endParaRPr lang="ru-RU" sz="2800" i="1" dirty="0"/>
            </a:p>
          </p:txBody>
        </p:sp>
      </p:grpSp>
      <p:sp>
        <p:nvSpPr>
          <p:cNvPr id="21" name="Прямоугольник 20"/>
          <p:cNvSpPr/>
          <p:nvPr/>
        </p:nvSpPr>
        <p:spPr>
          <a:xfrm>
            <a:off x="3143240" y="3500438"/>
            <a:ext cx="181331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17+9=26</a:t>
            </a:r>
            <a:endParaRPr lang="ru-RU" sz="36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1472" y="4572008"/>
            <a:ext cx="10326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/>
              <a:t>Всего</a:t>
            </a:r>
            <a:endParaRPr lang="ru-RU" sz="2800" i="1" dirty="0"/>
          </a:p>
        </p:txBody>
      </p:sp>
      <p:cxnSp>
        <p:nvCxnSpPr>
          <p:cNvPr id="28" name="Прямая соединительная линия 27"/>
          <p:cNvCxnSpPr/>
          <p:nvPr/>
        </p:nvCxnSpPr>
        <p:spPr>
          <a:xfrm>
            <a:off x="2071670" y="4857760"/>
            <a:ext cx="2357454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429124" y="4857760"/>
            <a:ext cx="3643338" cy="1588"/>
          </a:xfrm>
          <a:prstGeom prst="lin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" name="Группа 39"/>
          <p:cNvGrpSpPr/>
          <p:nvPr/>
        </p:nvGrpSpPr>
        <p:grpSpPr>
          <a:xfrm>
            <a:off x="2071670" y="5000636"/>
            <a:ext cx="6000792" cy="1074959"/>
            <a:chOff x="2071670" y="5000636"/>
            <a:chExt cx="6000792" cy="1074959"/>
          </a:xfrm>
        </p:grpSpPr>
        <p:sp>
          <p:nvSpPr>
            <p:cNvPr id="36" name="Прямоугольник 35"/>
            <p:cNvSpPr/>
            <p:nvPr/>
          </p:nvSpPr>
          <p:spPr>
            <a:xfrm>
              <a:off x="3929058" y="5429264"/>
              <a:ext cx="2047356" cy="64633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600" b="1" cap="none" spc="0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17+26=43</a:t>
              </a:r>
              <a:endParaRPr lang="ru-RU" sz="36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endParaRPr>
            </a:p>
          </p:txBody>
        </p:sp>
        <p:sp>
          <p:nvSpPr>
            <p:cNvPr id="38" name="Правая фигурная скобка 37"/>
            <p:cNvSpPr/>
            <p:nvPr/>
          </p:nvSpPr>
          <p:spPr>
            <a:xfrm rot="5400000">
              <a:off x="4822033" y="2250273"/>
              <a:ext cx="500066" cy="6000792"/>
            </a:xfrm>
            <a:prstGeom prst="rightBrac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714348" y="5786454"/>
            <a:ext cx="642631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i="1" dirty="0" smtClean="0"/>
              <a:t>Ответ: 43 флажка всего сделали дети.</a:t>
            </a:r>
            <a:endParaRPr lang="ru-RU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500"/>
                            </p:stCondLst>
                            <p:childTnLst>
                              <p:par>
                                <p:cTn id="48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"/>
                            </p:stCondLst>
                            <p:childTnLst>
                              <p:par>
                                <p:cTn id="5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6" grpId="0"/>
      <p:bldP spid="3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D:\Мои документы\Мои рисунки\Изображение\Копия Изображе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03438" y="573088"/>
            <a:ext cx="4937125" cy="5711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документы\Мои рисунки\Изображение\Копия (2) Изображени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714356"/>
            <a:ext cx="7695030" cy="98584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142976" y="1857364"/>
            <a:ext cx="712502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На столе- 7 </a:t>
            </a:r>
            <a:r>
              <a:rPr lang="ru-RU" sz="2800" b="1" i="1" dirty="0" err="1" smtClean="0"/>
              <a:t>ябл</a:t>
            </a:r>
            <a:r>
              <a:rPr lang="ru-RU" sz="2800" b="1" i="1" dirty="0" smtClean="0"/>
              <a:t>., это в 3 раза</a:t>
            </a:r>
            <a:r>
              <a:rPr lang="en-US" sz="2800" b="1" i="1" dirty="0" smtClean="0"/>
              <a:t> </a:t>
            </a:r>
            <a:r>
              <a:rPr lang="ru-RU" sz="2800" b="1" i="1" dirty="0" smtClean="0"/>
              <a:t>меньше, чем </a:t>
            </a:r>
            <a:endParaRPr lang="ru-RU" sz="2800" b="1" i="1" dirty="0"/>
          </a:p>
        </p:txBody>
      </p:sp>
      <p:sp>
        <p:nvSpPr>
          <p:cNvPr id="7" name="TextBox 6"/>
          <p:cNvSpPr txBox="1"/>
          <p:nvPr/>
        </p:nvSpPr>
        <p:spPr>
          <a:xfrm>
            <a:off x="1214414" y="2500306"/>
            <a:ext cx="20914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В корзине-? </a:t>
            </a:r>
            <a:endParaRPr lang="ru-RU" sz="2800" b="1" i="1" dirty="0"/>
          </a:p>
        </p:txBody>
      </p:sp>
      <p:sp>
        <p:nvSpPr>
          <p:cNvPr id="9" name="TextBox 8"/>
          <p:cNvSpPr txBox="1"/>
          <p:nvPr/>
        </p:nvSpPr>
        <p:spPr>
          <a:xfrm>
            <a:off x="1357290" y="3357562"/>
            <a:ext cx="231473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Решение:</a:t>
            </a:r>
          </a:p>
          <a:p>
            <a:r>
              <a:rPr lang="ru-RU" sz="2800" b="1" i="1" dirty="0" smtClean="0"/>
              <a:t>7*3= 21(</a:t>
            </a:r>
            <a:r>
              <a:rPr lang="ru-RU" sz="2800" b="1" i="1" dirty="0" err="1" smtClean="0"/>
              <a:t>ябл</a:t>
            </a:r>
            <a:r>
              <a:rPr lang="ru-RU" sz="2800" b="1" i="1" dirty="0" smtClean="0"/>
              <a:t>.) </a:t>
            </a:r>
            <a:endParaRPr lang="ru-RU" sz="2800" b="1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1214414" y="4357694"/>
            <a:ext cx="48746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/>
              <a:t>Ответ: 21 яблоко в корзине. </a:t>
            </a:r>
            <a:endParaRPr lang="ru-RU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Мои документы\Мои рисунки\Изображение\Копия (3) Изображе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2054" y="928670"/>
            <a:ext cx="7886247" cy="3643338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572000" y="3286124"/>
            <a:ext cx="714380" cy="714380"/>
          </a:xfrm>
          <a:prstGeom prst="rect">
            <a:avLst/>
          </a:prstGeom>
          <a:solidFill>
            <a:srgbClr val="4F81BD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Мои документы\Мои рисунки\Изображение\Изображе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1" y="642918"/>
            <a:ext cx="7858180" cy="1571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1357290" y="3000372"/>
            <a:ext cx="18501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45:5=9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285852" y="3571876"/>
            <a:ext cx="18501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15:5=3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428728" y="4214818"/>
            <a:ext cx="155202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5:5=1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572000" y="3000372"/>
            <a:ext cx="18501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12:4=3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572000" y="3571876"/>
            <a:ext cx="18501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20:4=5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572000" y="4143380"/>
            <a:ext cx="185018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36:4=9</a:t>
            </a:r>
            <a:endParaRPr lang="ru-RU" sz="40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Мои документы\Мои рисунки\Изображение\Копия Изображе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785794"/>
            <a:ext cx="8572560" cy="135732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cxnSp>
        <p:nvCxnSpPr>
          <p:cNvPr id="6" name="Прямая соединительная линия 5"/>
          <p:cNvCxnSpPr/>
          <p:nvPr/>
        </p:nvCxnSpPr>
        <p:spPr>
          <a:xfrm>
            <a:off x="1500166" y="3071810"/>
            <a:ext cx="714380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4" name="Группа 23"/>
          <p:cNvGrpSpPr/>
          <p:nvPr/>
        </p:nvGrpSpPr>
        <p:grpSpPr>
          <a:xfrm>
            <a:off x="2357422" y="3071810"/>
            <a:ext cx="3857652" cy="1588"/>
            <a:chOff x="2857488" y="3929066"/>
            <a:chExt cx="3857652" cy="1588"/>
          </a:xfrm>
        </p:grpSpPr>
        <p:cxnSp>
          <p:nvCxnSpPr>
            <p:cNvPr id="9" name="Прямая соединительная линия 8"/>
            <p:cNvCxnSpPr/>
            <p:nvPr/>
          </p:nvCxnSpPr>
          <p:spPr>
            <a:xfrm>
              <a:off x="6000760" y="3929066"/>
              <a:ext cx="714380" cy="1588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2857488" y="3929066"/>
              <a:ext cx="714380" cy="1588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/>
            <p:cNvCxnSpPr/>
            <p:nvPr/>
          </p:nvCxnSpPr>
          <p:spPr>
            <a:xfrm>
              <a:off x="3643306" y="3929066"/>
              <a:ext cx="714380" cy="1588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/>
            <p:cNvCxnSpPr/>
            <p:nvPr/>
          </p:nvCxnSpPr>
          <p:spPr>
            <a:xfrm>
              <a:off x="4429124" y="3929066"/>
              <a:ext cx="714380" cy="1588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/>
            <p:cNvCxnSpPr/>
            <p:nvPr/>
          </p:nvCxnSpPr>
          <p:spPr>
            <a:xfrm>
              <a:off x="5214942" y="3929066"/>
              <a:ext cx="714380" cy="1588"/>
            </a:xfrm>
            <a:prstGeom prst="line">
              <a:avLst/>
            </a:prstGeom>
            <a:ln w="3810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22" name="Прямая соединительная линия 21"/>
          <p:cNvCxnSpPr/>
          <p:nvPr/>
        </p:nvCxnSpPr>
        <p:spPr>
          <a:xfrm>
            <a:off x="1500166" y="3071810"/>
            <a:ext cx="71438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Прямоугольник 22"/>
          <p:cNvSpPr/>
          <p:nvPr/>
        </p:nvSpPr>
        <p:spPr>
          <a:xfrm>
            <a:off x="3143240" y="2071678"/>
            <a:ext cx="704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30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2214546" y="3071810"/>
            <a:ext cx="35719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2786050" y="3214686"/>
            <a:ext cx="18523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/>
              <a:t>Решение:</a:t>
            </a:r>
            <a:endParaRPr lang="ru-RU" sz="3200" i="1" dirty="0"/>
          </a:p>
        </p:txBody>
      </p:sp>
      <p:sp>
        <p:nvSpPr>
          <p:cNvPr id="36" name="TextBox 35"/>
          <p:cNvSpPr txBox="1"/>
          <p:nvPr/>
        </p:nvSpPr>
        <p:spPr>
          <a:xfrm>
            <a:off x="1142976" y="3786190"/>
            <a:ext cx="25330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/>
              <a:t>1) 30:6=5 (т.)</a:t>
            </a:r>
            <a:endParaRPr lang="ru-RU" sz="3200" i="1" dirty="0"/>
          </a:p>
        </p:txBody>
      </p:sp>
      <p:sp>
        <p:nvSpPr>
          <p:cNvPr id="37" name="TextBox 36"/>
          <p:cNvSpPr txBox="1"/>
          <p:nvPr/>
        </p:nvSpPr>
        <p:spPr>
          <a:xfrm>
            <a:off x="1142976" y="4286256"/>
            <a:ext cx="28344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/>
              <a:t>2) 30 -5 =25 (б.)</a:t>
            </a:r>
            <a:endParaRPr lang="ru-RU" sz="3200" i="1" dirty="0"/>
          </a:p>
        </p:txBody>
      </p:sp>
      <p:grpSp>
        <p:nvGrpSpPr>
          <p:cNvPr id="40" name="Группа 39"/>
          <p:cNvGrpSpPr/>
          <p:nvPr/>
        </p:nvGrpSpPr>
        <p:grpSpPr>
          <a:xfrm>
            <a:off x="2857488" y="4857760"/>
            <a:ext cx="3594462" cy="1084841"/>
            <a:chOff x="2857488" y="4857760"/>
            <a:chExt cx="3594462" cy="1084841"/>
          </a:xfrm>
        </p:grpSpPr>
        <p:sp>
          <p:nvSpPr>
            <p:cNvPr id="38" name="TextBox 37"/>
            <p:cNvSpPr txBox="1"/>
            <p:nvPr/>
          </p:nvSpPr>
          <p:spPr>
            <a:xfrm>
              <a:off x="2857488" y="4857760"/>
              <a:ext cx="235269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i="1" dirty="0" smtClean="0"/>
                <a:t>Выражение:</a:t>
              </a:r>
              <a:endParaRPr lang="ru-RU" sz="3200" i="1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3000364" y="5357826"/>
              <a:ext cx="345158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i="1" dirty="0" smtClean="0"/>
                <a:t>30 – (30:6) = 25 (б.)</a:t>
              </a:r>
              <a:endParaRPr lang="ru-RU" sz="3200" i="1" dirty="0"/>
            </a:p>
          </p:txBody>
        </p:sp>
      </p:grpSp>
      <p:sp>
        <p:nvSpPr>
          <p:cNvPr id="41" name="TextBox 40"/>
          <p:cNvSpPr txBox="1"/>
          <p:nvPr/>
        </p:nvSpPr>
        <p:spPr>
          <a:xfrm>
            <a:off x="1000100" y="5715016"/>
            <a:ext cx="6462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/>
              <a:t>Ответ: 25 баклажанов в теплице.</a:t>
            </a:r>
            <a:endParaRPr lang="ru-RU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9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/>
      <p:bldP spid="37" grpId="0"/>
      <p:bldP spid="4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Мои документы\Мои рисунки\Изображение\Копия (2) Изображе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654554"/>
            <a:ext cx="7000924" cy="1655205"/>
          </a:xfrm>
          <a:prstGeom prst="rect">
            <a:avLst/>
          </a:prstGeom>
          <a:noFill/>
        </p:spPr>
      </p:pic>
      <p:cxnSp>
        <p:nvCxnSpPr>
          <p:cNvPr id="11" name="Прямая соединительная линия 10"/>
          <p:cNvCxnSpPr/>
          <p:nvPr/>
        </p:nvCxnSpPr>
        <p:spPr>
          <a:xfrm>
            <a:off x="5000628" y="2857496"/>
            <a:ext cx="857256" cy="1588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Группа 15"/>
          <p:cNvGrpSpPr/>
          <p:nvPr/>
        </p:nvGrpSpPr>
        <p:grpSpPr>
          <a:xfrm>
            <a:off x="1142976" y="2857496"/>
            <a:ext cx="3786214" cy="1588"/>
            <a:chOff x="1142976" y="3929066"/>
            <a:chExt cx="3786214" cy="1588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1142976" y="3929066"/>
              <a:ext cx="857256" cy="1588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/>
            <p:cNvCxnSpPr/>
            <p:nvPr/>
          </p:nvCxnSpPr>
          <p:spPr>
            <a:xfrm>
              <a:off x="2143108" y="3929066"/>
              <a:ext cx="857256" cy="1588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/>
            <p:cNvCxnSpPr/>
            <p:nvPr/>
          </p:nvCxnSpPr>
          <p:spPr>
            <a:xfrm>
              <a:off x="3071802" y="3929066"/>
              <a:ext cx="857256" cy="1588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/>
            <p:cNvCxnSpPr/>
            <p:nvPr/>
          </p:nvCxnSpPr>
          <p:spPr>
            <a:xfrm>
              <a:off x="4071934" y="3929066"/>
              <a:ext cx="857256" cy="1588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Прямая соединительная линия 11"/>
          <p:cNvCxnSpPr/>
          <p:nvPr/>
        </p:nvCxnSpPr>
        <p:spPr>
          <a:xfrm>
            <a:off x="1428728" y="2857496"/>
            <a:ext cx="3643338" cy="1588"/>
          </a:xfrm>
          <a:prstGeom prst="line">
            <a:avLst/>
          </a:prstGeom>
          <a:ln w="38100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2857488" y="2071678"/>
            <a:ext cx="70403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32</a:t>
            </a:r>
            <a:endParaRPr lang="ru-RU" sz="40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071538" y="3071810"/>
            <a:ext cx="1835567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/>
              <a:t>Решение:</a:t>
            </a:r>
          </a:p>
          <a:p>
            <a:r>
              <a:rPr lang="ru-RU" sz="3200" i="1" dirty="0" smtClean="0"/>
              <a:t>1)</a:t>
            </a:r>
          </a:p>
          <a:p>
            <a:r>
              <a:rPr lang="ru-RU" sz="3200" i="1" dirty="0" smtClean="0"/>
              <a:t>2)</a:t>
            </a:r>
            <a:endParaRPr lang="ru-RU" sz="3200" i="1" dirty="0"/>
          </a:p>
        </p:txBody>
      </p:sp>
      <p:sp>
        <p:nvSpPr>
          <p:cNvPr id="19" name="TextBox 18"/>
          <p:cNvSpPr txBox="1"/>
          <p:nvPr/>
        </p:nvSpPr>
        <p:spPr>
          <a:xfrm>
            <a:off x="1500166" y="3571876"/>
            <a:ext cx="44310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/>
              <a:t>32 : 4 = 8 (</a:t>
            </a:r>
            <a:r>
              <a:rPr lang="ru-RU" sz="3200" i="1" dirty="0" err="1" smtClean="0"/>
              <a:t>зн</a:t>
            </a:r>
            <a:r>
              <a:rPr lang="ru-RU" sz="3200" i="1" dirty="0" smtClean="0"/>
              <a:t>.) – 1 часть.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571604" y="4071942"/>
            <a:ext cx="28456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/>
              <a:t>32 +8 = 40 (</a:t>
            </a:r>
            <a:r>
              <a:rPr lang="ru-RU" sz="3200" i="1" dirty="0" err="1" smtClean="0"/>
              <a:t>зн</a:t>
            </a:r>
            <a:r>
              <a:rPr lang="ru-RU" sz="3200" i="1" dirty="0" smtClean="0"/>
              <a:t>.)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214414" y="4643446"/>
            <a:ext cx="596746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/>
              <a:t>Выражение: 32 + (32:4)= 40 (</a:t>
            </a:r>
            <a:r>
              <a:rPr lang="ru-RU" sz="3200" i="1" dirty="0" err="1" smtClean="0"/>
              <a:t>зн</a:t>
            </a:r>
            <a:r>
              <a:rPr lang="ru-RU" sz="3200" i="1" dirty="0" smtClean="0"/>
              <a:t>.) 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357290" y="5072074"/>
            <a:ext cx="63430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i="1" dirty="0" smtClean="0"/>
              <a:t>Ответ: 40 значков стало у Саши. 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6786578" y="785794"/>
            <a:ext cx="500066" cy="285752"/>
          </a:xfrm>
          <a:prstGeom prst="rect">
            <a:avLst/>
          </a:prstGeom>
          <a:solidFill>
            <a:srgbClr val="E6B9B8">
              <a:alpha val="56078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9" grpId="0"/>
      <p:bldP spid="20" grpId="0"/>
      <p:bldP spid="17" grpId="0"/>
      <p:bldP spid="21" grpId="0"/>
      <p:bldP spid="2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D:\Мои документы\Мои рисунки\Изображение\Копия (3) Изображе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4235" y="1643050"/>
            <a:ext cx="7498862" cy="35719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Мои документы\Мои рисунки\Изображение\Копия (2) Изображе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857232"/>
            <a:ext cx="7685365" cy="23386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9" name="Группа 8"/>
          <p:cNvGrpSpPr/>
          <p:nvPr/>
        </p:nvGrpSpPr>
        <p:grpSpPr>
          <a:xfrm>
            <a:off x="1285852" y="3000372"/>
            <a:ext cx="2357454" cy="923330"/>
            <a:chOff x="1285852" y="2928934"/>
            <a:chExt cx="2357454" cy="923330"/>
          </a:xfrm>
        </p:grpSpPr>
        <p:cxnSp>
          <p:nvCxnSpPr>
            <p:cNvPr id="6" name="Прямая соединительная линия 5"/>
            <p:cNvCxnSpPr/>
            <p:nvPr/>
          </p:nvCxnSpPr>
          <p:spPr>
            <a:xfrm>
              <a:off x="1500166" y="3571876"/>
              <a:ext cx="2143140" cy="158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TextBox 7"/>
            <p:cNvSpPr txBox="1"/>
            <p:nvPr/>
          </p:nvSpPr>
          <p:spPr>
            <a:xfrm>
              <a:off x="1285852" y="2928934"/>
              <a:ext cx="35939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dirty="0" smtClean="0"/>
                <a:t>.</a:t>
              </a:r>
              <a:endParaRPr lang="ru-RU" sz="5400" dirty="0"/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1285852" y="3000372"/>
            <a:ext cx="2558638" cy="584775"/>
            <a:chOff x="1285852" y="3071810"/>
            <a:chExt cx="2558638" cy="584775"/>
          </a:xfrm>
        </p:grpSpPr>
        <p:sp>
          <p:nvSpPr>
            <p:cNvPr id="10" name="TextBox 9"/>
            <p:cNvSpPr txBox="1"/>
            <p:nvPr/>
          </p:nvSpPr>
          <p:spPr>
            <a:xfrm>
              <a:off x="1285852" y="3071810"/>
              <a:ext cx="4331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А</a:t>
              </a:r>
              <a:endParaRPr lang="ru-RU" sz="3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28992" y="3071810"/>
              <a:ext cx="4154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В</a:t>
              </a:r>
              <a:endParaRPr lang="ru-RU" sz="3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grpSp>
        <p:nvGrpSpPr>
          <p:cNvPr id="17" name="Группа 16"/>
          <p:cNvGrpSpPr/>
          <p:nvPr/>
        </p:nvGrpSpPr>
        <p:grpSpPr>
          <a:xfrm>
            <a:off x="1428728" y="4214818"/>
            <a:ext cx="2573972" cy="923330"/>
            <a:chOff x="1428728" y="4214818"/>
            <a:chExt cx="2573972" cy="923330"/>
          </a:xfrm>
        </p:grpSpPr>
        <p:grpSp>
          <p:nvGrpSpPr>
            <p:cNvPr id="13" name="Группа 12"/>
            <p:cNvGrpSpPr/>
            <p:nvPr/>
          </p:nvGrpSpPr>
          <p:grpSpPr>
            <a:xfrm>
              <a:off x="1428728" y="4214818"/>
              <a:ext cx="2357454" cy="923330"/>
              <a:chOff x="1285852" y="2928934"/>
              <a:chExt cx="2357454" cy="923330"/>
            </a:xfrm>
          </p:grpSpPr>
          <p:cxnSp>
            <p:nvCxnSpPr>
              <p:cNvPr id="14" name="Прямая соединительная линия 13"/>
              <p:cNvCxnSpPr/>
              <p:nvPr/>
            </p:nvCxnSpPr>
            <p:spPr>
              <a:xfrm>
                <a:off x="1500166" y="3571876"/>
                <a:ext cx="2143140" cy="1588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1285852" y="2928934"/>
                <a:ext cx="35939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5400" dirty="0" smtClean="0"/>
                  <a:t>.</a:t>
                </a:r>
                <a:endParaRPr lang="ru-RU" sz="5400" dirty="0"/>
              </a:p>
            </p:txBody>
          </p:sp>
        </p:grpSp>
        <p:sp>
          <p:nvSpPr>
            <p:cNvPr id="16" name="TextBox 15"/>
            <p:cNvSpPr txBox="1"/>
            <p:nvPr/>
          </p:nvSpPr>
          <p:spPr>
            <a:xfrm>
              <a:off x="3643306" y="4214818"/>
              <a:ext cx="359394" cy="92333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5400" dirty="0" smtClean="0"/>
                <a:t>.</a:t>
              </a:r>
              <a:endParaRPr lang="ru-RU" sz="5400" dirty="0"/>
            </a:p>
          </p:txBody>
        </p:sp>
      </p:grpSp>
      <p:grpSp>
        <p:nvGrpSpPr>
          <p:cNvPr id="18" name="Группа 17"/>
          <p:cNvGrpSpPr/>
          <p:nvPr/>
        </p:nvGrpSpPr>
        <p:grpSpPr>
          <a:xfrm>
            <a:off x="1428728" y="4286256"/>
            <a:ext cx="2558638" cy="584775"/>
            <a:chOff x="1285852" y="3071810"/>
            <a:chExt cx="2558638" cy="584775"/>
          </a:xfrm>
        </p:grpSpPr>
        <p:sp>
          <p:nvSpPr>
            <p:cNvPr id="19" name="TextBox 18"/>
            <p:cNvSpPr txBox="1"/>
            <p:nvPr/>
          </p:nvSpPr>
          <p:spPr>
            <a:xfrm>
              <a:off x="1285852" y="3071810"/>
              <a:ext cx="433132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А</a:t>
              </a:r>
              <a:endParaRPr lang="ru-RU" sz="3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3428992" y="3071810"/>
              <a:ext cx="415498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В</a:t>
              </a:r>
              <a:endParaRPr lang="ru-RU" sz="3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</p:grpSp>
      <p:cxnSp>
        <p:nvCxnSpPr>
          <p:cNvPr id="22" name="Прямая соединительная линия 21"/>
          <p:cNvCxnSpPr/>
          <p:nvPr/>
        </p:nvCxnSpPr>
        <p:spPr>
          <a:xfrm>
            <a:off x="3857620" y="4857760"/>
            <a:ext cx="1143008" cy="1588"/>
          </a:xfrm>
          <a:prstGeom prst="line">
            <a:avLst/>
          </a:prstGeom>
          <a:ln w="28575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Мои документы\Мои рисунки\Изображение\Копия (4) Изображе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5" y="785592"/>
            <a:ext cx="7685383" cy="1357524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3075" name="Picture 3" descr="D:\Мои документы\Мои рисунки\Изображение\Изображение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3643314"/>
            <a:ext cx="5327652" cy="2531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5929322" y="3786190"/>
            <a:ext cx="2571345" cy="156966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Арифметика-</a:t>
            </a:r>
          </a:p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ц</a:t>
            </a:r>
            <a:r>
              <a:rPr lang="ru-RU" sz="32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арица</a:t>
            </a:r>
          </a:p>
          <a:p>
            <a:pPr algn="ctr"/>
            <a:r>
              <a:rPr lang="ru-RU" sz="3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математики.</a:t>
            </a:r>
            <a:endParaRPr lang="ru-RU" sz="32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71472" y="3286124"/>
            <a:ext cx="5429288" cy="2928958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2" name="Группа 21"/>
          <p:cNvGrpSpPr/>
          <p:nvPr/>
        </p:nvGrpSpPr>
        <p:grpSpPr>
          <a:xfrm>
            <a:off x="1357290" y="2285992"/>
            <a:ext cx="4166518" cy="994768"/>
            <a:chOff x="1357290" y="2285992"/>
            <a:chExt cx="4166518" cy="994768"/>
          </a:xfrm>
        </p:grpSpPr>
        <p:grpSp>
          <p:nvGrpSpPr>
            <p:cNvPr id="16" name="Группа 15"/>
            <p:cNvGrpSpPr/>
            <p:nvPr/>
          </p:nvGrpSpPr>
          <p:grpSpPr>
            <a:xfrm>
              <a:off x="1357290" y="2357430"/>
              <a:ext cx="4074170" cy="923330"/>
              <a:chOff x="1285852" y="2357430"/>
              <a:chExt cx="4074170" cy="923330"/>
            </a:xfrm>
          </p:grpSpPr>
          <p:grpSp>
            <p:nvGrpSpPr>
              <p:cNvPr id="12" name="Группа 11"/>
              <p:cNvGrpSpPr/>
              <p:nvPr/>
            </p:nvGrpSpPr>
            <p:grpSpPr>
              <a:xfrm>
                <a:off x="1285852" y="2357430"/>
                <a:ext cx="3714776" cy="923330"/>
                <a:chOff x="1285852" y="2928934"/>
                <a:chExt cx="3714776" cy="923330"/>
              </a:xfrm>
            </p:grpSpPr>
            <p:cxnSp>
              <p:nvCxnSpPr>
                <p:cNvPr id="13" name="Прямая соединительная линия 12"/>
                <p:cNvCxnSpPr/>
                <p:nvPr/>
              </p:nvCxnSpPr>
              <p:spPr>
                <a:xfrm>
                  <a:off x="1500166" y="3571876"/>
                  <a:ext cx="3500462" cy="1588"/>
                </a:xfrm>
                <a:prstGeom prst="line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4" name="TextBox 13"/>
                <p:cNvSpPr txBox="1"/>
                <p:nvPr/>
              </p:nvSpPr>
              <p:spPr>
                <a:xfrm>
                  <a:off x="1285852" y="2928934"/>
                  <a:ext cx="359394" cy="92333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ru-RU" sz="5400" dirty="0" smtClean="0"/>
                    <a:t>.</a:t>
                  </a:r>
                  <a:endParaRPr lang="ru-RU" sz="5400" dirty="0"/>
                </a:p>
              </p:txBody>
            </p:sp>
          </p:grpSp>
          <p:sp>
            <p:nvSpPr>
              <p:cNvPr id="15" name="TextBox 14"/>
              <p:cNvSpPr txBox="1"/>
              <p:nvPr/>
            </p:nvSpPr>
            <p:spPr>
              <a:xfrm>
                <a:off x="4857752" y="2357430"/>
                <a:ext cx="35939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5400" dirty="0" smtClean="0"/>
                  <a:t>.</a:t>
                </a:r>
                <a:endParaRPr lang="ru-RU" sz="5400" dirty="0"/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4572000" y="2357430"/>
                <a:ext cx="35939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5400" dirty="0" smtClean="0">
                    <a:solidFill>
                      <a:srgbClr val="FF0000"/>
                    </a:solidFill>
                  </a:rPr>
                  <a:t>.</a:t>
                </a:r>
                <a:endParaRPr lang="ru-RU" sz="54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5000628" y="2357430"/>
                <a:ext cx="359394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5400" dirty="0" smtClean="0">
                    <a:solidFill>
                      <a:srgbClr val="FF0000"/>
                    </a:solidFill>
                  </a:rPr>
                  <a:t>.</a:t>
                </a:r>
                <a:endParaRPr lang="ru-RU" sz="5400" dirty="0">
                  <a:solidFill>
                    <a:srgbClr val="FF0000"/>
                  </a:solidFill>
                </a:endParaRPr>
              </a:p>
            </p:txBody>
          </p:sp>
        </p:grpSp>
        <p:sp>
          <p:nvSpPr>
            <p:cNvPr id="21" name="Прямоугольник 20"/>
            <p:cNvSpPr/>
            <p:nvPr/>
          </p:nvSpPr>
          <p:spPr>
            <a:xfrm>
              <a:off x="4643438" y="2285992"/>
              <a:ext cx="880370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3200" b="1" dirty="0" smtClean="0">
                  <a:ln w="900" cmpd="sng">
                    <a:solidFill>
                      <a:schemeClr val="accent1">
                        <a:satMod val="190000"/>
                        <a:alpha val="55000"/>
                      </a:schemeClr>
                    </a:solidFill>
                    <a:prstDash val="solid"/>
                  </a:ln>
                  <a:solidFill>
                    <a:schemeClr val="accent1">
                      <a:satMod val="200000"/>
                      <a:tint val="3000"/>
                    </a:schemeClr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</a:rPr>
                <a:t>7   8</a:t>
              </a:r>
              <a:endParaRPr lang="ru-RU" sz="3200" b="1" cap="none" spc="0" dirty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Мои документы\Мои рисунки\Изображение\Копия Изображе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7"/>
            <a:ext cx="7643866" cy="3286147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714744" y="1357298"/>
            <a:ext cx="2991525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56+24     36-9</a:t>
            </a:r>
            <a:endParaRPr lang="ru-RU" sz="4000" b="1" cap="none" spc="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>
            <a:off x="5715008" y="3429000"/>
            <a:ext cx="4395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&gt;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000760" y="2714620"/>
            <a:ext cx="4395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&gt;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>
            <a:off x="6429388" y="2071678"/>
            <a:ext cx="4395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&gt;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143504" y="1357298"/>
            <a:ext cx="43954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&gt;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500694" y="2000240"/>
            <a:ext cx="2310249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7*6     8*7</a:t>
            </a:r>
            <a:endParaRPr lang="ru-RU" sz="4000" b="1" cap="none" spc="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5072066" y="2714620"/>
            <a:ext cx="24561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40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1*9     72</a:t>
            </a:r>
            <a:r>
              <a:rPr lang="ru-RU" sz="40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:9</a:t>
            </a:r>
            <a:endParaRPr lang="ru-RU" sz="4000" b="1" cap="none" spc="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4643438" y="3357562"/>
            <a:ext cx="260199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24:8</a:t>
            </a:r>
            <a:r>
              <a:rPr lang="en-US" sz="40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</a:t>
            </a:r>
            <a:r>
              <a:rPr lang="ru-RU" sz="4000" b="1" dirty="0" smtClean="0">
                <a:ln w="11430"/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20:5</a:t>
            </a:r>
            <a:endParaRPr lang="ru-RU" sz="4000" b="1" cap="none" spc="0" dirty="0">
              <a:ln w="11430"/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1" grpId="0"/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Мои документы\Мои рисунки\Изображение\Копия (2) Изображе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785794"/>
            <a:ext cx="7500990" cy="107157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2000240"/>
            <a:ext cx="18165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err="1" smtClean="0"/>
              <a:t>в=</a:t>
            </a:r>
            <a:r>
              <a:rPr lang="ru-RU" sz="3600" i="1" dirty="0" smtClean="0"/>
              <a:t> 14 см</a:t>
            </a:r>
            <a:endParaRPr lang="ru-RU" sz="3600" i="1" dirty="0"/>
          </a:p>
        </p:txBody>
      </p:sp>
      <p:sp>
        <p:nvSpPr>
          <p:cNvPr id="6" name="TextBox 5"/>
          <p:cNvSpPr txBox="1"/>
          <p:nvPr/>
        </p:nvSpPr>
        <p:spPr>
          <a:xfrm>
            <a:off x="928662" y="2571744"/>
            <a:ext cx="274626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smtClean="0"/>
              <a:t>а- ? на 6см</a:t>
            </a:r>
            <a:r>
              <a:rPr lang="en-US" sz="3600" i="1" dirty="0" smtClean="0"/>
              <a:t> &gt;</a:t>
            </a:r>
            <a:r>
              <a:rPr lang="ru-RU" sz="3600" i="1" dirty="0" smtClean="0"/>
              <a:t> </a:t>
            </a:r>
            <a:endParaRPr lang="en-US" sz="3600" i="1" dirty="0" smtClean="0"/>
          </a:p>
          <a:p>
            <a:r>
              <a:rPr lang="en-US" sz="3600" i="1" dirty="0" smtClean="0"/>
              <a:t>P- </a:t>
            </a:r>
            <a:r>
              <a:rPr lang="ru-RU" sz="3600" i="1" dirty="0" smtClean="0"/>
              <a:t>?</a:t>
            </a:r>
            <a:endParaRPr lang="ru-RU" sz="3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857224" y="3643314"/>
            <a:ext cx="2044919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smtClean="0">
                <a:solidFill>
                  <a:srgbClr val="FF0000"/>
                </a:solidFill>
              </a:rPr>
              <a:t>Решение:</a:t>
            </a:r>
          </a:p>
          <a:p>
            <a:r>
              <a:rPr lang="ru-RU" sz="3600" i="1" dirty="0" smtClean="0"/>
              <a:t>1)</a:t>
            </a:r>
          </a:p>
          <a:p>
            <a:r>
              <a:rPr lang="ru-RU" sz="3600" i="1" dirty="0" smtClean="0"/>
              <a:t>2)</a:t>
            </a:r>
            <a:endParaRPr lang="en-US" sz="3600" i="1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1357290" y="4214818"/>
            <a:ext cx="367761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smtClean="0"/>
              <a:t> 14 +6=20 (см)- а</a:t>
            </a:r>
          </a:p>
          <a:p>
            <a:r>
              <a:rPr lang="ru-RU" sz="3600" i="1" dirty="0" smtClean="0"/>
              <a:t>(14+20)*2=68 (см)</a:t>
            </a:r>
            <a:endParaRPr lang="ru-RU" sz="36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857224" y="5500702"/>
            <a:ext cx="35365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i="1" dirty="0" smtClean="0"/>
              <a:t>Ответ: Р= 68 см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Мои документы\Мои рисунки\Изображение\Изображение 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7837030" cy="4572031"/>
          </a:xfrm>
          <a:prstGeom prst="rect">
            <a:avLst/>
          </a:prstGeom>
          <a:noFill/>
        </p:spPr>
      </p:pic>
      <p:pic>
        <p:nvPicPr>
          <p:cNvPr id="3075" name="Picture 3" descr="D:\Мои документы\Мои рисунки\Изображение\Копия Изображение 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286388"/>
            <a:ext cx="7929617" cy="8938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artDeco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Мои документы\Мои рисунки\Изображение\Копия (3) Изображе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09" y="714356"/>
            <a:ext cx="7786743" cy="12144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7" name="Группа 6"/>
          <p:cNvGrpSpPr/>
          <p:nvPr/>
        </p:nvGrpSpPr>
        <p:grpSpPr>
          <a:xfrm>
            <a:off x="1000100" y="2071678"/>
            <a:ext cx="1814708" cy="830997"/>
            <a:chOff x="1000100" y="2214554"/>
            <a:chExt cx="1814708" cy="830997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1000100" y="2214554"/>
              <a:ext cx="1689886" cy="830997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S</a:t>
              </a:r>
              <a:r>
                <a:rPr lang="en-US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= 40 C</a:t>
              </a:r>
              <a:r>
                <a:rPr lang="ru-RU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М</a:t>
              </a:r>
              <a:endPara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2500298" y="2285992"/>
              <a:ext cx="314510" cy="40011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000" b="1" cap="all" spc="0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2</a:t>
              </a:r>
              <a:endParaRPr lang="ru-RU" sz="20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928662" y="3714752"/>
            <a:ext cx="14568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Решение:</a:t>
            </a:r>
            <a:endParaRPr lang="ru-RU" sz="2400" b="1" i="1" dirty="0"/>
          </a:p>
        </p:txBody>
      </p:sp>
      <p:grpSp>
        <p:nvGrpSpPr>
          <p:cNvPr id="17" name="Группа 16"/>
          <p:cNvGrpSpPr/>
          <p:nvPr/>
        </p:nvGrpSpPr>
        <p:grpSpPr>
          <a:xfrm>
            <a:off x="1142976" y="3143248"/>
            <a:ext cx="875281" cy="584775"/>
            <a:chOff x="2928926" y="3929066"/>
            <a:chExt cx="875281" cy="584775"/>
          </a:xfrm>
        </p:grpSpPr>
        <p:sp>
          <p:nvSpPr>
            <p:cNvPr id="11" name="Прямоугольник 10"/>
            <p:cNvSpPr/>
            <p:nvPr/>
          </p:nvSpPr>
          <p:spPr>
            <a:xfrm>
              <a:off x="3286116" y="3929066"/>
              <a:ext cx="518091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ru-RU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  <a:latin typeface="Georgia" pitchFamily="18" charset="0"/>
                </a:rPr>
                <a:t>-?</a:t>
              </a:r>
              <a:endPara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928926" y="3929066"/>
              <a:ext cx="455574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i="1" dirty="0" smtClean="0">
                  <a:solidFill>
                    <a:srgbClr val="7030A0"/>
                  </a:solidFill>
                  <a:latin typeface="Georgia" pitchFamily="18" charset="0"/>
                </a:rPr>
                <a:t>а</a:t>
              </a:r>
              <a:endParaRPr lang="ru-RU" sz="3200" b="1" i="1" dirty="0">
                <a:solidFill>
                  <a:srgbClr val="7030A0"/>
                </a:solidFill>
                <a:latin typeface="Georgia" pitchFamily="18" charset="0"/>
              </a:endParaRPr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1071538" y="2714620"/>
            <a:ext cx="1501148" cy="594658"/>
            <a:chOff x="3714744" y="3429000"/>
            <a:chExt cx="1501148" cy="594658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4000496" y="3500438"/>
              <a:ext cx="121539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= </a:t>
              </a:r>
              <a:r>
                <a:rPr lang="ru-RU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5</a:t>
              </a:r>
              <a:r>
                <a:rPr lang="en-US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 C</a:t>
              </a:r>
              <a:r>
                <a:rPr lang="ru-RU" sz="2800" b="1" cap="all" dirty="0" smtClean="0">
                  <a:ln w="9000" cmpd="sng">
                    <a:solidFill>
                      <a:schemeClr val="accent4">
                        <a:shade val="50000"/>
                        <a:satMod val="12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4">
                          <a:shade val="20000"/>
                          <a:satMod val="245000"/>
                        </a:schemeClr>
                      </a:gs>
                      <a:gs pos="43000">
                        <a:schemeClr val="accent4">
                          <a:satMod val="255000"/>
                        </a:schemeClr>
                      </a:gs>
                      <a:gs pos="48000">
                        <a:schemeClr val="accent4">
                          <a:shade val="85000"/>
                          <a:satMod val="255000"/>
                        </a:schemeClr>
                      </a:gs>
                      <a:gs pos="100000">
                        <a:schemeClr val="accent4">
                          <a:shade val="20000"/>
                          <a:satMod val="245000"/>
                        </a:schemeClr>
                      </a:gs>
                    </a:gsLst>
                    <a:lin ang="5400000"/>
                  </a:gradFill>
                  <a:effectLst>
                    <a:reflection blurRad="12700" stA="28000" endPos="45000" dist="1000" dir="5400000" sy="-100000" algn="bl" rotWithShape="0"/>
                  </a:effectLst>
                </a:rPr>
                <a:t>М</a:t>
              </a:r>
              <a:endParaRPr lang="ru-RU" sz="28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3714744" y="3429000"/>
              <a:ext cx="42992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3200" b="1" i="1" dirty="0" smtClean="0">
                  <a:solidFill>
                    <a:srgbClr val="7030A0"/>
                  </a:solidFill>
                  <a:latin typeface="Georgia" pitchFamily="18" charset="0"/>
                </a:rPr>
                <a:t>в</a:t>
              </a:r>
              <a:endParaRPr lang="ru-RU" sz="3200" b="1" i="1" dirty="0">
                <a:solidFill>
                  <a:srgbClr val="7030A0"/>
                </a:solidFill>
                <a:latin typeface="Georgia" pitchFamily="18" charset="0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857224" y="4071942"/>
            <a:ext cx="214834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40:5=8( см)</a:t>
            </a:r>
            <a:endParaRPr lang="ru-RU" sz="3200" b="1" i="1" dirty="0">
              <a:solidFill>
                <a:srgbClr val="7030A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071538" y="4572008"/>
            <a:ext cx="22268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i="1" dirty="0" smtClean="0"/>
              <a:t>Ответ:  а=8см</a:t>
            </a:r>
            <a:endParaRPr lang="ru-RU" sz="2400" b="1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8" grpId="0"/>
      <p:bldP spid="1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43174" y="2285992"/>
            <a:ext cx="4071966" cy="571503"/>
          </a:xfrm>
        </p:spPr>
        <p:txBody>
          <a:bodyPr>
            <a:noAutofit/>
          </a:bodyPr>
          <a:lstStyle/>
          <a:p>
            <a:r>
              <a:rPr lang="ru-RU" sz="3600" dirty="0" smtClean="0"/>
              <a:t>40+(12:4)=43(дм)</a:t>
            </a:r>
            <a:endParaRPr lang="ru-RU" sz="3600" dirty="0"/>
          </a:p>
        </p:txBody>
      </p:sp>
      <p:pic>
        <p:nvPicPr>
          <p:cNvPr id="1026" name="Picture 2" descr="D:\Мои документы\Мои рисунки\Изображение\Копия (3) Изображе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4196" y="785794"/>
            <a:ext cx="8024910" cy="1285884"/>
          </a:xfrm>
          <a:prstGeom prst="rect">
            <a:avLst/>
          </a:prstGeom>
          <a:noFill/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2428860" y="3071810"/>
            <a:ext cx="4071966" cy="5715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 w="11430"/>
                <a:solidFill>
                  <a:srgbClr val="280F0E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(10+8):3=6(дм)</a:t>
            </a:r>
            <a:endParaRPr kumimoji="0" lang="ru-RU" sz="3600" b="1" i="0" u="none" strike="noStrike" kern="1200" cap="none" spc="0" normalizeH="0" baseline="0" noProof="0" dirty="0">
              <a:ln w="11430"/>
              <a:solidFill>
                <a:srgbClr val="280F0E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3" descr="D:\Мои документы\Мои рисунки\Изображение\Копия (2) Изображе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000108"/>
            <a:ext cx="7724421" cy="414340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928662" y="2571744"/>
            <a:ext cx="161313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квадрат</a:t>
            </a:r>
            <a:endParaRPr lang="ru-RU" sz="32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072066" y="2500306"/>
            <a:ext cx="296709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3200" b="1" cap="none" spc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</a:rPr>
              <a:t>прямоугольник</a:t>
            </a:r>
            <a:endParaRPr lang="ru-RU" sz="32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500166" y="3214686"/>
            <a:ext cx="516487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715140" y="3143248"/>
            <a:ext cx="627929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</a:t>
            </a:r>
          </a:p>
          <a:p>
            <a:pPr algn="ctr"/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нет</a:t>
            </a: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да</a:t>
            </a:r>
            <a:endParaRPr lang="ru-RU" sz="2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D:\Мои документы\Мои рисунки\Изображение\Копия Изображе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4"/>
            <a:ext cx="7707028" cy="143637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14678" y="3000372"/>
            <a:ext cx="2786082" cy="257176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3214678" y="3000372"/>
            <a:ext cx="2786082" cy="257176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>
            <a:endCxn id="5" idx="3"/>
          </p:cNvCxnSpPr>
          <p:nvPr/>
        </p:nvCxnSpPr>
        <p:spPr>
          <a:xfrm>
            <a:off x="3214678" y="4286232"/>
            <a:ext cx="2786082" cy="24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>
            <a:stCxn id="5" idx="0"/>
            <a:endCxn id="5" idx="2"/>
          </p:cNvCxnSpPr>
          <p:nvPr/>
        </p:nvCxnSpPr>
        <p:spPr>
          <a:xfrm rot="16200000" flipH="1">
            <a:off x="3321835" y="4286256"/>
            <a:ext cx="2571768" cy="158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rot="10800000" flipV="1">
            <a:off x="3214678" y="3000372"/>
            <a:ext cx="2786082" cy="2571768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/>
          <p:cNvSpPr/>
          <p:nvPr/>
        </p:nvSpPr>
        <p:spPr>
          <a:xfrm>
            <a:off x="5214942" y="1714488"/>
            <a:ext cx="500066" cy="500066"/>
          </a:xfrm>
          <a:prstGeom prst="ellipse">
            <a:avLst/>
          </a:prstGeom>
          <a:solidFill>
            <a:srgbClr val="4F81BD">
              <a:alpha val="45098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2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D:\Мои документы\Мои рисунки\Изображение\Изображение.jp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571472" y="857232"/>
            <a:ext cx="7901877" cy="3786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D:\Мои документы\Мои рисунки\Изображение\Изображение 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4713" y="0"/>
            <a:ext cx="4852987" cy="6715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Интернет ресурсы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71472" y="2786058"/>
            <a:ext cx="8064896" cy="4709120"/>
          </a:xfrm>
        </p:spPr>
        <p:txBody>
          <a:bodyPr>
            <a:normAutofit/>
          </a:bodyPr>
          <a:lstStyle/>
          <a:p>
            <a:r>
              <a:rPr lang="en-US" sz="1400" dirty="0" smtClean="0">
                <a:hlinkClick r:id="rId2"/>
              </a:rPr>
              <a:t>http://fotki.yandex.ru/users/nata-komiati/album/153210/</a:t>
            </a:r>
            <a:endParaRPr lang="ru-RU" sz="1400" dirty="0" smtClean="0"/>
          </a:p>
          <a:p>
            <a:r>
              <a:rPr lang="en-US" sz="1400" dirty="0" smtClean="0">
                <a:hlinkClick r:id="rId3"/>
              </a:rPr>
              <a:t>http://www.liveinternet.ru/users/tapioka/rubric/4303541/comments</a:t>
            </a:r>
            <a:endParaRPr lang="ru-RU" sz="1400" dirty="0" smtClean="0"/>
          </a:p>
          <a:p>
            <a:pPr algn="r">
              <a:buNone/>
            </a:pPr>
            <a:r>
              <a:rPr lang="ru-RU" sz="2400" dirty="0" smtClean="0"/>
              <a:t> </a:t>
            </a:r>
          </a:p>
          <a:p>
            <a:pPr algn="r">
              <a:buNone/>
            </a:pPr>
            <a:endParaRPr lang="ru-RU" sz="2400" dirty="0" smtClean="0"/>
          </a:p>
          <a:p>
            <a:pPr algn="r">
              <a:buNone/>
            </a:pPr>
            <a:r>
              <a:rPr lang="ru-RU" sz="2400" dirty="0" smtClean="0"/>
              <a:t>  </a:t>
            </a:r>
            <a:r>
              <a:rPr lang="ru-RU" sz="1400" dirty="0" smtClean="0"/>
              <a:t>Шаблон презентации п</a:t>
            </a:r>
            <a:r>
              <a:rPr lang="ru-RU" sz="1400" dirty="0" smtClean="0"/>
              <a:t>одготовила </a:t>
            </a:r>
            <a:endParaRPr lang="ru-RU" sz="1400" dirty="0" smtClean="0"/>
          </a:p>
          <a:p>
            <a:pPr algn="r">
              <a:buNone/>
            </a:pPr>
            <a:r>
              <a:rPr lang="ru-RU" sz="1400" dirty="0" smtClean="0"/>
              <a:t>учитель русского языка </a:t>
            </a:r>
          </a:p>
          <a:p>
            <a:pPr algn="r">
              <a:buNone/>
            </a:pPr>
            <a:r>
              <a:rPr lang="ru-RU" sz="1400" dirty="0" smtClean="0"/>
              <a:t>ГУ «Мичуринская средняя школа» </a:t>
            </a:r>
          </a:p>
          <a:p>
            <a:pPr algn="r">
              <a:buNone/>
            </a:pPr>
            <a:r>
              <a:rPr lang="ru-RU" sz="1400" dirty="0" smtClean="0"/>
              <a:t>Тихонова Надежда Андреевна</a:t>
            </a:r>
            <a:endParaRPr lang="ru-RU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1071538" y="1500174"/>
            <a:ext cx="7429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В.Н. </a:t>
            </a:r>
            <a:r>
              <a:rPr lang="ru-RU" dirty="0" err="1" smtClean="0"/>
              <a:t>Рудницкая</a:t>
            </a:r>
            <a:r>
              <a:rPr lang="ru-RU" dirty="0" smtClean="0"/>
              <a:t>, Т. В. Юдачёва Учебник Математика 3 класс 1 часть, Москва , Издательский центр «</a:t>
            </a:r>
            <a:r>
              <a:rPr lang="ru-RU" dirty="0" err="1" smtClean="0"/>
              <a:t>Вентана-Граф</a:t>
            </a:r>
            <a:r>
              <a:rPr lang="ru-RU" smtClean="0"/>
              <a:t>», 2013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9" name="Picture 3" descr="D:\Мои документы\Мои рисунки\Изображение\Копия (5) Изображение 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071546"/>
            <a:ext cx="7945152" cy="3420030"/>
          </a:xfrm>
          <a:prstGeom prst="rect">
            <a:avLst/>
          </a:prstGeom>
          <a:noFill/>
        </p:spPr>
      </p:pic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785786" y="2857496"/>
            <a:ext cx="7715304" cy="1428760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3.33333E-6 L -2.5E-6 -0.2518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D:\Мои документы\Мои рисунки\Изображение\Копия (3) Изображение 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642918"/>
            <a:ext cx="7572429" cy="2258669"/>
          </a:xfrm>
          <a:prstGeom prst="rect">
            <a:avLst/>
          </a:prstGeom>
          <a:noFill/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285852" y="1643050"/>
            <a:ext cx="7000924" cy="1285884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3000372"/>
            <a:ext cx="269977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200 - </a:t>
            </a:r>
            <a:r>
              <a:rPr lang="ru-RU" sz="36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двести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3500438"/>
            <a:ext cx="284359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500 - </a:t>
            </a:r>
            <a:r>
              <a:rPr lang="ru-RU" sz="36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пятьсот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928662" y="4000504"/>
            <a:ext cx="338791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400 - </a:t>
            </a:r>
            <a:r>
              <a:rPr lang="ru-RU" sz="36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четыреста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8662" y="4500570"/>
            <a:ext cx="293958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700 - </a:t>
            </a:r>
            <a:r>
              <a:rPr lang="ru-RU" sz="36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семьсот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857752" y="3000372"/>
            <a:ext cx="2959465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1000 - </a:t>
            </a:r>
            <a:r>
              <a:rPr lang="ru-RU" sz="36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тысяча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857752" y="3500438"/>
            <a:ext cx="331840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900 - </a:t>
            </a:r>
            <a:r>
              <a:rPr lang="ru-RU" sz="36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девятьсот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29190" y="4071942"/>
            <a:ext cx="314656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600 - </a:t>
            </a:r>
            <a:r>
              <a:rPr lang="ru-RU" sz="3600" b="1" dirty="0" smtClean="0">
                <a:ln w="11430"/>
                <a:solidFill>
                  <a:schemeClr val="tx2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шестьсот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D:\Мои документы\Мои рисунки\Изображение\Изображе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857232"/>
            <a:ext cx="7698906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1428728" y="3500438"/>
            <a:ext cx="7000924" cy="1285884"/>
          </a:xfrm>
          <a:prstGeom prst="round2Diag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D:\Мои документы\Мои рисунки\Изображение\Копия Изображени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7715304" cy="3396816"/>
          </a:xfrm>
          <a:prstGeom prst="rect">
            <a:avLst/>
          </a:prstGeom>
          <a:noFill/>
        </p:spPr>
      </p:pic>
      <p:pic>
        <p:nvPicPr>
          <p:cNvPr id="7171" name="Picture 3" descr="D:\Мои документы\Мои рисунки\Изображение\Изображение 00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4143380"/>
            <a:ext cx="7680719" cy="21431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D:\Мои документы\Мои рисунки\Изображение\Копия Изображение 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714356"/>
            <a:ext cx="7806945" cy="5143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D:\Мои документы\Мои рисунки\Изображение\Копия (2) Изображение 0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14356"/>
            <a:ext cx="7782730" cy="45720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картина а 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картина а 1</Template>
  <TotalTime>453</TotalTime>
  <Words>567</Words>
  <Application>Microsoft Office PowerPoint</Application>
  <PresentationFormat>Экран (4:3)</PresentationFormat>
  <Paragraphs>192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картина а 1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40+(12:4)=43(дм)</vt:lpstr>
      <vt:lpstr>Слайд 32</vt:lpstr>
      <vt:lpstr>Слайд 33</vt:lpstr>
      <vt:lpstr>Слайд 34</vt:lpstr>
      <vt:lpstr>Слайд 35</vt:lpstr>
      <vt:lpstr>Интернет ресурсы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учитель</cp:lastModifiedBy>
  <cp:revision>49</cp:revision>
  <dcterms:created xsi:type="dcterms:W3CDTF">2014-09-26T11:10:02Z</dcterms:created>
  <dcterms:modified xsi:type="dcterms:W3CDTF">2015-08-05T08:25:33Z</dcterms:modified>
</cp:coreProperties>
</file>