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9"/>
  </p:notesMasterIdLst>
  <p:sldIdLst>
    <p:sldId id="256" r:id="rId2"/>
    <p:sldId id="267" r:id="rId3"/>
    <p:sldId id="257" r:id="rId4"/>
    <p:sldId id="275" r:id="rId5"/>
    <p:sldId id="276" r:id="rId6"/>
    <p:sldId id="277" r:id="rId7"/>
    <p:sldId id="271" r:id="rId8"/>
    <p:sldId id="288" r:id="rId9"/>
    <p:sldId id="289" r:id="rId10"/>
    <p:sldId id="290" r:id="rId11"/>
    <p:sldId id="291" r:id="rId12"/>
    <p:sldId id="279" r:id="rId13"/>
    <p:sldId id="280" r:id="rId14"/>
    <p:sldId id="283" r:id="rId15"/>
    <p:sldId id="284" r:id="rId16"/>
    <p:sldId id="285" r:id="rId17"/>
    <p:sldId id="327" r:id="rId18"/>
    <p:sldId id="259" r:id="rId19"/>
    <p:sldId id="308" r:id="rId20"/>
    <p:sldId id="309" r:id="rId21"/>
    <p:sldId id="292" r:id="rId22"/>
    <p:sldId id="295" r:id="rId23"/>
    <p:sldId id="296" r:id="rId24"/>
    <p:sldId id="330" r:id="rId25"/>
    <p:sldId id="331" r:id="rId26"/>
    <p:sldId id="297" r:id="rId27"/>
    <p:sldId id="300" r:id="rId28"/>
    <p:sldId id="324" r:id="rId29"/>
    <p:sldId id="325" r:id="rId30"/>
    <p:sldId id="294" r:id="rId31"/>
    <p:sldId id="313" r:id="rId32"/>
    <p:sldId id="314" r:id="rId33"/>
    <p:sldId id="321" r:id="rId34"/>
    <p:sldId id="307" r:id="rId35"/>
    <p:sldId id="268" r:id="rId36"/>
    <p:sldId id="265" r:id="rId37"/>
    <p:sldId id="27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p:cViewPr varScale="1">
        <p:scale>
          <a:sx n="69" d="100"/>
          <a:sy n="69" d="100"/>
        </p:scale>
        <p:origin x="-1464" y="-9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77C65-E4CC-499B-82E5-372A76ED3D94}" type="datetimeFigureOut">
              <a:rPr lang="ru-RU" smtClean="0"/>
              <a:t>03.08.2015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10D85-44BD-4529-86B5-7D2B337CCDFA}" type="slidenum">
              <a:rPr lang="ru-RU" smtClean="0"/>
              <a:t>‹#›</a:t>
            </a:fld>
            <a:endParaRPr lang="ru-RU"/>
          </a:p>
        </p:txBody>
      </p:sp>
    </p:spTree>
    <p:extLst>
      <p:ext uri="{BB962C8B-B14F-4D97-AF65-F5344CB8AC3E}">
        <p14:creationId xmlns:p14="http://schemas.microsoft.com/office/powerpoint/2010/main" val="344492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41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35C9AC62-76B8-4F36-96F0-97EA4CF216CA}" type="slidenum">
              <a:rPr lang="ru-RU" altLang="ru-RU" smtClean="0">
                <a:solidFill>
                  <a:srgbClr val="000000"/>
                </a:solidFill>
              </a:rPr>
              <a:pPr eaLnBrk="1" hangingPunct="1"/>
              <a:t>29</a:t>
            </a:fld>
            <a:endParaRPr lang="ru-RU" altLang="ru-RU"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1EC075E-5E50-4842-9678-A44020744604}" type="datetimeFigureOut">
              <a:rPr lang="ru-RU" smtClean="0"/>
              <a:t>03.08.2015</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22E2BE1-43FC-4A4B-A9E2-3CDA9FA90A55}"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1EC075E-5E50-4842-9678-A44020744604}" type="datetimeFigureOut">
              <a:rPr lang="ru-RU" smtClean="0"/>
              <a:t>03.08.2015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E2BE1-43FC-4A4B-A9E2-3CDA9FA90A5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1EC075E-5E50-4842-9678-A44020744604}" type="datetimeFigureOut">
              <a:rPr lang="ru-RU" smtClean="0"/>
              <a:t>03.08.2015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E2BE1-43FC-4A4B-A9E2-3CDA9FA90A5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1EC075E-5E50-4842-9678-A44020744604}" type="datetimeFigureOut">
              <a:rPr lang="ru-RU" smtClean="0"/>
              <a:t>03.08.2015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E2BE1-43FC-4A4B-A9E2-3CDA9FA90A5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1EC075E-5E50-4842-9678-A44020744604}" type="datetimeFigureOut">
              <a:rPr lang="ru-RU" smtClean="0"/>
              <a:t>03.08.2015</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E2BE1-43FC-4A4B-A9E2-3CDA9FA90A55}"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1EC075E-5E50-4842-9678-A44020744604}" type="datetimeFigureOut">
              <a:rPr lang="ru-RU" smtClean="0"/>
              <a:t>03.08.2015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2E2BE1-43FC-4A4B-A9E2-3CDA9FA90A5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1EC075E-5E50-4842-9678-A44020744604}" type="datetimeFigureOut">
              <a:rPr lang="ru-RU" smtClean="0"/>
              <a:t>03.08.2015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2E2BE1-43FC-4A4B-A9E2-3CDA9FA90A5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1EC075E-5E50-4842-9678-A44020744604}" type="datetimeFigureOut">
              <a:rPr lang="ru-RU" smtClean="0"/>
              <a:t>03.08.2015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2E2BE1-43FC-4A4B-A9E2-3CDA9FA90A5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1EC075E-5E50-4842-9678-A44020744604}" type="datetimeFigureOut">
              <a:rPr lang="ru-RU" smtClean="0"/>
              <a:t>03.08.2015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2E2BE1-43FC-4A4B-A9E2-3CDA9FA90A5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1EC075E-5E50-4842-9678-A44020744604}" type="datetimeFigureOut">
              <a:rPr lang="ru-RU" smtClean="0"/>
              <a:t>03.08.2015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2E2BE1-43FC-4A4B-A9E2-3CDA9FA90A55}"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1EC075E-5E50-4842-9678-A44020744604}" type="datetimeFigureOut">
              <a:rPr lang="ru-RU" smtClean="0"/>
              <a:t>03.08.2015</a:t>
            </a:fld>
            <a:endParaRPr lang="ru-RU"/>
          </a:p>
        </p:txBody>
      </p:sp>
      <p:sp>
        <p:nvSpPr>
          <p:cNvPr id="7" name="Slide Number Placeholder 6"/>
          <p:cNvSpPr>
            <a:spLocks noGrp="1"/>
          </p:cNvSpPr>
          <p:nvPr>
            <p:ph type="sldNum" sz="quarter" idx="12"/>
          </p:nvPr>
        </p:nvSpPr>
        <p:spPr/>
        <p:txBody>
          <a:bodyPr/>
          <a:lstStyle/>
          <a:p>
            <a:fld id="{922E2BE1-43FC-4A4B-A9E2-3CDA9FA90A55}"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1EC075E-5E50-4842-9678-A44020744604}" type="datetimeFigureOut">
              <a:rPr lang="ru-RU" smtClean="0"/>
              <a:t>03.08.2015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22E2BE1-43FC-4A4B-A9E2-3CDA9FA90A55}"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6.gif"/><Relationship Id="rId13" Type="http://schemas.openxmlformats.org/officeDocument/2006/relationships/slide" Target="slide1.xml"/><Relationship Id="rId3" Type="http://schemas.openxmlformats.org/officeDocument/2006/relationships/image" Target="../media/image31.gif"/><Relationship Id="rId7" Type="http://schemas.openxmlformats.org/officeDocument/2006/relationships/image" Target="../media/image35.gif"/><Relationship Id="rId12" Type="http://schemas.openxmlformats.org/officeDocument/2006/relationships/image" Target="../media/image40.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4.gif"/><Relationship Id="rId11" Type="http://schemas.openxmlformats.org/officeDocument/2006/relationships/image" Target="../media/image39.png"/><Relationship Id="rId5" Type="http://schemas.openxmlformats.org/officeDocument/2006/relationships/image" Target="../media/image33.gif"/><Relationship Id="rId10" Type="http://schemas.openxmlformats.org/officeDocument/2006/relationships/image" Target="../media/image38.gif"/><Relationship Id="rId4" Type="http://schemas.openxmlformats.org/officeDocument/2006/relationships/image" Target="../media/image32.jpeg"/><Relationship Id="rId9" Type="http://schemas.openxmlformats.org/officeDocument/2006/relationships/image" Target="../media/image37.gif"/></Relationships>
</file>

<file path=ppt/slides/_rels/slide3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МО учителей начальных классов</a:t>
            </a:r>
            <a:endParaRPr lang="ru-RU" dirty="0"/>
          </a:p>
        </p:txBody>
      </p:sp>
      <p:sp>
        <p:nvSpPr>
          <p:cNvPr id="2" name="Заголовок 1"/>
          <p:cNvSpPr>
            <a:spLocks noGrp="1"/>
          </p:cNvSpPr>
          <p:nvPr>
            <p:ph type="ctrTitle"/>
          </p:nvPr>
        </p:nvSpPr>
        <p:spPr/>
        <p:txBody>
          <a:bodyPr/>
          <a:lstStyle/>
          <a:p>
            <a:r>
              <a:rPr lang="ru-RU" sz="2800" dirty="0" smtClean="0">
                <a:solidFill>
                  <a:schemeClr val="accent3"/>
                </a:solidFill>
              </a:rPr>
              <a:t>Современные</a:t>
            </a:r>
            <a:br>
              <a:rPr lang="ru-RU" sz="2800" dirty="0" smtClean="0">
                <a:solidFill>
                  <a:schemeClr val="accent3"/>
                </a:solidFill>
              </a:rPr>
            </a:br>
            <a:r>
              <a:rPr lang="ru-RU" sz="2800" dirty="0" smtClean="0">
                <a:solidFill>
                  <a:schemeClr val="accent3"/>
                </a:solidFill>
              </a:rPr>
              <a:t>образовательные технологии</a:t>
            </a:r>
            <a:endParaRPr lang="ru-RU" sz="2800" dirty="0">
              <a:solidFill>
                <a:schemeClr val="accent3"/>
              </a:solidFill>
            </a:endParaRPr>
          </a:p>
        </p:txBody>
      </p:sp>
      <p:pic>
        <p:nvPicPr>
          <p:cNvPr id="7" name="Picture 3" descr="C:\Users\user\Documents\клипарты\0_75693_7a04b98b_X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5092" y="3068960"/>
            <a:ext cx="1898908" cy="243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4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4  </a:t>
            </a:r>
            <a:r>
              <a:rPr lang="ru-RU" dirty="0">
                <a:solidFill>
                  <a:srgbClr val="0070C0"/>
                </a:solidFill>
              </a:rPr>
              <a:t>Принцип технологии преподавания</a:t>
            </a:r>
          </a:p>
        </p:txBody>
      </p:sp>
      <p:sp>
        <p:nvSpPr>
          <p:cNvPr id="3" name="Объект 2"/>
          <p:cNvSpPr>
            <a:spLocks noGrp="1"/>
          </p:cNvSpPr>
          <p:nvPr>
            <p:ph idx="1"/>
          </p:nvPr>
        </p:nvSpPr>
        <p:spPr/>
        <p:txBody>
          <a:bodyPr/>
          <a:lstStyle/>
          <a:p>
            <a:r>
              <a:rPr lang="ru-RU" dirty="0"/>
              <a:t>4. Необходимым элементом технологии преподавания является тематическое планирование, включающее краткую характеристику конечных результатов и построение всей цепочки отдельных занятий, связанных одной логикой</a:t>
            </a:r>
          </a:p>
        </p:txBody>
      </p:sp>
      <p:pic>
        <p:nvPicPr>
          <p:cNvPr id="4"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6437907" y="3671284"/>
            <a:ext cx="19501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54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5  </a:t>
            </a:r>
            <a:r>
              <a:rPr lang="ru-RU" dirty="0">
                <a:solidFill>
                  <a:srgbClr val="0070C0"/>
                </a:solidFill>
              </a:rPr>
              <a:t>Принцип технологии преподавания</a:t>
            </a:r>
          </a:p>
        </p:txBody>
      </p:sp>
      <p:sp>
        <p:nvSpPr>
          <p:cNvPr id="3" name="Объект 2"/>
          <p:cNvSpPr>
            <a:spLocks noGrp="1"/>
          </p:cNvSpPr>
          <p:nvPr>
            <p:ph idx="1"/>
          </p:nvPr>
        </p:nvSpPr>
        <p:spPr/>
        <p:txBody>
          <a:bodyPr/>
          <a:lstStyle/>
          <a:p>
            <a:r>
              <a:rPr lang="ru-RU" dirty="0" smtClean="0"/>
              <a:t> </a:t>
            </a:r>
            <a:r>
              <a:rPr lang="ru-RU" dirty="0"/>
              <a:t>Организация контроля на каждом этапе учебно-познавательной деятельности учащихся.</a:t>
            </a:r>
          </a:p>
          <a:p>
            <a:endParaRPr lang="ru-RU" sz="1800" dirty="0"/>
          </a:p>
          <a:p>
            <a:endParaRPr lang="ru-RU" dirty="0"/>
          </a:p>
        </p:txBody>
      </p:sp>
      <p:pic>
        <p:nvPicPr>
          <p:cNvPr id="4"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6437907" y="3671284"/>
            <a:ext cx="19501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rgbClr val="0070C0"/>
                </a:solidFill>
              </a:rPr>
              <a:t>Перечень </a:t>
            </a:r>
            <a:r>
              <a:rPr lang="ru-RU" sz="2400" dirty="0" err="1" smtClean="0">
                <a:solidFill>
                  <a:srgbClr val="0070C0"/>
                </a:solidFill>
              </a:rPr>
              <a:t>технологий,используемых</a:t>
            </a:r>
            <a:r>
              <a:rPr lang="ru-RU" sz="2400" dirty="0" smtClean="0">
                <a:solidFill>
                  <a:srgbClr val="0070C0"/>
                </a:solidFill>
              </a:rPr>
              <a:t>  в коррекционном образовании</a:t>
            </a:r>
            <a:endParaRPr lang="ru-RU" sz="2400" dirty="0">
              <a:solidFill>
                <a:srgbClr val="0070C0"/>
              </a:solidFill>
            </a:endParaRPr>
          </a:p>
        </p:txBody>
      </p:sp>
      <p:sp>
        <p:nvSpPr>
          <p:cNvPr id="3" name="Объект 2"/>
          <p:cNvSpPr>
            <a:spLocks noGrp="1"/>
          </p:cNvSpPr>
          <p:nvPr>
            <p:ph idx="1"/>
          </p:nvPr>
        </p:nvSpPr>
        <p:spPr/>
        <p:txBody>
          <a:bodyPr/>
          <a:lstStyle/>
          <a:p>
            <a:r>
              <a:rPr lang="ru-RU" dirty="0">
                <a:solidFill>
                  <a:srgbClr val="FF0000"/>
                </a:solidFill>
              </a:rPr>
              <a:t>Технологии дифференцированного обучения </a:t>
            </a:r>
            <a:r>
              <a:rPr lang="ru-RU" dirty="0" smtClean="0">
                <a:solidFill>
                  <a:srgbClr val="FF0000"/>
                </a:solidFill>
              </a:rPr>
              <a:t>и </a:t>
            </a:r>
            <a:r>
              <a:rPr lang="ru-RU" dirty="0">
                <a:solidFill>
                  <a:srgbClr val="FF0000"/>
                </a:solidFill>
              </a:rPr>
              <a:t>связанные с ними групповые технологии</a:t>
            </a:r>
            <a:r>
              <a:rPr lang="ru-RU" dirty="0"/>
              <a:t> - основной акцент сделан на дифференциацию постановки целей обучения, на групповое обучение и его различные формы, обеспечивающие специализацию учебного процесса для различных групп обучаемых. </a:t>
            </a:r>
          </a:p>
          <a:p>
            <a:endParaRPr lang="ru-RU" dirty="0"/>
          </a:p>
        </p:txBody>
      </p:sp>
      <p:grpSp>
        <p:nvGrpSpPr>
          <p:cNvPr id="4" name="Group 7"/>
          <p:cNvGrpSpPr>
            <a:grpSpLocks/>
          </p:cNvGrpSpPr>
          <p:nvPr/>
        </p:nvGrpSpPr>
        <p:grpSpPr bwMode="auto">
          <a:xfrm>
            <a:off x="260358" y="4577138"/>
            <a:ext cx="4055201" cy="1951059"/>
            <a:chOff x="567" y="1344"/>
            <a:chExt cx="4083" cy="1768"/>
          </a:xfrm>
        </p:grpSpPr>
        <p:grpSp>
          <p:nvGrpSpPr>
            <p:cNvPr id="5" name="Group 8"/>
            <p:cNvGrpSpPr>
              <a:grpSpLocks/>
            </p:cNvGrpSpPr>
            <p:nvPr/>
          </p:nvGrpSpPr>
          <p:grpSpPr bwMode="auto">
            <a:xfrm>
              <a:off x="567" y="1344"/>
              <a:ext cx="2281" cy="1624"/>
              <a:chOff x="584" y="1353"/>
              <a:chExt cx="2281" cy="1624"/>
            </a:xfrm>
          </p:grpSpPr>
          <p:sp>
            <p:nvSpPr>
              <p:cNvPr id="20" name="Freeform 9"/>
              <p:cNvSpPr>
                <a:spLocks/>
              </p:cNvSpPr>
              <p:nvPr/>
            </p:nvSpPr>
            <p:spPr bwMode="auto">
              <a:xfrm>
                <a:off x="741" y="1490"/>
                <a:ext cx="566" cy="521"/>
              </a:xfrm>
              <a:custGeom>
                <a:avLst/>
                <a:gdLst>
                  <a:gd name="T0" fmla="*/ 566 w 566"/>
                  <a:gd name="T1" fmla="*/ 521 h 521"/>
                  <a:gd name="T2" fmla="*/ 539 w 566"/>
                  <a:gd name="T3" fmla="*/ 174 h 521"/>
                  <a:gd name="T4" fmla="*/ 466 w 566"/>
                  <a:gd name="T5" fmla="*/ 46 h 521"/>
                  <a:gd name="T6" fmla="*/ 457 w 566"/>
                  <a:gd name="T7" fmla="*/ 19 h 521"/>
                  <a:gd name="T8" fmla="*/ 402 w 566"/>
                  <a:gd name="T9" fmla="*/ 0 h 521"/>
                  <a:gd name="T10" fmla="*/ 210 w 566"/>
                  <a:gd name="T11" fmla="*/ 37 h 521"/>
                  <a:gd name="T12" fmla="*/ 173 w 566"/>
                  <a:gd name="T13" fmla="*/ 55 h 521"/>
                  <a:gd name="T14" fmla="*/ 118 w 566"/>
                  <a:gd name="T15" fmla="*/ 73 h 521"/>
                  <a:gd name="T16" fmla="*/ 27 w 566"/>
                  <a:gd name="T17" fmla="*/ 165 h 521"/>
                  <a:gd name="T18" fmla="*/ 18 w 566"/>
                  <a:gd name="T19" fmla="*/ 192 h 521"/>
                  <a:gd name="T20" fmla="*/ 0 w 566"/>
                  <a:gd name="T21" fmla="*/ 211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 h="521">
                    <a:moveTo>
                      <a:pt x="566" y="521"/>
                    </a:moveTo>
                    <a:cubicBezTo>
                      <a:pt x="529" y="411"/>
                      <a:pt x="556" y="289"/>
                      <a:pt x="539" y="174"/>
                    </a:cubicBezTo>
                    <a:cubicBezTo>
                      <a:pt x="531" y="123"/>
                      <a:pt x="488" y="89"/>
                      <a:pt x="466" y="46"/>
                    </a:cubicBezTo>
                    <a:cubicBezTo>
                      <a:pt x="462" y="38"/>
                      <a:pt x="465" y="25"/>
                      <a:pt x="457" y="19"/>
                    </a:cubicBezTo>
                    <a:cubicBezTo>
                      <a:pt x="441" y="8"/>
                      <a:pt x="402" y="0"/>
                      <a:pt x="402" y="0"/>
                    </a:cubicBezTo>
                    <a:cubicBezTo>
                      <a:pt x="342" y="7"/>
                      <a:pt x="266" y="10"/>
                      <a:pt x="210" y="37"/>
                    </a:cubicBezTo>
                    <a:cubicBezTo>
                      <a:pt x="198" y="43"/>
                      <a:pt x="186" y="50"/>
                      <a:pt x="173" y="55"/>
                    </a:cubicBezTo>
                    <a:cubicBezTo>
                      <a:pt x="155" y="62"/>
                      <a:pt x="118" y="73"/>
                      <a:pt x="118" y="73"/>
                    </a:cubicBezTo>
                    <a:cubicBezTo>
                      <a:pt x="88" y="105"/>
                      <a:pt x="47" y="124"/>
                      <a:pt x="27" y="165"/>
                    </a:cubicBezTo>
                    <a:cubicBezTo>
                      <a:pt x="23" y="174"/>
                      <a:pt x="23" y="184"/>
                      <a:pt x="18" y="192"/>
                    </a:cubicBezTo>
                    <a:cubicBezTo>
                      <a:pt x="14" y="200"/>
                      <a:pt x="0" y="211"/>
                      <a:pt x="0" y="21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Freeform 10"/>
              <p:cNvSpPr>
                <a:spLocks/>
              </p:cNvSpPr>
              <p:nvPr/>
            </p:nvSpPr>
            <p:spPr bwMode="auto">
              <a:xfrm>
                <a:off x="2322" y="1353"/>
                <a:ext cx="543" cy="686"/>
              </a:xfrm>
              <a:custGeom>
                <a:avLst/>
                <a:gdLst>
                  <a:gd name="T0" fmla="*/ 0 w 543"/>
                  <a:gd name="T1" fmla="*/ 631 h 686"/>
                  <a:gd name="T2" fmla="*/ 247 w 543"/>
                  <a:gd name="T3" fmla="*/ 238 h 686"/>
                  <a:gd name="T4" fmla="*/ 476 w 543"/>
                  <a:gd name="T5" fmla="*/ 0 h 686"/>
                  <a:gd name="T6" fmla="*/ 540 w 543"/>
                  <a:gd name="T7" fmla="*/ 101 h 686"/>
                  <a:gd name="T8" fmla="*/ 540 w 543"/>
                  <a:gd name="T9" fmla="*/ 686 h 6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686">
                    <a:moveTo>
                      <a:pt x="0" y="631"/>
                    </a:moveTo>
                    <a:cubicBezTo>
                      <a:pt x="76" y="496"/>
                      <a:pt x="166" y="369"/>
                      <a:pt x="247" y="238"/>
                    </a:cubicBezTo>
                    <a:cubicBezTo>
                      <a:pt x="302" y="148"/>
                      <a:pt x="368" y="35"/>
                      <a:pt x="476" y="0"/>
                    </a:cubicBezTo>
                    <a:cubicBezTo>
                      <a:pt x="519" y="11"/>
                      <a:pt x="539" y="53"/>
                      <a:pt x="540" y="101"/>
                    </a:cubicBezTo>
                    <a:cubicBezTo>
                      <a:pt x="543" y="296"/>
                      <a:pt x="540" y="491"/>
                      <a:pt x="540" y="68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22" name="Group 11"/>
              <p:cNvGrpSpPr>
                <a:grpSpLocks/>
              </p:cNvGrpSpPr>
              <p:nvPr/>
            </p:nvGrpSpPr>
            <p:grpSpPr bwMode="auto">
              <a:xfrm>
                <a:off x="584" y="1573"/>
                <a:ext cx="2261" cy="1404"/>
                <a:chOff x="584" y="1573"/>
                <a:chExt cx="2261" cy="1404"/>
              </a:xfrm>
            </p:grpSpPr>
            <p:sp>
              <p:nvSpPr>
                <p:cNvPr id="23" name="AutoShape 12"/>
                <p:cNvSpPr>
                  <a:spLocks noChangeArrowheads="1"/>
                </p:cNvSpPr>
                <p:nvPr/>
              </p:nvSpPr>
              <p:spPr bwMode="auto">
                <a:xfrm flipH="1" flipV="1">
                  <a:off x="2426" y="2251"/>
                  <a:ext cx="46" cy="136"/>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4" name="AutoShape 13"/>
                <p:cNvSpPr>
                  <a:spLocks noChangeArrowheads="1"/>
                </p:cNvSpPr>
                <p:nvPr/>
              </p:nvSpPr>
              <p:spPr bwMode="auto">
                <a:xfrm>
                  <a:off x="1156" y="1797"/>
                  <a:ext cx="1270" cy="1180"/>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5" name="AutoShape 14"/>
                <p:cNvSpPr>
                  <a:spLocks noChangeArrowheads="1"/>
                </p:cNvSpPr>
                <p:nvPr/>
              </p:nvSpPr>
              <p:spPr bwMode="auto">
                <a:xfrm rot="-7780309">
                  <a:off x="1109" y="1617"/>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6" name="AutoShape 15"/>
                <p:cNvSpPr>
                  <a:spLocks noChangeArrowheads="1"/>
                </p:cNvSpPr>
                <p:nvPr/>
              </p:nvSpPr>
              <p:spPr bwMode="auto">
                <a:xfrm rot="-2487517">
                  <a:off x="2154" y="1616"/>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7" name="Freeform 16"/>
                <p:cNvSpPr>
                  <a:spLocks/>
                </p:cNvSpPr>
                <p:nvPr/>
              </p:nvSpPr>
              <p:spPr bwMode="auto">
                <a:xfrm>
                  <a:off x="584" y="1741"/>
                  <a:ext cx="723" cy="474"/>
                </a:xfrm>
                <a:custGeom>
                  <a:avLst/>
                  <a:gdLst>
                    <a:gd name="T0" fmla="*/ 723 w 723"/>
                    <a:gd name="T1" fmla="*/ 298 h 474"/>
                    <a:gd name="T2" fmla="*/ 504 w 723"/>
                    <a:gd name="T3" fmla="*/ 60 h 474"/>
                    <a:gd name="T4" fmla="*/ 413 w 723"/>
                    <a:gd name="T5" fmla="*/ 24 h 474"/>
                    <a:gd name="T6" fmla="*/ 193 w 723"/>
                    <a:gd name="T7" fmla="*/ 51 h 474"/>
                    <a:gd name="T8" fmla="*/ 111 w 723"/>
                    <a:gd name="T9" fmla="*/ 161 h 474"/>
                    <a:gd name="T10" fmla="*/ 83 w 723"/>
                    <a:gd name="T11" fmla="*/ 197 h 474"/>
                    <a:gd name="T12" fmla="*/ 38 w 723"/>
                    <a:gd name="T13" fmla="*/ 334 h 474"/>
                    <a:gd name="T14" fmla="*/ 19 w 723"/>
                    <a:gd name="T15" fmla="*/ 417 h 474"/>
                    <a:gd name="T16" fmla="*/ 1 w 723"/>
                    <a:gd name="T17" fmla="*/ 462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474">
                      <a:moveTo>
                        <a:pt x="723" y="298"/>
                      </a:moveTo>
                      <a:cubicBezTo>
                        <a:pt x="681" y="192"/>
                        <a:pt x="597" y="122"/>
                        <a:pt x="504" y="60"/>
                      </a:cubicBezTo>
                      <a:cubicBezTo>
                        <a:pt x="481" y="45"/>
                        <a:pt x="442" y="44"/>
                        <a:pt x="413" y="24"/>
                      </a:cubicBezTo>
                      <a:cubicBezTo>
                        <a:pt x="380" y="26"/>
                        <a:pt x="245" y="0"/>
                        <a:pt x="193" y="51"/>
                      </a:cubicBezTo>
                      <a:cubicBezTo>
                        <a:pt x="165" y="78"/>
                        <a:pt x="132" y="133"/>
                        <a:pt x="111" y="161"/>
                      </a:cubicBezTo>
                      <a:cubicBezTo>
                        <a:pt x="102" y="173"/>
                        <a:pt x="83" y="197"/>
                        <a:pt x="83" y="197"/>
                      </a:cubicBezTo>
                      <a:cubicBezTo>
                        <a:pt x="68" y="243"/>
                        <a:pt x="53" y="288"/>
                        <a:pt x="38" y="334"/>
                      </a:cubicBezTo>
                      <a:cubicBezTo>
                        <a:pt x="29" y="361"/>
                        <a:pt x="28" y="390"/>
                        <a:pt x="19" y="417"/>
                      </a:cubicBezTo>
                      <a:cubicBezTo>
                        <a:pt x="0" y="474"/>
                        <a:pt x="1" y="436"/>
                        <a:pt x="1" y="4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8" name="Freeform 17"/>
                <p:cNvSpPr>
                  <a:spLocks/>
                </p:cNvSpPr>
                <p:nvPr/>
              </p:nvSpPr>
              <p:spPr bwMode="auto">
                <a:xfrm>
                  <a:off x="722" y="1879"/>
                  <a:ext cx="513" cy="334"/>
                </a:xfrm>
                <a:custGeom>
                  <a:avLst/>
                  <a:gdLst>
                    <a:gd name="T0" fmla="*/ 512 w 513"/>
                    <a:gd name="T1" fmla="*/ 132 h 334"/>
                    <a:gd name="T2" fmla="*/ 503 w 513"/>
                    <a:gd name="T3" fmla="*/ 96 h 334"/>
                    <a:gd name="T4" fmla="*/ 430 w 513"/>
                    <a:gd name="T5" fmla="*/ 78 h 334"/>
                    <a:gd name="T6" fmla="*/ 384 w 513"/>
                    <a:gd name="T7" fmla="*/ 59 h 334"/>
                    <a:gd name="T8" fmla="*/ 348 w 513"/>
                    <a:gd name="T9" fmla="*/ 41 h 334"/>
                    <a:gd name="T10" fmla="*/ 275 w 513"/>
                    <a:gd name="T11" fmla="*/ 32 h 334"/>
                    <a:gd name="T12" fmla="*/ 83 w 513"/>
                    <a:gd name="T13" fmla="*/ 187 h 334"/>
                    <a:gd name="T14" fmla="*/ 46 w 513"/>
                    <a:gd name="T15" fmla="*/ 288 h 334"/>
                    <a:gd name="T16" fmla="*/ 0 w 513"/>
                    <a:gd name="T17" fmla="*/ 334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3" h="334">
                      <a:moveTo>
                        <a:pt x="512" y="132"/>
                      </a:moveTo>
                      <a:cubicBezTo>
                        <a:pt x="509" y="120"/>
                        <a:pt x="513" y="103"/>
                        <a:pt x="503" y="96"/>
                      </a:cubicBezTo>
                      <a:cubicBezTo>
                        <a:pt x="482" y="82"/>
                        <a:pt x="454" y="84"/>
                        <a:pt x="430" y="78"/>
                      </a:cubicBezTo>
                      <a:cubicBezTo>
                        <a:pt x="414" y="74"/>
                        <a:pt x="399" y="66"/>
                        <a:pt x="384" y="59"/>
                      </a:cubicBezTo>
                      <a:cubicBezTo>
                        <a:pt x="372" y="53"/>
                        <a:pt x="361" y="44"/>
                        <a:pt x="348" y="41"/>
                      </a:cubicBezTo>
                      <a:cubicBezTo>
                        <a:pt x="324" y="35"/>
                        <a:pt x="299" y="35"/>
                        <a:pt x="275" y="32"/>
                      </a:cubicBezTo>
                      <a:cubicBezTo>
                        <a:pt x="175" y="0"/>
                        <a:pt x="131" y="123"/>
                        <a:pt x="83" y="187"/>
                      </a:cubicBezTo>
                      <a:cubicBezTo>
                        <a:pt x="78" y="209"/>
                        <a:pt x="60" y="269"/>
                        <a:pt x="46" y="288"/>
                      </a:cubicBezTo>
                      <a:cubicBezTo>
                        <a:pt x="33" y="305"/>
                        <a:pt x="0" y="334"/>
                        <a:pt x="0" y="3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9" name="Freeform 18"/>
                <p:cNvSpPr>
                  <a:spLocks/>
                </p:cNvSpPr>
                <p:nvPr/>
              </p:nvSpPr>
              <p:spPr bwMode="auto">
                <a:xfrm>
                  <a:off x="923" y="1573"/>
                  <a:ext cx="388" cy="457"/>
                </a:xfrm>
                <a:custGeom>
                  <a:avLst/>
                  <a:gdLst>
                    <a:gd name="T0" fmla="*/ 375 w 388"/>
                    <a:gd name="T1" fmla="*/ 457 h 457"/>
                    <a:gd name="T2" fmla="*/ 311 w 388"/>
                    <a:gd name="T3" fmla="*/ 118 h 457"/>
                    <a:gd name="T4" fmla="*/ 220 w 388"/>
                    <a:gd name="T5" fmla="*/ 36 h 457"/>
                    <a:gd name="T6" fmla="*/ 192 w 388"/>
                    <a:gd name="T7" fmla="*/ 18 h 457"/>
                    <a:gd name="T8" fmla="*/ 138 w 388"/>
                    <a:gd name="T9" fmla="*/ 0 h 457"/>
                    <a:gd name="T10" fmla="*/ 55 w 388"/>
                    <a:gd name="T11" fmla="*/ 9 h 457"/>
                    <a:gd name="T12" fmla="*/ 0 w 388"/>
                    <a:gd name="T13" fmla="*/ 64 h 4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457">
                      <a:moveTo>
                        <a:pt x="375" y="457"/>
                      </a:moveTo>
                      <a:cubicBezTo>
                        <a:pt x="369" y="300"/>
                        <a:pt x="388" y="233"/>
                        <a:pt x="311" y="118"/>
                      </a:cubicBezTo>
                      <a:cubicBezTo>
                        <a:pt x="282" y="74"/>
                        <a:pt x="273" y="49"/>
                        <a:pt x="220" y="36"/>
                      </a:cubicBezTo>
                      <a:cubicBezTo>
                        <a:pt x="211" y="30"/>
                        <a:pt x="202" y="22"/>
                        <a:pt x="192" y="18"/>
                      </a:cubicBezTo>
                      <a:cubicBezTo>
                        <a:pt x="175" y="10"/>
                        <a:pt x="138" y="0"/>
                        <a:pt x="138" y="0"/>
                      </a:cubicBezTo>
                      <a:cubicBezTo>
                        <a:pt x="110" y="3"/>
                        <a:pt x="81" y="0"/>
                        <a:pt x="55" y="9"/>
                      </a:cubicBezTo>
                      <a:cubicBezTo>
                        <a:pt x="26" y="19"/>
                        <a:pt x="29" y="64"/>
                        <a:pt x="0" y="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0" name="Freeform 19"/>
                <p:cNvSpPr>
                  <a:spLocks/>
                </p:cNvSpPr>
                <p:nvPr/>
              </p:nvSpPr>
              <p:spPr bwMode="auto">
                <a:xfrm>
                  <a:off x="2249" y="1680"/>
                  <a:ext cx="46" cy="359"/>
                </a:xfrm>
                <a:custGeom>
                  <a:avLst/>
                  <a:gdLst>
                    <a:gd name="T0" fmla="*/ 18 w 46"/>
                    <a:gd name="T1" fmla="*/ 359 h 359"/>
                    <a:gd name="T2" fmla="*/ 46 w 46"/>
                    <a:gd name="T3" fmla="*/ 30 h 359"/>
                    <a:gd name="T4" fmla="*/ 28 w 46"/>
                    <a:gd name="T5" fmla="*/ 2 h 359"/>
                    <a:gd name="T6" fmla="*/ 0 w 46"/>
                    <a:gd name="T7" fmla="*/ 21 h 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59">
                      <a:moveTo>
                        <a:pt x="18" y="359"/>
                      </a:moveTo>
                      <a:cubicBezTo>
                        <a:pt x="24" y="239"/>
                        <a:pt x="36" y="145"/>
                        <a:pt x="46" y="30"/>
                      </a:cubicBezTo>
                      <a:cubicBezTo>
                        <a:pt x="40" y="21"/>
                        <a:pt x="39" y="4"/>
                        <a:pt x="28" y="2"/>
                      </a:cubicBezTo>
                      <a:cubicBezTo>
                        <a:pt x="17" y="0"/>
                        <a:pt x="0" y="21"/>
                        <a:pt x="0" y="2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1" name="Freeform 20"/>
                <p:cNvSpPr>
                  <a:spLocks/>
                </p:cNvSpPr>
                <p:nvPr/>
              </p:nvSpPr>
              <p:spPr bwMode="auto">
                <a:xfrm>
                  <a:off x="2232" y="1582"/>
                  <a:ext cx="557" cy="411"/>
                </a:xfrm>
                <a:custGeom>
                  <a:avLst/>
                  <a:gdLst>
                    <a:gd name="T0" fmla="*/ 63 w 557"/>
                    <a:gd name="T1" fmla="*/ 411 h 411"/>
                    <a:gd name="T2" fmla="*/ 200 w 557"/>
                    <a:gd name="T3" fmla="*/ 0 h 411"/>
                    <a:gd name="T4" fmla="*/ 374 w 557"/>
                    <a:gd name="T5" fmla="*/ 18 h 411"/>
                    <a:gd name="T6" fmla="*/ 502 w 557"/>
                    <a:gd name="T7" fmla="*/ 128 h 411"/>
                    <a:gd name="T8" fmla="*/ 557 w 557"/>
                    <a:gd name="T9" fmla="*/ 219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7" h="411">
                      <a:moveTo>
                        <a:pt x="63" y="411"/>
                      </a:moveTo>
                      <a:cubicBezTo>
                        <a:pt x="70" y="169"/>
                        <a:pt x="0" y="67"/>
                        <a:pt x="200" y="0"/>
                      </a:cubicBezTo>
                      <a:cubicBezTo>
                        <a:pt x="204" y="0"/>
                        <a:pt x="337" y="4"/>
                        <a:pt x="374" y="18"/>
                      </a:cubicBezTo>
                      <a:cubicBezTo>
                        <a:pt x="408" y="30"/>
                        <a:pt x="478" y="104"/>
                        <a:pt x="502" y="128"/>
                      </a:cubicBezTo>
                      <a:cubicBezTo>
                        <a:pt x="509" y="135"/>
                        <a:pt x="557" y="197"/>
                        <a:pt x="557" y="2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2" name="Freeform 21"/>
                <p:cNvSpPr>
                  <a:spLocks/>
                </p:cNvSpPr>
                <p:nvPr/>
              </p:nvSpPr>
              <p:spPr bwMode="auto">
                <a:xfrm>
                  <a:off x="2313" y="1701"/>
                  <a:ext cx="530" cy="365"/>
                </a:xfrm>
                <a:custGeom>
                  <a:avLst/>
                  <a:gdLst>
                    <a:gd name="T0" fmla="*/ 0 w 530"/>
                    <a:gd name="T1" fmla="*/ 320 h 365"/>
                    <a:gd name="T2" fmla="*/ 18 w 530"/>
                    <a:gd name="T3" fmla="*/ 274 h 365"/>
                    <a:gd name="T4" fmla="*/ 37 w 530"/>
                    <a:gd name="T5" fmla="*/ 256 h 365"/>
                    <a:gd name="T6" fmla="*/ 64 w 530"/>
                    <a:gd name="T7" fmla="*/ 128 h 365"/>
                    <a:gd name="T8" fmla="*/ 265 w 530"/>
                    <a:gd name="T9" fmla="*/ 0 h 365"/>
                    <a:gd name="T10" fmla="*/ 421 w 530"/>
                    <a:gd name="T11" fmla="*/ 27 h 365"/>
                    <a:gd name="T12" fmla="*/ 485 w 530"/>
                    <a:gd name="T13" fmla="*/ 82 h 365"/>
                    <a:gd name="T14" fmla="*/ 530 w 530"/>
                    <a:gd name="T15" fmla="*/ 365 h 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365">
                      <a:moveTo>
                        <a:pt x="0" y="320"/>
                      </a:moveTo>
                      <a:cubicBezTo>
                        <a:pt x="6" y="305"/>
                        <a:pt x="10" y="288"/>
                        <a:pt x="18" y="274"/>
                      </a:cubicBezTo>
                      <a:cubicBezTo>
                        <a:pt x="22" y="266"/>
                        <a:pt x="34" y="264"/>
                        <a:pt x="37" y="256"/>
                      </a:cubicBezTo>
                      <a:cubicBezTo>
                        <a:pt x="43" y="236"/>
                        <a:pt x="42" y="150"/>
                        <a:pt x="64" y="128"/>
                      </a:cubicBezTo>
                      <a:cubicBezTo>
                        <a:pt x="126" y="66"/>
                        <a:pt x="195" y="46"/>
                        <a:pt x="265" y="0"/>
                      </a:cubicBezTo>
                      <a:cubicBezTo>
                        <a:pt x="325" y="6"/>
                        <a:pt x="367" y="10"/>
                        <a:pt x="421" y="27"/>
                      </a:cubicBezTo>
                      <a:cubicBezTo>
                        <a:pt x="439" y="40"/>
                        <a:pt x="472" y="63"/>
                        <a:pt x="485" y="82"/>
                      </a:cubicBezTo>
                      <a:cubicBezTo>
                        <a:pt x="527" y="145"/>
                        <a:pt x="530" y="293"/>
                        <a:pt x="530" y="36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3" name="Freeform 22"/>
                <p:cNvSpPr>
                  <a:spLocks/>
                </p:cNvSpPr>
                <p:nvPr/>
              </p:nvSpPr>
              <p:spPr bwMode="auto">
                <a:xfrm>
                  <a:off x="2341" y="1929"/>
                  <a:ext cx="504" cy="263"/>
                </a:xfrm>
                <a:custGeom>
                  <a:avLst/>
                  <a:gdLst>
                    <a:gd name="T0" fmla="*/ 0 w 504"/>
                    <a:gd name="T1" fmla="*/ 73 h 263"/>
                    <a:gd name="T2" fmla="*/ 137 w 504"/>
                    <a:gd name="T3" fmla="*/ 0 h 263"/>
                    <a:gd name="T4" fmla="*/ 347 w 504"/>
                    <a:gd name="T5" fmla="*/ 55 h 263"/>
                    <a:gd name="T6" fmla="*/ 402 w 504"/>
                    <a:gd name="T7" fmla="*/ 101 h 263"/>
                    <a:gd name="T8" fmla="*/ 475 w 504"/>
                    <a:gd name="T9" fmla="*/ 220 h 263"/>
                    <a:gd name="T10" fmla="*/ 502 w 504"/>
                    <a:gd name="T11" fmla="*/ 256 h 2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 h="263">
                      <a:moveTo>
                        <a:pt x="0" y="73"/>
                      </a:moveTo>
                      <a:cubicBezTo>
                        <a:pt x="43" y="47"/>
                        <a:pt x="89" y="15"/>
                        <a:pt x="137" y="0"/>
                      </a:cubicBezTo>
                      <a:cubicBezTo>
                        <a:pt x="210" y="10"/>
                        <a:pt x="280" y="23"/>
                        <a:pt x="347" y="55"/>
                      </a:cubicBezTo>
                      <a:cubicBezTo>
                        <a:pt x="364" y="72"/>
                        <a:pt x="385" y="84"/>
                        <a:pt x="402" y="101"/>
                      </a:cubicBezTo>
                      <a:cubicBezTo>
                        <a:pt x="426" y="125"/>
                        <a:pt x="456" y="192"/>
                        <a:pt x="475" y="220"/>
                      </a:cubicBezTo>
                      <a:cubicBezTo>
                        <a:pt x="504" y="263"/>
                        <a:pt x="502" y="231"/>
                        <a:pt x="502"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4" name="Line 23"/>
                <p:cNvSpPr>
                  <a:spLocks noChangeShapeType="1"/>
                </p:cNvSpPr>
                <p:nvPr/>
              </p:nvSpPr>
              <p:spPr bwMode="auto">
                <a:xfrm flipH="1">
                  <a:off x="1610" y="1797"/>
                  <a:ext cx="13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5" name="Line 24"/>
                <p:cNvSpPr>
                  <a:spLocks noChangeShapeType="1"/>
                </p:cNvSpPr>
                <p:nvPr/>
              </p:nvSpPr>
              <p:spPr bwMode="auto">
                <a:xfrm>
                  <a:off x="1791" y="1797"/>
                  <a:ext cx="45"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 name="Line 25"/>
                <p:cNvSpPr>
                  <a:spLocks noChangeShapeType="1"/>
                </p:cNvSpPr>
                <p:nvPr/>
              </p:nvSpPr>
              <p:spPr bwMode="auto">
                <a:xfrm>
                  <a:off x="1701" y="1797"/>
                  <a:ext cx="1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7" name="Line 26"/>
                <p:cNvSpPr>
                  <a:spLocks noChangeShapeType="1"/>
                </p:cNvSpPr>
                <p:nvPr/>
              </p:nvSpPr>
              <p:spPr bwMode="auto">
                <a:xfrm flipH="1">
                  <a:off x="1746" y="1752"/>
                  <a:ext cx="4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 name="Line 27"/>
                <p:cNvSpPr>
                  <a:spLocks noChangeShapeType="1"/>
                </p:cNvSpPr>
                <p:nvPr/>
              </p:nvSpPr>
              <p:spPr bwMode="auto">
                <a:xfrm>
                  <a:off x="1791" y="1797"/>
                  <a:ext cx="136"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 name="AutoShape 28"/>
                <p:cNvSpPr>
                  <a:spLocks noChangeArrowheads="1"/>
                </p:cNvSpPr>
                <p:nvPr/>
              </p:nvSpPr>
              <p:spPr bwMode="auto">
                <a:xfrm>
                  <a:off x="1746" y="2478"/>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grpSp>
          <p:nvGrpSpPr>
            <p:cNvPr id="6" name="Group 29"/>
            <p:cNvGrpSpPr>
              <a:grpSpLocks/>
            </p:cNvGrpSpPr>
            <p:nvPr/>
          </p:nvGrpSpPr>
          <p:grpSpPr bwMode="auto">
            <a:xfrm>
              <a:off x="3152" y="1661"/>
              <a:ext cx="1498" cy="1451"/>
              <a:chOff x="3152" y="1661"/>
              <a:chExt cx="1498" cy="1451"/>
            </a:xfrm>
          </p:grpSpPr>
          <p:sp>
            <p:nvSpPr>
              <p:cNvPr id="7" name="AutoShape 30"/>
              <p:cNvSpPr>
                <a:spLocks noChangeArrowheads="1"/>
              </p:cNvSpPr>
              <p:nvPr/>
            </p:nvSpPr>
            <p:spPr bwMode="auto">
              <a:xfrm>
                <a:off x="3243" y="1797"/>
                <a:ext cx="1315" cy="1134"/>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8" name="AutoShape 31"/>
              <p:cNvSpPr>
                <a:spLocks noChangeArrowheads="1"/>
              </p:cNvSpPr>
              <p:nvPr/>
            </p:nvSpPr>
            <p:spPr bwMode="auto">
              <a:xfrm rot="-5400000">
                <a:off x="3740" y="2570"/>
                <a:ext cx="317" cy="768"/>
              </a:xfrm>
              <a:prstGeom prst="flowChartCollate">
                <a:avLst/>
              </a:prstGeom>
              <a:solidFill>
                <a:schemeClr val="accent2"/>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9" name="Line 32"/>
              <p:cNvSpPr>
                <a:spLocks noChangeShapeType="1"/>
              </p:cNvSpPr>
              <p:nvPr/>
            </p:nvSpPr>
            <p:spPr bwMode="auto">
              <a:xfrm flipV="1">
                <a:off x="3923" y="1661"/>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Line 33"/>
              <p:cNvSpPr>
                <a:spLocks noChangeShapeType="1"/>
              </p:cNvSpPr>
              <p:nvPr/>
            </p:nvSpPr>
            <p:spPr bwMode="auto">
              <a:xfrm flipV="1">
                <a:off x="4105"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Line 34"/>
              <p:cNvSpPr>
                <a:spLocks noChangeShapeType="1"/>
              </p:cNvSpPr>
              <p:nvPr/>
            </p:nvSpPr>
            <p:spPr bwMode="auto">
              <a:xfrm flipH="1" flipV="1">
                <a:off x="3742"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Line 35"/>
              <p:cNvSpPr>
                <a:spLocks noChangeShapeType="1"/>
              </p:cNvSpPr>
              <p:nvPr/>
            </p:nvSpPr>
            <p:spPr bwMode="auto">
              <a:xfrm flipV="1">
                <a:off x="4150" y="1706"/>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 name="Line 36"/>
              <p:cNvSpPr>
                <a:spLocks noChangeShapeType="1"/>
              </p:cNvSpPr>
              <p:nvPr/>
            </p:nvSpPr>
            <p:spPr bwMode="auto">
              <a:xfrm flipH="1" flipV="1">
                <a:off x="3606" y="1706"/>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 name="Line 37"/>
              <p:cNvSpPr>
                <a:spLocks noChangeShapeType="1"/>
              </p:cNvSpPr>
              <p:nvPr/>
            </p:nvSpPr>
            <p:spPr bwMode="auto">
              <a:xfrm flipH="1" flipV="1">
                <a:off x="3515" y="1752"/>
                <a:ext cx="136"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Line 38"/>
              <p:cNvSpPr>
                <a:spLocks noChangeShapeType="1"/>
              </p:cNvSpPr>
              <p:nvPr/>
            </p:nvSpPr>
            <p:spPr bwMode="auto">
              <a:xfrm flipV="1">
                <a:off x="3969" y="1661"/>
                <a:ext cx="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Line 39"/>
              <p:cNvSpPr>
                <a:spLocks noChangeShapeType="1"/>
              </p:cNvSpPr>
              <p:nvPr/>
            </p:nvSpPr>
            <p:spPr bwMode="auto">
              <a:xfrm flipH="1" flipV="1">
                <a:off x="3833"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AutoShape 40"/>
              <p:cNvSpPr>
                <a:spLocks noChangeArrowheads="1"/>
              </p:cNvSpPr>
              <p:nvPr/>
            </p:nvSpPr>
            <p:spPr bwMode="auto">
              <a:xfrm>
                <a:off x="3833" y="2432"/>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8" name="AutoShape 41"/>
              <p:cNvSpPr>
                <a:spLocks noChangeArrowheads="1"/>
              </p:cNvSpPr>
              <p:nvPr/>
            </p:nvSpPr>
            <p:spPr bwMode="auto">
              <a:xfrm flipV="1">
                <a:off x="3152" y="2205"/>
                <a:ext cx="136"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9" name="AutoShape 42"/>
              <p:cNvSpPr>
                <a:spLocks noChangeArrowheads="1"/>
              </p:cNvSpPr>
              <p:nvPr/>
            </p:nvSpPr>
            <p:spPr bwMode="auto">
              <a:xfrm flipH="1" flipV="1">
                <a:off x="4513" y="2205"/>
                <a:ext cx="137"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spTree>
    <p:extLst>
      <p:ext uri="{BB962C8B-B14F-4D97-AF65-F5344CB8AC3E}">
        <p14:creationId xmlns:p14="http://schemas.microsoft.com/office/powerpoint/2010/main" val="39345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rgbClr val="FF0000"/>
                </a:solidFill>
              </a:rPr>
              <a:t>Технологии развивающего обучения </a:t>
            </a:r>
          </a:p>
        </p:txBody>
      </p:sp>
      <p:sp>
        <p:nvSpPr>
          <p:cNvPr id="3" name="Объект 2"/>
          <p:cNvSpPr>
            <a:spLocks noGrp="1"/>
          </p:cNvSpPr>
          <p:nvPr>
            <p:ph idx="1"/>
          </p:nvPr>
        </p:nvSpPr>
        <p:spPr/>
        <p:txBody>
          <a:bodyPr/>
          <a:lstStyle/>
          <a:p>
            <a:pPr marL="114300" indent="0">
              <a:buNone/>
            </a:pPr>
            <a:r>
              <a:rPr lang="ru-RU" dirty="0" smtClean="0"/>
              <a:t>ребёнку </a:t>
            </a:r>
            <a:r>
              <a:rPr lang="ru-RU" dirty="0"/>
              <a:t>отводится роль самостоятельного субъекта, взаимодействующего с окружающей </a:t>
            </a:r>
            <a:r>
              <a:rPr lang="ru-RU" dirty="0" smtClean="0"/>
              <a:t>средой.  Технологии, </a:t>
            </a:r>
            <a:r>
              <a:rPr lang="ru-RU" dirty="0"/>
              <a:t>опирающиеся на: познавательный интерес (Л. </a:t>
            </a:r>
            <a:r>
              <a:rPr lang="ru-RU" dirty="0" err="1"/>
              <a:t>Занков</a:t>
            </a:r>
            <a:r>
              <a:rPr lang="ru-RU" dirty="0"/>
              <a:t>, Д. </a:t>
            </a:r>
            <a:r>
              <a:rPr lang="ru-RU" dirty="0" err="1"/>
              <a:t>Эльконин</a:t>
            </a:r>
            <a:r>
              <a:rPr lang="ru-RU" dirty="0"/>
              <a:t> - В. Давыдов), индивидуальный опыт личности (И. </a:t>
            </a:r>
            <a:r>
              <a:rPr lang="ru-RU" dirty="0" err="1"/>
              <a:t>Якиманская</a:t>
            </a:r>
            <a:r>
              <a:rPr lang="ru-RU" dirty="0"/>
              <a:t>),). </a:t>
            </a:r>
          </a:p>
        </p:txBody>
      </p:sp>
      <p:grpSp>
        <p:nvGrpSpPr>
          <p:cNvPr id="4" name="Group 7"/>
          <p:cNvGrpSpPr>
            <a:grpSpLocks/>
          </p:cNvGrpSpPr>
          <p:nvPr/>
        </p:nvGrpSpPr>
        <p:grpSpPr bwMode="auto">
          <a:xfrm>
            <a:off x="297683" y="5109072"/>
            <a:ext cx="3169358" cy="1660471"/>
            <a:chOff x="567" y="1344"/>
            <a:chExt cx="4083" cy="1768"/>
          </a:xfrm>
        </p:grpSpPr>
        <p:grpSp>
          <p:nvGrpSpPr>
            <p:cNvPr id="5" name="Group 8"/>
            <p:cNvGrpSpPr>
              <a:grpSpLocks/>
            </p:cNvGrpSpPr>
            <p:nvPr/>
          </p:nvGrpSpPr>
          <p:grpSpPr bwMode="auto">
            <a:xfrm>
              <a:off x="567" y="1344"/>
              <a:ext cx="2281" cy="1624"/>
              <a:chOff x="584" y="1353"/>
              <a:chExt cx="2281" cy="1624"/>
            </a:xfrm>
          </p:grpSpPr>
          <p:sp>
            <p:nvSpPr>
              <p:cNvPr id="20" name="Freeform 9"/>
              <p:cNvSpPr>
                <a:spLocks/>
              </p:cNvSpPr>
              <p:nvPr/>
            </p:nvSpPr>
            <p:spPr bwMode="auto">
              <a:xfrm>
                <a:off x="741" y="1490"/>
                <a:ext cx="566" cy="521"/>
              </a:xfrm>
              <a:custGeom>
                <a:avLst/>
                <a:gdLst>
                  <a:gd name="T0" fmla="*/ 566 w 566"/>
                  <a:gd name="T1" fmla="*/ 521 h 521"/>
                  <a:gd name="T2" fmla="*/ 539 w 566"/>
                  <a:gd name="T3" fmla="*/ 174 h 521"/>
                  <a:gd name="T4" fmla="*/ 466 w 566"/>
                  <a:gd name="T5" fmla="*/ 46 h 521"/>
                  <a:gd name="T6" fmla="*/ 457 w 566"/>
                  <a:gd name="T7" fmla="*/ 19 h 521"/>
                  <a:gd name="T8" fmla="*/ 402 w 566"/>
                  <a:gd name="T9" fmla="*/ 0 h 521"/>
                  <a:gd name="T10" fmla="*/ 210 w 566"/>
                  <a:gd name="T11" fmla="*/ 37 h 521"/>
                  <a:gd name="T12" fmla="*/ 173 w 566"/>
                  <a:gd name="T13" fmla="*/ 55 h 521"/>
                  <a:gd name="T14" fmla="*/ 118 w 566"/>
                  <a:gd name="T15" fmla="*/ 73 h 521"/>
                  <a:gd name="T16" fmla="*/ 27 w 566"/>
                  <a:gd name="T17" fmla="*/ 165 h 521"/>
                  <a:gd name="T18" fmla="*/ 18 w 566"/>
                  <a:gd name="T19" fmla="*/ 192 h 521"/>
                  <a:gd name="T20" fmla="*/ 0 w 566"/>
                  <a:gd name="T21" fmla="*/ 211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 h="521">
                    <a:moveTo>
                      <a:pt x="566" y="521"/>
                    </a:moveTo>
                    <a:cubicBezTo>
                      <a:pt x="529" y="411"/>
                      <a:pt x="556" y="289"/>
                      <a:pt x="539" y="174"/>
                    </a:cubicBezTo>
                    <a:cubicBezTo>
                      <a:pt x="531" y="123"/>
                      <a:pt x="488" y="89"/>
                      <a:pt x="466" y="46"/>
                    </a:cubicBezTo>
                    <a:cubicBezTo>
                      <a:pt x="462" y="38"/>
                      <a:pt x="465" y="25"/>
                      <a:pt x="457" y="19"/>
                    </a:cubicBezTo>
                    <a:cubicBezTo>
                      <a:pt x="441" y="8"/>
                      <a:pt x="402" y="0"/>
                      <a:pt x="402" y="0"/>
                    </a:cubicBezTo>
                    <a:cubicBezTo>
                      <a:pt x="342" y="7"/>
                      <a:pt x="266" y="10"/>
                      <a:pt x="210" y="37"/>
                    </a:cubicBezTo>
                    <a:cubicBezTo>
                      <a:pt x="198" y="43"/>
                      <a:pt x="186" y="50"/>
                      <a:pt x="173" y="55"/>
                    </a:cubicBezTo>
                    <a:cubicBezTo>
                      <a:pt x="155" y="62"/>
                      <a:pt x="118" y="73"/>
                      <a:pt x="118" y="73"/>
                    </a:cubicBezTo>
                    <a:cubicBezTo>
                      <a:pt x="88" y="105"/>
                      <a:pt x="47" y="124"/>
                      <a:pt x="27" y="165"/>
                    </a:cubicBezTo>
                    <a:cubicBezTo>
                      <a:pt x="23" y="174"/>
                      <a:pt x="23" y="184"/>
                      <a:pt x="18" y="192"/>
                    </a:cubicBezTo>
                    <a:cubicBezTo>
                      <a:pt x="14" y="200"/>
                      <a:pt x="0" y="211"/>
                      <a:pt x="0" y="21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Freeform 10"/>
              <p:cNvSpPr>
                <a:spLocks/>
              </p:cNvSpPr>
              <p:nvPr/>
            </p:nvSpPr>
            <p:spPr bwMode="auto">
              <a:xfrm>
                <a:off x="2322" y="1353"/>
                <a:ext cx="543" cy="686"/>
              </a:xfrm>
              <a:custGeom>
                <a:avLst/>
                <a:gdLst>
                  <a:gd name="T0" fmla="*/ 0 w 543"/>
                  <a:gd name="T1" fmla="*/ 631 h 686"/>
                  <a:gd name="T2" fmla="*/ 247 w 543"/>
                  <a:gd name="T3" fmla="*/ 238 h 686"/>
                  <a:gd name="T4" fmla="*/ 476 w 543"/>
                  <a:gd name="T5" fmla="*/ 0 h 686"/>
                  <a:gd name="T6" fmla="*/ 540 w 543"/>
                  <a:gd name="T7" fmla="*/ 101 h 686"/>
                  <a:gd name="T8" fmla="*/ 540 w 543"/>
                  <a:gd name="T9" fmla="*/ 686 h 6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686">
                    <a:moveTo>
                      <a:pt x="0" y="631"/>
                    </a:moveTo>
                    <a:cubicBezTo>
                      <a:pt x="76" y="496"/>
                      <a:pt x="166" y="369"/>
                      <a:pt x="247" y="238"/>
                    </a:cubicBezTo>
                    <a:cubicBezTo>
                      <a:pt x="302" y="148"/>
                      <a:pt x="368" y="35"/>
                      <a:pt x="476" y="0"/>
                    </a:cubicBezTo>
                    <a:cubicBezTo>
                      <a:pt x="519" y="11"/>
                      <a:pt x="539" y="53"/>
                      <a:pt x="540" y="101"/>
                    </a:cubicBezTo>
                    <a:cubicBezTo>
                      <a:pt x="543" y="296"/>
                      <a:pt x="540" y="491"/>
                      <a:pt x="540" y="68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22" name="Group 11"/>
              <p:cNvGrpSpPr>
                <a:grpSpLocks/>
              </p:cNvGrpSpPr>
              <p:nvPr/>
            </p:nvGrpSpPr>
            <p:grpSpPr bwMode="auto">
              <a:xfrm>
                <a:off x="584" y="1573"/>
                <a:ext cx="2261" cy="1404"/>
                <a:chOff x="584" y="1573"/>
                <a:chExt cx="2261" cy="1404"/>
              </a:xfrm>
            </p:grpSpPr>
            <p:sp>
              <p:nvSpPr>
                <p:cNvPr id="23" name="AutoShape 12"/>
                <p:cNvSpPr>
                  <a:spLocks noChangeArrowheads="1"/>
                </p:cNvSpPr>
                <p:nvPr/>
              </p:nvSpPr>
              <p:spPr bwMode="auto">
                <a:xfrm flipH="1" flipV="1">
                  <a:off x="2426" y="2251"/>
                  <a:ext cx="46" cy="136"/>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4" name="AutoShape 13"/>
                <p:cNvSpPr>
                  <a:spLocks noChangeArrowheads="1"/>
                </p:cNvSpPr>
                <p:nvPr/>
              </p:nvSpPr>
              <p:spPr bwMode="auto">
                <a:xfrm>
                  <a:off x="1156" y="1797"/>
                  <a:ext cx="1270" cy="1180"/>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5" name="AutoShape 14"/>
                <p:cNvSpPr>
                  <a:spLocks noChangeArrowheads="1"/>
                </p:cNvSpPr>
                <p:nvPr/>
              </p:nvSpPr>
              <p:spPr bwMode="auto">
                <a:xfrm rot="-7780309">
                  <a:off x="1109" y="1617"/>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6" name="AutoShape 15"/>
                <p:cNvSpPr>
                  <a:spLocks noChangeArrowheads="1"/>
                </p:cNvSpPr>
                <p:nvPr/>
              </p:nvSpPr>
              <p:spPr bwMode="auto">
                <a:xfrm rot="-2487517">
                  <a:off x="2154" y="1616"/>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7" name="Freeform 16"/>
                <p:cNvSpPr>
                  <a:spLocks/>
                </p:cNvSpPr>
                <p:nvPr/>
              </p:nvSpPr>
              <p:spPr bwMode="auto">
                <a:xfrm>
                  <a:off x="584" y="1741"/>
                  <a:ext cx="723" cy="474"/>
                </a:xfrm>
                <a:custGeom>
                  <a:avLst/>
                  <a:gdLst>
                    <a:gd name="T0" fmla="*/ 723 w 723"/>
                    <a:gd name="T1" fmla="*/ 298 h 474"/>
                    <a:gd name="T2" fmla="*/ 504 w 723"/>
                    <a:gd name="T3" fmla="*/ 60 h 474"/>
                    <a:gd name="T4" fmla="*/ 413 w 723"/>
                    <a:gd name="T5" fmla="*/ 24 h 474"/>
                    <a:gd name="T6" fmla="*/ 193 w 723"/>
                    <a:gd name="T7" fmla="*/ 51 h 474"/>
                    <a:gd name="T8" fmla="*/ 111 w 723"/>
                    <a:gd name="T9" fmla="*/ 161 h 474"/>
                    <a:gd name="T10" fmla="*/ 83 w 723"/>
                    <a:gd name="T11" fmla="*/ 197 h 474"/>
                    <a:gd name="T12" fmla="*/ 38 w 723"/>
                    <a:gd name="T13" fmla="*/ 334 h 474"/>
                    <a:gd name="T14" fmla="*/ 19 w 723"/>
                    <a:gd name="T15" fmla="*/ 417 h 474"/>
                    <a:gd name="T16" fmla="*/ 1 w 723"/>
                    <a:gd name="T17" fmla="*/ 462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474">
                      <a:moveTo>
                        <a:pt x="723" y="298"/>
                      </a:moveTo>
                      <a:cubicBezTo>
                        <a:pt x="681" y="192"/>
                        <a:pt x="597" y="122"/>
                        <a:pt x="504" y="60"/>
                      </a:cubicBezTo>
                      <a:cubicBezTo>
                        <a:pt x="481" y="45"/>
                        <a:pt x="442" y="44"/>
                        <a:pt x="413" y="24"/>
                      </a:cubicBezTo>
                      <a:cubicBezTo>
                        <a:pt x="380" y="26"/>
                        <a:pt x="245" y="0"/>
                        <a:pt x="193" y="51"/>
                      </a:cubicBezTo>
                      <a:cubicBezTo>
                        <a:pt x="165" y="78"/>
                        <a:pt x="132" y="133"/>
                        <a:pt x="111" y="161"/>
                      </a:cubicBezTo>
                      <a:cubicBezTo>
                        <a:pt x="102" y="173"/>
                        <a:pt x="83" y="197"/>
                        <a:pt x="83" y="197"/>
                      </a:cubicBezTo>
                      <a:cubicBezTo>
                        <a:pt x="68" y="243"/>
                        <a:pt x="53" y="288"/>
                        <a:pt x="38" y="334"/>
                      </a:cubicBezTo>
                      <a:cubicBezTo>
                        <a:pt x="29" y="361"/>
                        <a:pt x="28" y="390"/>
                        <a:pt x="19" y="417"/>
                      </a:cubicBezTo>
                      <a:cubicBezTo>
                        <a:pt x="0" y="474"/>
                        <a:pt x="1" y="436"/>
                        <a:pt x="1" y="4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8" name="Freeform 17"/>
                <p:cNvSpPr>
                  <a:spLocks/>
                </p:cNvSpPr>
                <p:nvPr/>
              </p:nvSpPr>
              <p:spPr bwMode="auto">
                <a:xfrm>
                  <a:off x="722" y="1879"/>
                  <a:ext cx="513" cy="334"/>
                </a:xfrm>
                <a:custGeom>
                  <a:avLst/>
                  <a:gdLst>
                    <a:gd name="T0" fmla="*/ 512 w 513"/>
                    <a:gd name="T1" fmla="*/ 132 h 334"/>
                    <a:gd name="T2" fmla="*/ 503 w 513"/>
                    <a:gd name="T3" fmla="*/ 96 h 334"/>
                    <a:gd name="T4" fmla="*/ 430 w 513"/>
                    <a:gd name="T5" fmla="*/ 78 h 334"/>
                    <a:gd name="T6" fmla="*/ 384 w 513"/>
                    <a:gd name="T7" fmla="*/ 59 h 334"/>
                    <a:gd name="T8" fmla="*/ 348 w 513"/>
                    <a:gd name="T9" fmla="*/ 41 h 334"/>
                    <a:gd name="T10" fmla="*/ 275 w 513"/>
                    <a:gd name="T11" fmla="*/ 32 h 334"/>
                    <a:gd name="T12" fmla="*/ 83 w 513"/>
                    <a:gd name="T13" fmla="*/ 187 h 334"/>
                    <a:gd name="T14" fmla="*/ 46 w 513"/>
                    <a:gd name="T15" fmla="*/ 288 h 334"/>
                    <a:gd name="T16" fmla="*/ 0 w 513"/>
                    <a:gd name="T17" fmla="*/ 334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3" h="334">
                      <a:moveTo>
                        <a:pt x="512" y="132"/>
                      </a:moveTo>
                      <a:cubicBezTo>
                        <a:pt x="509" y="120"/>
                        <a:pt x="513" y="103"/>
                        <a:pt x="503" y="96"/>
                      </a:cubicBezTo>
                      <a:cubicBezTo>
                        <a:pt x="482" y="82"/>
                        <a:pt x="454" y="84"/>
                        <a:pt x="430" y="78"/>
                      </a:cubicBezTo>
                      <a:cubicBezTo>
                        <a:pt x="414" y="74"/>
                        <a:pt x="399" y="66"/>
                        <a:pt x="384" y="59"/>
                      </a:cubicBezTo>
                      <a:cubicBezTo>
                        <a:pt x="372" y="53"/>
                        <a:pt x="361" y="44"/>
                        <a:pt x="348" y="41"/>
                      </a:cubicBezTo>
                      <a:cubicBezTo>
                        <a:pt x="324" y="35"/>
                        <a:pt x="299" y="35"/>
                        <a:pt x="275" y="32"/>
                      </a:cubicBezTo>
                      <a:cubicBezTo>
                        <a:pt x="175" y="0"/>
                        <a:pt x="131" y="123"/>
                        <a:pt x="83" y="187"/>
                      </a:cubicBezTo>
                      <a:cubicBezTo>
                        <a:pt x="78" y="209"/>
                        <a:pt x="60" y="269"/>
                        <a:pt x="46" y="288"/>
                      </a:cubicBezTo>
                      <a:cubicBezTo>
                        <a:pt x="33" y="305"/>
                        <a:pt x="0" y="334"/>
                        <a:pt x="0" y="3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9" name="Freeform 18"/>
                <p:cNvSpPr>
                  <a:spLocks/>
                </p:cNvSpPr>
                <p:nvPr/>
              </p:nvSpPr>
              <p:spPr bwMode="auto">
                <a:xfrm>
                  <a:off x="923" y="1573"/>
                  <a:ext cx="388" cy="457"/>
                </a:xfrm>
                <a:custGeom>
                  <a:avLst/>
                  <a:gdLst>
                    <a:gd name="T0" fmla="*/ 375 w 388"/>
                    <a:gd name="T1" fmla="*/ 457 h 457"/>
                    <a:gd name="T2" fmla="*/ 311 w 388"/>
                    <a:gd name="T3" fmla="*/ 118 h 457"/>
                    <a:gd name="T4" fmla="*/ 220 w 388"/>
                    <a:gd name="T5" fmla="*/ 36 h 457"/>
                    <a:gd name="T6" fmla="*/ 192 w 388"/>
                    <a:gd name="T7" fmla="*/ 18 h 457"/>
                    <a:gd name="T8" fmla="*/ 138 w 388"/>
                    <a:gd name="T9" fmla="*/ 0 h 457"/>
                    <a:gd name="T10" fmla="*/ 55 w 388"/>
                    <a:gd name="T11" fmla="*/ 9 h 457"/>
                    <a:gd name="T12" fmla="*/ 0 w 388"/>
                    <a:gd name="T13" fmla="*/ 64 h 4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457">
                      <a:moveTo>
                        <a:pt x="375" y="457"/>
                      </a:moveTo>
                      <a:cubicBezTo>
                        <a:pt x="369" y="300"/>
                        <a:pt x="388" y="233"/>
                        <a:pt x="311" y="118"/>
                      </a:cubicBezTo>
                      <a:cubicBezTo>
                        <a:pt x="282" y="74"/>
                        <a:pt x="273" y="49"/>
                        <a:pt x="220" y="36"/>
                      </a:cubicBezTo>
                      <a:cubicBezTo>
                        <a:pt x="211" y="30"/>
                        <a:pt x="202" y="22"/>
                        <a:pt x="192" y="18"/>
                      </a:cubicBezTo>
                      <a:cubicBezTo>
                        <a:pt x="175" y="10"/>
                        <a:pt x="138" y="0"/>
                        <a:pt x="138" y="0"/>
                      </a:cubicBezTo>
                      <a:cubicBezTo>
                        <a:pt x="110" y="3"/>
                        <a:pt x="81" y="0"/>
                        <a:pt x="55" y="9"/>
                      </a:cubicBezTo>
                      <a:cubicBezTo>
                        <a:pt x="26" y="19"/>
                        <a:pt x="29" y="64"/>
                        <a:pt x="0" y="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0" name="Freeform 19"/>
                <p:cNvSpPr>
                  <a:spLocks/>
                </p:cNvSpPr>
                <p:nvPr/>
              </p:nvSpPr>
              <p:spPr bwMode="auto">
                <a:xfrm>
                  <a:off x="2249" y="1680"/>
                  <a:ext cx="46" cy="359"/>
                </a:xfrm>
                <a:custGeom>
                  <a:avLst/>
                  <a:gdLst>
                    <a:gd name="T0" fmla="*/ 18 w 46"/>
                    <a:gd name="T1" fmla="*/ 359 h 359"/>
                    <a:gd name="T2" fmla="*/ 46 w 46"/>
                    <a:gd name="T3" fmla="*/ 30 h 359"/>
                    <a:gd name="T4" fmla="*/ 28 w 46"/>
                    <a:gd name="T5" fmla="*/ 2 h 359"/>
                    <a:gd name="T6" fmla="*/ 0 w 46"/>
                    <a:gd name="T7" fmla="*/ 21 h 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59">
                      <a:moveTo>
                        <a:pt x="18" y="359"/>
                      </a:moveTo>
                      <a:cubicBezTo>
                        <a:pt x="24" y="239"/>
                        <a:pt x="36" y="145"/>
                        <a:pt x="46" y="30"/>
                      </a:cubicBezTo>
                      <a:cubicBezTo>
                        <a:pt x="40" y="21"/>
                        <a:pt x="39" y="4"/>
                        <a:pt x="28" y="2"/>
                      </a:cubicBezTo>
                      <a:cubicBezTo>
                        <a:pt x="17" y="0"/>
                        <a:pt x="0" y="21"/>
                        <a:pt x="0" y="2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1" name="Freeform 20"/>
                <p:cNvSpPr>
                  <a:spLocks/>
                </p:cNvSpPr>
                <p:nvPr/>
              </p:nvSpPr>
              <p:spPr bwMode="auto">
                <a:xfrm>
                  <a:off x="2232" y="1582"/>
                  <a:ext cx="557" cy="411"/>
                </a:xfrm>
                <a:custGeom>
                  <a:avLst/>
                  <a:gdLst>
                    <a:gd name="T0" fmla="*/ 63 w 557"/>
                    <a:gd name="T1" fmla="*/ 411 h 411"/>
                    <a:gd name="T2" fmla="*/ 200 w 557"/>
                    <a:gd name="T3" fmla="*/ 0 h 411"/>
                    <a:gd name="T4" fmla="*/ 374 w 557"/>
                    <a:gd name="T5" fmla="*/ 18 h 411"/>
                    <a:gd name="T6" fmla="*/ 502 w 557"/>
                    <a:gd name="T7" fmla="*/ 128 h 411"/>
                    <a:gd name="T8" fmla="*/ 557 w 557"/>
                    <a:gd name="T9" fmla="*/ 219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7" h="411">
                      <a:moveTo>
                        <a:pt x="63" y="411"/>
                      </a:moveTo>
                      <a:cubicBezTo>
                        <a:pt x="70" y="169"/>
                        <a:pt x="0" y="67"/>
                        <a:pt x="200" y="0"/>
                      </a:cubicBezTo>
                      <a:cubicBezTo>
                        <a:pt x="204" y="0"/>
                        <a:pt x="337" y="4"/>
                        <a:pt x="374" y="18"/>
                      </a:cubicBezTo>
                      <a:cubicBezTo>
                        <a:pt x="408" y="30"/>
                        <a:pt x="478" y="104"/>
                        <a:pt x="502" y="128"/>
                      </a:cubicBezTo>
                      <a:cubicBezTo>
                        <a:pt x="509" y="135"/>
                        <a:pt x="557" y="197"/>
                        <a:pt x="557" y="2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2" name="Freeform 21"/>
                <p:cNvSpPr>
                  <a:spLocks/>
                </p:cNvSpPr>
                <p:nvPr/>
              </p:nvSpPr>
              <p:spPr bwMode="auto">
                <a:xfrm>
                  <a:off x="2313" y="1701"/>
                  <a:ext cx="530" cy="365"/>
                </a:xfrm>
                <a:custGeom>
                  <a:avLst/>
                  <a:gdLst>
                    <a:gd name="T0" fmla="*/ 0 w 530"/>
                    <a:gd name="T1" fmla="*/ 320 h 365"/>
                    <a:gd name="T2" fmla="*/ 18 w 530"/>
                    <a:gd name="T3" fmla="*/ 274 h 365"/>
                    <a:gd name="T4" fmla="*/ 37 w 530"/>
                    <a:gd name="T5" fmla="*/ 256 h 365"/>
                    <a:gd name="T6" fmla="*/ 64 w 530"/>
                    <a:gd name="T7" fmla="*/ 128 h 365"/>
                    <a:gd name="T8" fmla="*/ 265 w 530"/>
                    <a:gd name="T9" fmla="*/ 0 h 365"/>
                    <a:gd name="T10" fmla="*/ 421 w 530"/>
                    <a:gd name="T11" fmla="*/ 27 h 365"/>
                    <a:gd name="T12" fmla="*/ 485 w 530"/>
                    <a:gd name="T13" fmla="*/ 82 h 365"/>
                    <a:gd name="T14" fmla="*/ 530 w 530"/>
                    <a:gd name="T15" fmla="*/ 365 h 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365">
                      <a:moveTo>
                        <a:pt x="0" y="320"/>
                      </a:moveTo>
                      <a:cubicBezTo>
                        <a:pt x="6" y="305"/>
                        <a:pt x="10" y="288"/>
                        <a:pt x="18" y="274"/>
                      </a:cubicBezTo>
                      <a:cubicBezTo>
                        <a:pt x="22" y="266"/>
                        <a:pt x="34" y="264"/>
                        <a:pt x="37" y="256"/>
                      </a:cubicBezTo>
                      <a:cubicBezTo>
                        <a:pt x="43" y="236"/>
                        <a:pt x="42" y="150"/>
                        <a:pt x="64" y="128"/>
                      </a:cubicBezTo>
                      <a:cubicBezTo>
                        <a:pt x="126" y="66"/>
                        <a:pt x="195" y="46"/>
                        <a:pt x="265" y="0"/>
                      </a:cubicBezTo>
                      <a:cubicBezTo>
                        <a:pt x="325" y="6"/>
                        <a:pt x="367" y="10"/>
                        <a:pt x="421" y="27"/>
                      </a:cubicBezTo>
                      <a:cubicBezTo>
                        <a:pt x="439" y="40"/>
                        <a:pt x="472" y="63"/>
                        <a:pt x="485" y="82"/>
                      </a:cubicBezTo>
                      <a:cubicBezTo>
                        <a:pt x="527" y="145"/>
                        <a:pt x="530" y="293"/>
                        <a:pt x="530" y="36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3" name="Freeform 22"/>
                <p:cNvSpPr>
                  <a:spLocks/>
                </p:cNvSpPr>
                <p:nvPr/>
              </p:nvSpPr>
              <p:spPr bwMode="auto">
                <a:xfrm>
                  <a:off x="2341" y="1929"/>
                  <a:ext cx="504" cy="263"/>
                </a:xfrm>
                <a:custGeom>
                  <a:avLst/>
                  <a:gdLst>
                    <a:gd name="T0" fmla="*/ 0 w 504"/>
                    <a:gd name="T1" fmla="*/ 73 h 263"/>
                    <a:gd name="T2" fmla="*/ 137 w 504"/>
                    <a:gd name="T3" fmla="*/ 0 h 263"/>
                    <a:gd name="T4" fmla="*/ 347 w 504"/>
                    <a:gd name="T5" fmla="*/ 55 h 263"/>
                    <a:gd name="T6" fmla="*/ 402 w 504"/>
                    <a:gd name="T7" fmla="*/ 101 h 263"/>
                    <a:gd name="T8" fmla="*/ 475 w 504"/>
                    <a:gd name="T9" fmla="*/ 220 h 263"/>
                    <a:gd name="T10" fmla="*/ 502 w 504"/>
                    <a:gd name="T11" fmla="*/ 256 h 2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 h="263">
                      <a:moveTo>
                        <a:pt x="0" y="73"/>
                      </a:moveTo>
                      <a:cubicBezTo>
                        <a:pt x="43" y="47"/>
                        <a:pt x="89" y="15"/>
                        <a:pt x="137" y="0"/>
                      </a:cubicBezTo>
                      <a:cubicBezTo>
                        <a:pt x="210" y="10"/>
                        <a:pt x="280" y="23"/>
                        <a:pt x="347" y="55"/>
                      </a:cubicBezTo>
                      <a:cubicBezTo>
                        <a:pt x="364" y="72"/>
                        <a:pt x="385" y="84"/>
                        <a:pt x="402" y="101"/>
                      </a:cubicBezTo>
                      <a:cubicBezTo>
                        <a:pt x="426" y="125"/>
                        <a:pt x="456" y="192"/>
                        <a:pt x="475" y="220"/>
                      </a:cubicBezTo>
                      <a:cubicBezTo>
                        <a:pt x="504" y="263"/>
                        <a:pt x="502" y="231"/>
                        <a:pt x="502"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4" name="Line 23"/>
                <p:cNvSpPr>
                  <a:spLocks noChangeShapeType="1"/>
                </p:cNvSpPr>
                <p:nvPr/>
              </p:nvSpPr>
              <p:spPr bwMode="auto">
                <a:xfrm flipH="1">
                  <a:off x="1610" y="1797"/>
                  <a:ext cx="13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5" name="Line 24"/>
                <p:cNvSpPr>
                  <a:spLocks noChangeShapeType="1"/>
                </p:cNvSpPr>
                <p:nvPr/>
              </p:nvSpPr>
              <p:spPr bwMode="auto">
                <a:xfrm>
                  <a:off x="1791" y="1797"/>
                  <a:ext cx="45"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 name="Line 25"/>
                <p:cNvSpPr>
                  <a:spLocks noChangeShapeType="1"/>
                </p:cNvSpPr>
                <p:nvPr/>
              </p:nvSpPr>
              <p:spPr bwMode="auto">
                <a:xfrm>
                  <a:off x="1701" y="1797"/>
                  <a:ext cx="1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7" name="Line 26"/>
                <p:cNvSpPr>
                  <a:spLocks noChangeShapeType="1"/>
                </p:cNvSpPr>
                <p:nvPr/>
              </p:nvSpPr>
              <p:spPr bwMode="auto">
                <a:xfrm flipH="1">
                  <a:off x="1746" y="1752"/>
                  <a:ext cx="4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 name="Line 27"/>
                <p:cNvSpPr>
                  <a:spLocks noChangeShapeType="1"/>
                </p:cNvSpPr>
                <p:nvPr/>
              </p:nvSpPr>
              <p:spPr bwMode="auto">
                <a:xfrm>
                  <a:off x="1791" y="1797"/>
                  <a:ext cx="136"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 name="AutoShape 28"/>
                <p:cNvSpPr>
                  <a:spLocks noChangeArrowheads="1"/>
                </p:cNvSpPr>
                <p:nvPr/>
              </p:nvSpPr>
              <p:spPr bwMode="auto">
                <a:xfrm>
                  <a:off x="1746" y="2478"/>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grpSp>
          <p:nvGrpSpPr>
            <p:cNvPr id="6" name="Group 29"/>
            <p:cNvGrpSpPr>
              <a:grpSpLocks/>
            </p:cNvGrpSpPr>
            <p:nvPr/>
          </p:nvGrpSpPr>
          <p:grpSpPr bwMode="auto">
            <a:xfrm>
              <a:off x="3152" y="1661"/>
              <a:ext cx="1498" cy="1451"/>
              <a:chOff x="3152" y="1661"/>
              <a:chExt cx="1498" cy="1451"/>
            </a:xfrm>
          </p:grpSpPr>
          <p:sp>
            <p:nvSpPr>
              <p:cNvPr id="7" name="AutoShape 30"/>
              <p:cNvSpPr>
                <a:spLocks noChangeArrowheads="1"/>
              </p:cNvSpPr>
              <p:nvPr/>
            </p:nvSpPr>
            <p:spPr bwMode="auto">
              <a:xfrm>
                <a:off x="3243" y="1797"/>
                <a:ext cx="1315" cy="1134"/>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8" name="AutoShape 31"/>
              <p:cNvSpPr>
                <a:spLocks noChangeArrowheads="1"/>
              </p:cNvSpPr>
              <p:nvPr/>
            </p:nvSpPr>
            <p:spPr bwMode="auto">
              <a:xfrm rot="-5400000">
                <a:off x="3740" y="2570"/>
                <a:ext cx="317" cy="768"/>
              </a:xfrm>
              <a:prstGeom prst="flowChartCollate">
                <a:avLst/>
              </a:prstGeom>
              <a:solidFill>
                <a:schemeClr val="accent2"/>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9" name="Line 32"/>
              <p:cNvSpPr>
                <a:spLocks noChangeShapeType="1"/>
              </p:cNvSpPr>
              <p:nvPr/>
            </p:nvSpPr>
            <p:spPr bwMode="auto">
              <a:xfrm flipV="1">
                <a:off x="3923" y="1661"/>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Line 33"/>
              <p:cNvSpPr>
                <a:spLocks noChangeShapeType="1"/>
              </p:cNvSpPr>
              <p:nvPr/>
            </p:nvSpPr>
            <p:spPr bwMode="auto">
              <a:xfrm flipV="1">
                <a:off x="4105"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Line 34"/>
              <p:cNvSpPr>
                <a:spLocks noChangeShapeType="1"/>
              </p:cNvSpPr>
              <p:nvPr/>
            </p:nvSpPr>
            <p:spPr bwMode="auto">
              <a:xfrm flipH="1" flipV="1">
                <a:off x="3742"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Line 35"/>
              <p:cNvSpPr>
                <a:spLocks noChangeShapeType="1"/>
              </p:cNvSpPr>
              <p:nvPr/>
            </p:nvSpPr>
            <p:spPr bwMode="auto">
              <a:xfrm flipV="1">
                <a:off x="4150" y="1706"/>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 name="Line 36"/>
              <p:cNvSpPr>
                <a:spLocks noChangeShapeType="1"/>
              </p:cNvSpPr>
              <p:nvPr/>
            </p:nvSpPr>
            <p:spPr bwMode="auto">
              <a:xfrm flipH="1" flipV="1">
                <a:off x="3606" y="1706"/>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 name="Line 37"/>
              <p:cNvSpPr>
                <a:spLocks noChangeShapeType="1"/>
              </p:cNvSpPr>
              <p:nvPr/>
            </p:nvSpPr>
            <p:spPr bwMode="auto">
              <a:xfrm flipH="1" flipV="1">
                <a:off x="3515" y="1752"/>
                <a:ext cx="136"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Line 38"/>
              <p:cNvSpPr>
                <a:spLocks noChangeShapeType="1"/>
              </p:cNvSpPr>
              <p:nvPr/>
            </p:nvSpPr>
            <p:spPr bwMode="auto">
              <a:xfrm flipV="1">
                <a:off x="3969" y="1661"/>
                <a:ext cx="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Line 39"/>
              <p:cNvSpPr>
                <a:spLocks noChangeShapeType="1"/>
              </p:cNvSpPr>
              <p:nvPr/>
            </p:nvSpPr>
            <p:spPr bwMode="auto">
              <a:xfrm flipH="1" flipV="1">
                <a:off x="3833"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AutoShape 40"/>
              <p:cNvSpPr>
                <a:spLocks noChangeArrowheads="1"/>
              </p:cNvSpPr>
              <p:nvPr/>
            </p:nvSpPr>
            <p:spPr bwMode="auto">
              <a:xfrm>
                <a:off x="3833" y="2432"/>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8" name="AutoShape 41"/>
              <p:cNvSpPr>
                <a:spLocks noChangeArrowheads="1"/>
              </p:cNvSpPr>
              <p:nvPr/>
            </p:nvSpPr>
            <p:spPr bwMode="auto">
              <a:xfrm flipV="1">
                <a:off x="3152" y="2205"/>
                <a:ext cx="136"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9" name="AutoShape 42"/>
              <p:cNvSpPr>
                <a:spLocks noChangeArrowheads="1"/>
              </p:cNvSpPr>
              <p:nvPr/>
            </p:nvSpPr>
            <p:spPr bwMode="auto">
              <a:xfrm flipH="1" flipV="1">
                <a:off x="4513" y="2205"/>
                <a:ext cx="137"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spTree>
    <p:extLst>
      <p:ext uri="{BB962C8B-B14F-4D97-AF65-F5344CB8AC3E}">
        <p14:creationId xmlns:p14="http://schemas.microsoft.com/office/powerpoint/2010/main" val="27743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Перечень </a:t>
            </a:r>
            <a:r>
              <a:rPr lang="ru-RU" sz="3600" dirty="0" err="1"/>
              <a:t>технологий,используемых</a:t>
            </a:r>
            <a:r>
              <a:rPr lang="ru-RU" sz="3600" dirty="0"/>
              <a:t>  в коррекционном образовании</a:t>
            </a:r>
            <a:endParaRPr lang="ru-RU" dirty="0"/>
          </a:p>
        </p:txBody>
      </p:sp>
      <p:sp>
        <p:nvSpPr>
          <p:cNvPr id="3" name="Объект 2"/>
          <p:cNvSpPr>
            <a:spLocks noGrp="1"/>
          </p:cNvSpPr>
          <p:nvPr>
            <p:ph idx="1"/>
          </p:nvPr>
        </p:nvSpPr>
        <p:spPr>
          <a:xfrm>
            <a:off x="139243" y="2030069"/>
            <a:ext cx="8229600" cy="4373563"/>
          </a:xfrm>
        </p:spPr>
        <p:txBody>
          <a:bodyPr>
            <a:normAutofit/>
          </a:bodyPr>
          <a:lstStyle/>
          <a:p>
            <a:r>
              <a:rPr lang="ru-RU" dirty="0"/>
              <a:t>подгруппы технологий развивающего обучения, опирающиеся на: познавательный интерес (Л. </a:t>
            </a:r>
            <a:r>
              <a:rPr lang="ru-RU" dirty="0" err="1"/>
              <a:t>Занков</a:t>
            </a:r>
            <a:r>
              <a:rPr lang="ru-RU" dirty="0"/>
              <a:t>, Д. </a:t>
            </a:r>
            <a:r>
              <a:rPr lang="ru-RU" dirty="0" err="1"/>
              <a:t>Эльконин</a:t>
            </a:r>
            <a:r>
              <a:rPr lang="ru-RU" dirty="0"/>
              <a:t> - В. Давыдов), индивидуальный опыт личности (И. </a:t>
            </a:r>
            <a:r>
              <a:rPr lang="ru-RU" dirty="0" err="1"/>
              <a:t>Якиманская</a:t>
            </a:r>
            <a:r>
              <a:rPr lang="ru-RU" dirty="0" smtClean="0"/>
              <a:t>),). </a:t>
            </a:r>
            <a:endParaRPr lang="ru-RU" dirty="0"/>
          </a:p>
        </p:txBody>
      </p:sp>
      <p:grpSp>
        <p:nvGrpSpPr>
          <p:cNvPr id="4" name="Group 7"/>
          <p:cNvGrpSpPr>
            <a:grpSpLocks/>
          </p:cNvGrpSpPr>
          <p:nvPr/>
        </p:nvGrpSpPr>
        <p:grpSpPr bwMode="auto">
          <a:xfrm>
            <a:off x="332844" y="4263776"/>
            <a:ext cx="4423856" cy="2182928"/>
            <a:chOff x="567" y="1344"/>
            <a:chExt cx="4083" cy="1768"/>
          </a:xfrm>
        </p:grpSpPr>
        <p:grpSp>
          <p:nvGrpSpPr>
            <p:cNvPr id="5" name="Group 8"/>
            <p:cNvGrpSpPr>
              <a:grpSpLocks/>
            </p:cNvGrpSpPr>
            <p:nvPr/>
          </p:nvGrpSpPr>
          <p:grpSpPr bwMode="auto">
            <a:xfrm>
              <a:off x="567" y="1344"/>
              <a:ext cx="2281" cy="1624"/>
              <a:chOff x="584" y="1353"/>
              <a:chExt cx="2281" cy="1624"/>
            </a:xfrm>
          </p:grpSpPr>
          <p:sp>
            <p:nvSpPr>
              <p:cNvPr id="20" name="Freeform 9"/>
              <p:cNvSpPr>
                <a:spLocks/>
              </p:cNvSpPr>
              <p:nvPr/>
            </p:nvSpPr>
            <p:spPr bwMode="auto">
              <a:xfrm>
                <a:off x="741" y="1490"/>
                <a:ext cx="566" cy="521"/>
              </a:xfrm>
              <a:custGeom>
                <a:avLst/>
                <a:gdLst>
                  <a:gd name="T0" fmla="*/ 566 w 566"/>
                  <a:gd name="T1" fmla="*/ 521 h 521"/>
                  <a:gd name="T2" fmla="*/ 539 w 566"/>
                  <a:gd name="T3" fmla="*/ 174 h 521"/>
                  <a:gd name="T4" fmla="*/ 466 w 566"/>
                  <a:gd name="T5" fmla="*/ 46 h 521"/>
                  <a:gd name="T6" fmla="*/ 457 w 566"/>
                  <a:gd name="T7" fmla="*/ 19 h 521"/>
                  <a:gd name="T8" fmla="*/ 402 w 566"/>
                  <a:gd name="T9" fmla="*/ 0 h 521"/>
                  <a:gd name="T10" fmla="*/ 210 w 566"/>
                  <a:gd name="T11" fmla="*/ 37 h 521"/>
                  <a:gd name="T12" fmla="*/ 173 w 566"/>
                  <a:gd name="T13" fmla="*/ 55 h 521"/>
                  <a:gd name="T14" fmla="*/ 118 w 566"/>
                  <a:gd name="T15" fmla="*/ 73 h 521"/>
                  <a:gd name="T16" fmla="*/ 27 w 566"/>
                  <a:gd name="T17" fmla="*/ 165 h 521"/>
                  <a:gd name="T18" fmla="*/ 18 w 566"/>
                  <a:gd name="T19" fmla="*/ 192 h 521"/>
                  <a:gd name="T20" fmla="*/ 0 w 566"/>
                  <a:gd name="T21" fmla="*/ 211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 h="521">
                    <a:moveTo>
                      <a:pt x="566" y="521"/>
                    </a:moveTo>
                    <a:cubicBezTo>
                      <a:pt x="529" y="411"/>
                      <a:pt x="556" y="289"/>
                      <a:pt x="539" y="174"/>
                    </a:cubicBezTo>
                    <a:cubicBezTo>
                      <a:pt x="531" y="123"/>
                      <a:pt x="488" y="89"/>
                      <a:pt x="466" y="46"/>
                    </a:cubicBezTo>
                    <a:cubicBezTo>
                      <a:pt x="462" y="38"/>
                      <a:pt x="465" y="25"/>
                      <a:pt x="457" y="19"/>
                    </a:cubicBezTo>
                    <a:cubicBezTo>
                      <a:pt x="441" y="8"/>
                      <a:pt x="402" y="0"/>
                      <a:pt x="402" y="0"/>
                    </a:cubicBezTo>
                    <a:cubicBezTo>
                      <a:pt x="342" y="7"/>
                      <a:pt x="266" y="10"/>
                      <a:pt x="210" y="37"/>
                    </a:cubicBezTo>
                    <a:cubicBezTo>
                      <a:pt x="198" y="43"/>
                      <a:pt x="186" y="50"/>
                      <a:pt x="173" y="55"/>
                    </a:cubicBezTo>
                    <a:cubicBezTo>
                      <a:pt x="155" y="62"/>
                      <a:pt x="118" y="73"/>
                      <a:pt x="118" y="73"/>
                    </a:cubicBezTo>
                    <a:cubicBezTo>
                      <a:pt x="88" y="105"/>
                      <a:pt x="47" y="124"/>
                      <a:pt x="27" y="165"/>
                    </a:cubicBezTo>
                    <a:cubicBezTo>
                      <a:pt x="23" y="174"/>
                      <a:pt x="23" y="184"/>
                      <a:pt x="18" y="192"/>
                    </a:cubicBezTo>
                    <a:cubicBezTo>
                      <a:pt x="14" y="200"/>
                      <a:pt x="0" y="211"/>
                      <a:pt x="0" y="21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Freeform 10"/>
              <p:cNvSpPr>
                <a:spLocks/>
              </p:cNvSpPr>
              <p:nvPr/>
            </p:nvSpPr>
            <p:spPr bwMode="auto">
              <a:xfrm>
                <a:off x="2322" y="1353"/>
                <a:ext cx="543" cy="686"/>
              </a:xfrm>
              <a:custGeom>
                <a:avLst/>
                <a:gdLst>
                  <a:gd name="T0" fmla="*/ 0 w 543"/>
                  <a:gd name="T1" fmla="*/ 631 h 686"/>
                  <a:gd name="T2" fmla="*/ 247 w 543"/>
                  <a:gd name="T3" fmla="*/ 238 h 686"/>
                  <a:gd name="T4" fmla="*/ 476 w 543"/>
                  <a:gd name="T5" fmla="*/ 0 h 686"/>
                  <a:gd name="T6" fmla="*/ 540 w 543"/>
                  <a:gd name="T7" fmla="*/ 101 h 686"/>
                  <a:gd name="T8" fmla="*/ 540 w 543"/>
                  <a:gd name="T9" fmla="*/ 686 h 6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686">
                    <a:moveTo>
                      <a:pt x="0" y="631"/>
                    </a:moveTo>
                    <a:cubicBezTo>
                      <a:pt x="76" y="496"/>
                      <a:pt x="166" y="369"/>
                      <a:pt x="247" y="238"/>
                    </a:cubicBezTo>
                    <a:cubicBezTo>
                      <a:pt x="302" y="148"/>
                      <a:pt x="368" y="35"/>
                      <a:pt x="476" y="0"/>
                    </a:cubicBezTo>
                    <a:cubicBezTo>
                      <a:pt x="519" y="11"/>
                      <a:pt x="539" y="53"/>
                      <a:pt x="540" y="101"/>
                    </a:cubicBezTo>
                    <a:cubicBezTo>
                      <a:pt x="543" y="296"/>
                      <a:pt x="540" y="491"/>
                      <a:pt x="540" y="68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22" name="Group 11"/>
              <p:cNvGrpSpPr>
                <a:grpSpLocks/>
              </p:cNvGrpSpPr>
              <p:nvPr/>
            </p:nvGrpSpPr>
            <p:grpSpPr bwMode="auto">
              <a:xfrm>
                <a:off x="584" y="1573"/>
                <a:ext cx="2261" cy="1404"/>
                <a:chOff x="584" y="1573"/>
                <a:chExt cx="2261" cy="1404"/>
              </a:xfrm>
            </p:grpSpPr>
            <p:sp>
              <p:nvSpPr>
                <p:cNvPr id="23" name="AutoShape 12"/>
                <p:cNvSpPr>
                  <a:spLocks noChangeArrowheads="1"/>
                </p:cNvSpPr>
                <p:nvPr/>
              </p:nvSpPr>
              <p:spPr bwMode="auto">
                <a:xfrm flipH="1" flipV="1">
                  <a:off x="2426" y="2251"/>
                  <a:ext cx="46" cy="136"/>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4" name="AutoShape 13"/>
                <p:cNvSpPr>
                  <a:spLocks noChangeArrowheads="1"/>
                </p:cNvSpPr>
                <p:nvPr/>
              </p:nvSpPr>
              <p:spPr bwMode="auto">
                <a:xfrm>
                  <a:off x="1156" y="1797"/>
                  <a:ext cx="1270" cy="1180"/>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5" name="AutoShape 14"/>
                <p:cNvSpPr>
                  <a:spLocks noChangeArrowheads="1"/>
                </p:cNvSpPr>
                <p:nvPr/>
              </p:nvSpPr>
              <p:spPr bwMode="auto">
                <a:xfrm rot="-7780309">
                  <a:off x="1109" y="1617"/>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6" name="AutoShape 15"/>
                <p:cNvSpPr>
                  <a:spLocks noChangeArrowheads="1"/>
                </p:cNvSpPr>
                <p:nvPr/>
              </p:nvSpPr>
              <p:spPr bwMode="auto">
                <a:xfrm rot="-2487517">
                  <a:off x="2154" y="1616"/>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7" name="Freeform 16"/>
                <p:cNvSpPr>
                  <a:spLocks/>
                </p:cNvSpPr>
                <p:nvPr/>
              </p:nvSpPr>
              <p:spPr bwMode="auto">
                <a:xfrm>
                  <a:off x="584" y="1741"/>
                  <a:ext cx="723" cy="474"/>
                </a:xfrm>
                <a:custGeom>
                  <a:avLst/>
                  <a:gdLst>
                    <a:gd name="T0" fmla="*/ 723 w 723"/>
                    <a:gd name="T1" fmla="*/ 298 h 474"/>
                    <a:gd name="T2" fmla="*/ 504 w 723"/>
                    <a:gd name="T3" fmla="*/ 60 h 474"/>
                    <a:gd name="T4" fmla="*/ 413 w 723"/>
                    <a:gd name="T5" fmla="*/ 24 h 474"/>
                    <a:gd name="T6" fmla="*/ 193 w 723"/>
                    <a:gd name="T7" fmla="*/ 51 h 474"/>
                    <a:gd name="T8" fmla="*/ 111 w 723"/>
                    <a:gd name="T9" fmla="*/ 161 h 474"/>
                    <a:gd name="T10" fmla="*/ 83 w 723"/>
                    <a:gd name="T11" fmla="*/ 197 h 474"/>
                    <a:gd name="T12" fmla="*/ 38 w 723"/>
                    <a:gd name="T13" fmla="*/ 334 h 474"/>
                    <a:gd name="T14" fmla="*/ 19 w 723"/>
                    <a:gd name="T15" fmla="*/ 417 h 474"/>
                    <a:gd name="T16" fmla="*/ 1 w 723"/>
                    <a:gd name="T17" fmla="*/ 462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474">
                      <a:moveTo>
                        <a:pt x="723" y="298"/>
                      </a:moveTo>
                      <a:cubicBezTo>
                        <a:pt x="681" y="192"/>
                        <a:pt x="597" y="122"/>
                        <a:pt x="504" y="60"/>
                      </a:cubicBezTo>
                      <a:cubicBezTo>
                        <a:pt x="481" y="45"/>
                        <a:pt x="442" y="44"/>
                        <a:pt x="413" y="24"/>
                      </a:cubicBezTo>
                      <a:cubicBezTo>
                        <a:pt x="380" y="26"/>
                        <a:pt x="245" y="0"/>
                        <a:pt x="193" y="51"/>
                      </a:cubicBezTo>
                      <a:cubicBezTo>
                        <a:pt x="165" y="78"/>
                        <a:pt x="132" y="133"/>
                        <a:pt x="111" y="161"/>
                      </a:cubicBezTo>
                      <a:cubicBezTo>
                        <a:pt x="102" y="173"/>
                        <a:pt x="83" y="197"/>
                        <a:pt x="83" y="197"/>
                      </a:cubicBezTo>
                      <a:cubicBezTo>
                        <a:pt x="68" y="243"/>
                        <a:pt x="53" y="288"/>
                        <a:pt x="38" y="334"/>
                      </a:cubicBezTo>
                      <a:cubicBezTo>
                        <a:pt x="29" y="361"/>
                        <a:pt x="28" y="390"/>
                        <a:pt x="19" y="417"/>
                      </a:cubicBezTo>
                      <a:cubicBezTo>
                        <a:pt x="0" y="474"/>
                        <a:pt x="1" y="436"/>
                        <a:pt x="1" y="4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8" name="Freeform 17"/>
                <p:cNvSpPr>
                  <a:spLocks/>
                </p:cNvSpPr>
                <p:nvPr/>
              </p:nvSpPr>
              <p:spPr bwMode="auto">
                <a:xfrm>
                  <a:off x="722" y="1879"/>
                  <a:ext cx="513" cy="334"/>
                </a:xfrm>
                <a:custGeom>
                  <a:avLst/>
                  <a:gdLst>
                    <a:gd name="T0" fmla="*/ 512 w 513"/>
                    <a:gd name="T1" fmla="*/ 132 h 334"/>
                    <a:gd name="T2" fmla="*/ 503 w 513"/>
                    <a:gd name="T3" fmla="*/ 96 h 334"/>
                    <a:gd name="T4" fmla="*/ 430 w 513"/>
                    <a:gd name="T5" fmla="*/ 78 h 334"/>
                    <a:gd name="T6" fmla="*/ 384 w 513"/>
                    <a:gd name="T7" fmla="*/ 59 h 334"/>
                    <a:gd name="T8" fmla="*/ 348 w 513"/>
                    <a:gd name="T9" fmla="*/ 41 h 334"/>
                    <a:gd name="T10" fmla="*/ 275 w 513"/>
                    <a:gd name="T11" fmla="*/ 32 h 334"/>
                    <a:gd name="T12" fmla="*/ 83 w 513"/>
                    <a:gd name="T13" fmla="*/ 187 h 334"/>
                    <a:gd name="T14" fmla="*/ 46 w 513"/>
                    <a:gd name="T15" fmla="*/ 288 h 334"/>
                    <a:gd name="T16" fmla="*/ 0 w 513"/>
                    <a:gd name="T17" fmla="*/ 334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3" h="334">
                      <a:moveTo>
                        <a:pt x="512" y="132"/>
                      </a:moveTo>
                      <a:cubicBezTo>
                        <a:pt x="509" y="120"/>
                        <a:pt x="513" y="103"/>
                        <a:pt x="503" y="96"/>
                      </a:cubicBezTo>
                      <a:cubicBezTo>
                        <a:pt x="482" y="82"/>
                        <a:pt x="454" y="84"/>
                        <a:pt x="430" y="78"/>
                      </a:cubicBezTo>
                      <a:cubicBezTo>
                        <a:pt x="414" y="74"/>
                        <a:pt x="399" y="66"/>
                        <a:pt x="384" y="59"/>
                      </a:cubicBezTo>
                      <a:cubicBezTo>
                        <a:pt x="372" y="53"/>
                        <a:pt x="361" y="44"/>
                        <a:pt x="348" y="41"/>
                      </a:cubicBezTo>
                      <a:cubicBezTo>
                        <a:pt x="324" y="35"/>
                        <a:pt x="299" y="35"/>
                        <a:pt x="275" y="32"/>
                      </a:cubicBezTo>
                      <a:cubicBezTo>
                        <a:pt x="175" y="0"/>
                        <a:pt x="131" y="123"/>
                        <a:pt x="83" y="187"/>
                      </a:cubicBezTo>
                      <a:cubicBezTo>
                        <a:pt x="78" y="209"/>
                        <a:pt x="60" y="269"/>
                        <a:pt x="46" y="288"/>
                      </a:cubicBezTo>
                      <a:cubicBezTo>
                        <a:pt x="33" y="305"/>
                        <a:pt x="0" y="334"/>
                        <a:pt x="0" y="3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9" name="Freeform 18"/>
                <p:cNvSpPr>
                  <a:spLocks/>
                </p:cNvSpPr>
                <p:nvPr/>
              </p:nvSpPr>
              <p:spPr bwMode="auto">
                <a:xfrm>
                  <a:off x="923" y="1573"/>
                  <a:ext cx="388" cy="457"/>
                </a:xfrm>
                <a:custGeom>
                  <a:avLst/>
                  <a:gdLst>
                    <a:gd name="T0" fmla="*/ 375 w 388"/>
                    <a:gd name="T1" fmla="*/ 457 h 457"/>
                    <a:gd name="T2" fmla="*/ 311 w 388"/>
                    <a:gd name="T3" fmla="*/ 118 h 457"/>
                    <a:gd name="T4" fmla="*/ 220 w 388"/>
                    <a:gd name="T5" fmla="*/ 36 h 457"/>
                    <a:gd name="T6" fmla="*/ 192 w 388"/>
                    <a:gd name="T7" fmla="*/ 18 h 457"/>
                    <a:gd name="T8" fmla="*/ 138 w 388"/>
                    <a:gd name="T9" fmla="*/ 0 h 457"/>
                    <a:gd name="T10" fmla="*/ 55 w 388"/>
                    <a:gd name="T11" fmla="*/ 9 h 457"/>
                    <a:gd name="T12" fmla="*/ 0 w 388"/>
                    <a:gd name="T13" fmla="*/ 64 h 4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457">
                      <a:moveTo>
                        <a:pt x="375" y="457"/>
                      </a:moveTo>
                      <a:cubicBezTo>
                        <a:pt x="369" y="300"/>
                        <a:pt x="388" y="233"/>
                        <a:pt x="311" y="118"/>
                      </a:cubicBezTo>
                      <a:cubicBezTo>
                        <a:pt x="282" y="74"/>
                        <a:pt x="273" y="49"/>
                        <a:pt x="220" y="36"/>
                      </a:cubicBezTo>
                      <a:cubicBezTo>
                        <a:pt x="211" y="30"/>
                        <a:pt x="202" y="22"/>
                        <a:pt x="192" y="18"/>
                      </a:cubicBezTo>
                      <a:cubicBezTo>
                        <a:pt x="175" y="10"/>
                        <a:pt x="138" y="0"/>
                        <a:pt x="138" y="0"/>
                      </a:cubicBezTo>
                      <a:cubicBezTo>
                        <a:pt x="110" y="3"/>
                        <a:pt x="81" y="0"/>
                        <a:pt x="55" y="9"/>
                      </a:cubicBezTo>
                      <a:cubicBezTo>
                        <a:pt x="26" y="19"/>
                        <a:pt x="29" y="64"/>
                        <a:pt x="0" y="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0" name="Freeform 19"/>
                <p:cNvSpPr>
                  <a:spLocks/>
                </p:cNvSpPr>
                <p:nvPr/>
              </p:nvSpPr>
              <p:spPr bwMode="auto">
                <a:xfrm>
                  <a:off x="2249" y="1680"/>
                  <a:ext cx="46" cy="359"/>
                </a:xfrm>
                <a:custGeom>
                  <a:avLst/>
                  <a:gdLst>
                    <a:gd name="T0" fmla="*/ 18 w 46"/>
                    <a:gd name="T1" fmla="*/ 359 h 359"/>
                    <a:gd name="T2" fmla="*/ 46 w 46"/>
                    <a:gd name="T3" fmla="*/ 30 h 359"/>
                    <a:gd name="T4" fmla="*/ 28 w 46"/>
                    <a:gd name="T5" fmla="*/ 2 h 359"/>
                    <a:gd name="T6" fmla="*/ 0 w 46"/>
                    <a:gd name="T7" fmla="*/ 21 h 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59">
                      <a:moveTo>
                        <a:pt x="18" y="359"/>
                      </a:moveTo>
                      <a:cubicBezTo>
                        <a:pt x="24" y="239"/>
                        <a:pt x="36" y="145"/>
                        <a:pt x="46" y="30"/>
                      </a:cubicBezTo>
                      <a:cubicBezTo>
                        <a:pt x="40" y="21"/>
                        <a:pt x="39" y="4"/>
                        <a:pt x="28" y="2"/>
                      </a:cubicBezTo>
                      <a:cubicBezTo>
                        <a:pt x="17" y="0"/>
                        <a:pt x="0" y="21"/>
                        <a:pt x="0" y="2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1" name="Freeform 20"/>
                <p:cNvSpPr>
                  <a:spLocks/>
                </p:cNvSpPr>
                <p:nvPr/>
              </p:nvSpPr>
              <p:spPr bwMode="auto">
                <a:xfrm>
                  <a:off x="2232" y="1582"/>
                  <a:ext cx="557" cy="411"/>
                </a:xfrm>
                <a:custGeom>
                  <a:avLst/>
                  <a:gdLst>
                    <a:gd name="T0" fmla="*/ 63 w 557"/>
                    <a:gd name="T1" fmla="*/ 411 h 411"/>
                    <a:gd name="T2" fmla="*/ 200 w 557"/>
                    <a:gd name="T3" fmla="*/ 0 h 411"/>
                    <a:gd name="T4" fmla="*/ 374 w 557"/>
                    <a:gd name="T5" fmla="*/ 18 h 411"/>
                    <a:gd name="T6" fmla="*/ 502 w 557"/>
                    <a:gd name="T7" fmla="*/ 128 h 411"/>
                    <a:gd name="T8" fmla="*/ 557 w 557"/>
                    <a:gd name="T9" fmla="*/ 219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7" h="411">
                      <a:moveTo>
                        <a:pt x="63" y="411"/>
                      </a:moveTo>
                      <a:cubicBezTo>
                        <a:pt x="70" y="169"/>
                        <a:pt x="0" y="67"/>
                        <a:pt x="200" y="0"/>
                      </a:cubicBezTo>
                      <a:cubicBezTo>
                        <a:pt x="204" y="0"/>
                        <a:pt x="337" y="4"/>
                        <a:pt x="374" y="18"/>
                      </a:cubicBezTo>
                      <a:cubicBezTo>
                        <a:pt x="408" y="30"/>
                        <a:pt x="478" y="104"/>
                        <a:pt x="502" y="128"/>
                      </a:cubicBezTo>
                      <a:cubicBezTo>
                        <a:pt x="509" y="135"/>
                        <a:pt x="557" y="197"/>
                        <a:pt x="557" y="2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2" name="Freeform 21"/>
                <p:cNvSpPr>
                  <a:spLocks/>
                </p:cNvSpPr>
                <p:nvPr/>
              </p:nvSpPr>
              <p:spPr bwMode="auto">
                <a:xfrm>
                  <a:off x="2313" y="1701"/>
                  <a:ext cx="530" cy="365"/>
                </a:xfrm>
                <a:custGeom>
                  <a:avLst/>
                  <a:gdLst>
                    <a:gd name="T0" fmla="*/ 0 w 530"/>
                    <a:gd name="T1" fmla="*/ 320 h 365"/>
                    <a:gd name="T2" fmla="*/ 18 w 530"/>
                    <a:gd name="T3" fmla="*/ 274 h 365"/>
                    <a:gd name="T4" fmla="*/ 37 w 530"/>
                    <a:gd name="T5" fmla="*/ 256 h 365"/>
                    <a:gd name="T6" fmla="*/ 64 w 530"/>
                    <a:gd name="T7" fmla="*/ 128 h 365"/>
                    <a:gd name="T8" fmla="*/ 265 w 530"/>
                    <a:gd name="T9" fmla="*/ 0 h 365"/>
                    <a:gd name="T10" fmla="*/ 421 w 530"/>
                    <a:gd name="T11" fmla="*/ 27 h 365"/>
                    <a:gd name="T12" fmla="*/ 485 w 530"/>
                    <a:gd name="T13" fmla="*/ 82 h 365"/>
                    <a:gd name="T14" fmla="*/ 530 w 530"/>
                    <a:gd name="T15" fmla="*/ 365 h 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365">
                      <a:moveTo>
                        <a:pt x="0" y="320"/>
                      </a:moveTo>
                      <a:cubicBezTo>
                        <a:pt x="6" y="305"/>
                        <a:pt x="10" y="288"/>
                        <a:pt x="18" y="274"/>
                      </a:cubicBezTo>
                      <a:cubicBezTo>
                        <a:pt x="22" y="266"/>
                        <a:pt x="34" y="264"/>
                        <a:pt x="37" y="256"/>
                      </a:cubicBezTo>
                      <a:cubicBezTo>
                        <a:pt x="43" y="236"/>
                        <a:pt x="42" y="150"/>
                        <a:pt x="64" y="128"/>
                      </a:cubicBezTo>
                      <a:cubicBezTo>
                        <a:pt x="126" y="66"/>
                        <a:pt x="195" y="46"/>
                        <a:pt x="265" y="0"/>
                      </a:cubicBezTo>
                      <a:cubicBezTo>
                        <a:pt x="325" y="6"/>
                        <a:pt x="367" y="10"/>
                        <a:pt x="421" y="27"/>
                      </a:cubicBezTo>
                      <a:cubicBezTo>
                        <a:pt x="439" y="40"/>
                        <a:pt x="472" y="63"/>
                        <a:pt x="485" y="82"/>
                      </a:cubicBezTo>
                      <a:cubicBezTo>
                        <a:pt x="527" y="145"/>
                        <a:pt x="530" y="293"/>
                        <a:pt x="530" y="36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3" name="Freeform 22"/>
                <p:cNvSpPr>
                  <a:spLocks/>
                </p:cNvSpPr>
                <p:nvPr/>
              </p:nvSpPr>
              <p:spPr bwMode="auto">
                <a:xfrm>
                  <a:off x="2341" y="1929"/>
                  <a:ext cx="504" cy="263"/>
                </a:xfrm>
                <a:custGeom>
                  <a:avLst/>
                  <a:gdLst>
                    <a:gd name="T0" fmla="*/ 0 w 504"/>
                    <a:gd name="T1" fmla="*/ 73 h 263"/>
                    <a:gd name="T2" fmla="*/ 137 w 504"/>
                    <a:gd name="T3" fmla="*/ 0 h 263"/>
                    <a:gd name="T4" fmla="*/ 347 w 504"/>
                    <a:gd name="T5" fmla="*/ 55 h 263"/>
                    <a:gd name="T6" fmla="*/ 402 w 504"/>
                    <a:gd name="T7" fmla="*/ 101 h 263"/>
                    <a:gd name="T8" fmla="*/ 475 w 504"/>
                    <a:gd name="T9" fmla="*/ 220 h 263"/>
                    <a:gd name="T10" fmla="*/ 502 w 504"/>
                    <a:gd name="T11" fmla="*/ 256 h 2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 h="263">
                      <a:moveTo>
                        <a:pt x="0" y="73"/>
                      </a:moveTo>
                      <a:cubicBezTo>
                        <a:pt x="43" y="47"/>
                        <a:pt x="89" y="15"/>
                        <a:pt x="137" y="0"/>
                      </a:cubicBezTo>
                      <a:cubicBezTo>
                        <a:pt x="210" y="10"/>
                        <a:pt x="280" y="23"/>
                        <a:pt x="347" y="55"/>
                      </a:cubicBezTo>
                      <a:cubicBezTo>
                        <a:pt x="364" y="72"/>
                        <a:pt x="385" y="84"/>
                        <a:pt x="402" y="101"/>
                      </a:cubicBezTo>
                      <a:cubicBezTo>
                        <a:pt x="426" y="125"/>
                        <a:pt x="456" y="192"/>
                        <a:pt x="475" y="220"/>
                      </a:cubicBezTo>
                      <a:cubicBezTo>
                        <a:pt x="504" y="263"/>
                        <a:pt x="502" y="231"/>
                        <a:pt x="502"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4" name="Line 23"/>
                <p:cNvSpPr>
                  <a:spLocks noChangeShapeType="1"/>
                </p:cNvSpPr>
                <p:nvPr/>
              </p:nvSpPr>
              <p:spPr bwMode="auto">
                <a:xfrm flipH="1">
                  <a:off x="1610" y="1797"/>
                  <a:ext cx="13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5" name="Line 24"/>
                <p:cNvSpPr>
                  <a:spLocks noChangeShapeType="1"/>
                </p:cNvSpPr>
                <p:nvPr/>
              </p:nvSpPr>
              <p:spPr bwMode="auto">
                <a:xfrm>
                  <a:off x="1791" y="1797"/>
                  <a:ext cx="45"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 name="Line 25"/>
                <p:cNvSpPr>
                  <a:spLocks noChangeShapeType="1"/>
                </p:cNvSpPr>
                <p:nvPr/>
              </p:nvSpPr>
              <p:spPr bwMode="auto">
                <a:xfrm>
                  <a:off x="1701" y="1797"/>
                  <a:ext cx="1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7" name="Line 26"/>
                <p:cNvSpPr>
                  <a:spLocks noChangeShapeType="1"/>
                </p:cNvSpPr>
                <p:nvPr/>
              </p:nvSpPr>
              <p:spPr bwMode="auto">
                <a:xfrm flipH="1">
                  <a:off x="1746" y="1752"/>
                  <a:ext cx="4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 name="Line 27"/>
                <p:cNvSpPr>
                  <a:spLocks noChangeShapeType="1"/>
                </p:cNvSpPr>
                <p:nvPr/>
              </p:nvSpPr>
              <p:spPr bwMode="auto">
                <a:xfrm>
                  <a:off x="1791" y="1797"/>
                  <a:ext cx="136"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 name="AutoShape 28"/>
                <p:cNvSpPr>
                  <a:spLocks noChangeArrowheads="1"/>
                </p:cNvSpPr>
                <p:nvPr/>
              </p:nvSpPr>
              <p:spPr bwMode="auto">
                <a:xfrm>
                  <a:off x="1746" y="2478"/>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grpSp>
          <p:nvGrpSpPr>
            <p:cNvPr id="6" name="Group 29"/>
            <p:cNvGrpSpPr>
              <a:grpSpLocks/>
            </p:cNvGrpSpPr>
            <p:nvPr/>
          </p:nvGrpSpPr>
          <p:grpSpPr bwMode="auto">
            <a:xfrm>
              <a:off x="3152" y="1661"/>
              <a:ext cx="1498" cy="1451"/>
              <a:chOff x="3152" y="1661"/>
              <a:chExt cx="1498" cy="1451"/>
            </a:xfrm>
          </p:grpSpPr>
          <p:sp>
            <p:nvSpPr>
              <p:cNvPr id="7" name="AutoShape 30"/>
              <p:cNvSpPr>
                <a:spLocks noChangeArrowheads="1"/>
              </p:cNvSpPr>
              <p:nvPr/>
            </p:nvSpPr>
            <p:spPr bwMode="auto">
              <a:xfrm>
                <a:off x="3243" y="1797"/>
                <a:ext cx="1315" cy="1134"/>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8" name="AutoShape 31"/>
              <p:cNvSpPr>
                <a:spLocks noChangeArrowheads="1"/>
              </p:cNvSpPr>
              <p:nvPr/>
            </p:nvSpPr>
            <p:spPr bwMode="auto">
              <a:xfrm rot="-5400000">
                <a:off x="3740" y="2570"/>
                <a:ext cx="317" cy="768"/>
              </a:xfrm>
              <a:prstGeom prst="flowChartCollate">
                <a:avLst/>
              </a:prstGeom>
              <a:solidFill>
                <a:schemeClr val="accent2"/>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9" name="Line 32"/>
              <p:cNvSpPr>
                <a:spLocks noChangeShapeType="1"/>
              </p:cNvSpPr>
              <p:nvPr/>
            </p:nvSpPr>
            <p:spPr bwMode="auto">
              <a:xfrm flipV="1">
                <a:off x="3923" y="1661"/>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Line 33"/>
              <p:cNvSpPr>
                <a:spLocks noChangeShapeType="1"/>
              </p:cNvSpPr>
              <p:nvPr/>
            </p:nvSpPr>
            <p:spPr bwMode="auto">
              <a:xfrm flipV="1">
                <a:off x="4105"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Line 34"/>
              <p:cNvSpPr>
                <a:spLocks noChangeShapeType="1"/>
              </p:cNvSpPr>
              <p:nvPr/>
            </p:nvSpPr>
            <p:spPr bwMode="auto">
              <a:xfrm flipH="1" flipV="1">
                <a:off x="3742"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Line 35"/>
              <p:cNvSpPr>
                <a:spLocks noChangeShapeType="1"/>
              </p:cNvSpPr>
              <p:nvPr/>
            </p:nvSpPr>
            <p:spPr bwMode="auto">
              <a:xfrm flipV="1">
                <a:off x="4150" y="1706"/>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 name="Line 36"/>
              <p:cNvSpPr>
                <a:spLocks noChangeShapeType="1"/>
              </p:cNvSpPr>
              <p:nvPr/>
            </p:nvSpPr>
            <p:spPr bwMode="auto">
              <a:xfrm flipH="1" flipV="1">
                <a:off x="3606" y="1706"/>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 name="Line 37"/>
              <p:cNvSpPr>
                <a:spLocks noChangeShapeType="1"/>
              </p:cNvSpPr>
              <p:nvPr/>
            </p:nvSpPr>
            <p:spPr bwMode="auto">
              <a:xfrm flipH="1" flipV="1">
                <a:off x="3515" y="1752"/>
                <a:ext cx="136"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Line 38"/>
              <p:cNvSpPr>
                <a:spLocks noChangeShapeType="1"/>
              </p:cNvSpPr>
              <p:nvPr/>
            </p:nvSpPr>
            <p:spPr bwMode="auto">
              <a:xfrm flipV="1">
                <a:off x="3969" y="1661"/>
                <a:ext cx="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Line 39"/>
              <p:cNvSpPr>
                <a:spLocks noChangeShapeType="1"/>
              </p:cNvSpPr>
              <p:nvPr/>
            </p:nvSpPr>
            <p:spPr bwMode="auto">
              <a:xfrm flipH="1" flipV="1">
                <a:off x="3833"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AutoShape 40"/>
              <p:cNvSpPr>
                <a:spLocks noChangeArrowheads="1"/>
              </p:cNvSpPr>
              <p:nvPr/>
            </p:nvSpPr>
            <p:spPr bwMode="auto">
              <a:xfrm>
                <a:off x="3833" y="2432"/>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8" name="AutoShape 41"/>
              <p:cNvSpPr>
                <a:spLocks noChangeArrowheads="1"/>
              </p:cNvSpPr>
              <p:nvPr/>
            </p:nvSpPr>
            <p:spPr bwMode="auto">
              <a:xfrm flipV="1">
                <a:off x="3152" y="2205"/>
                <a:ext cx="136"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9" name="AutoShape 42"/>
              <p:cNvSpPr>
                <a:spLocks noChangeArrowheads="1"/>
              </p:cNvSpPr>
              <p:nvPr/>
            </p:nvSpPr>
            <p:spPr bwMode="auto">
              <a:xfrm flipH="1" flipV="1">
                <a:off x="4513" y="2205"/>
                <a:ext cx="137"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spTree>
    <p:extLst>
      <p:ext uri="{BB962C8B-B14F-4D97-AF65-F5344CB8AC3E}">
        <p14:creationId xmlns:p14="http://schemas.microsoft.com/office/powerpoint/2010/main" val="312496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rgbClr val="FF0000"/>
                </a:solidFill>
              </a:rPr>
              <a:t>Технологии на основе активизации и интенсификации деятельности учащихся </a:t>
            </a:r>
          </a:p>
        </p:txBody>
      </p:sp>
      <p:sp>
        <p:nvSpPr>
          <p:cNvPr id="3" name="Объект 2"/>
          <p:cNvSpPr>
            <a:spLocks noGrp="1"/>
          </p:cNvSpPr>
          <p:nvPr>
            <p:ph idx="1"/>
          </p:nvPr>
        </p:nvSpPr>
        <p:spPr/>
        <p:txBody>
          <a:bodyPr/>
          <a:lstStyle/>
          <a:p>
            <a:r>
              <a:rPr lang="ru-RU" dirty="0" smtClean="0"/>
              <a:t>игровые </a:t>
            </a:r>
            <a:r>
              <a:rPr lang="ru-RU" dirty="0"/>
              <a:t>технологии, </a:t>
            </a:r>
            <a:endParaRPr lang="ru-RU" dirty="0" smtClean="0"/>
          </a:p>
          <a:p>
            <a:r>
              <a:rPr lang="ru-RU" dirty="0" smtClean="0"/>
              <a:t>проблемное обучение,</a:t>
            </a:r>
          </a:p>
          <a:p>
            <a:r>
              <a:rPr lang="ru-RU" dirty="0" smtClean="0"/>
              <a:t> </a:t>
            </a:r>
            <a:r>
              <a:rPr lang="ru-RU" dirty="0"/>
              <a:t>использование схемных и знаковых моделей учебного материала (В. Шаталов</a:t>
            </a:r>
            <a:r>
              <a:rPr lang="ru-RU" dirty="0" smtClean="0"/>
              <a:t>),</a:t>
            </a:r>
          </a:p>
          <a:p>
            <a:r>
              <a:rPr lang="ru-RU" dirty="0" smtClean="0"/>
              <a:t> </a:t>
            </a:r>
            <a:r>
              <a:rPr lang="ru-RU" dirty="0"/>
              <a:t>компьютерные (новые информационные</a:t>
            </a:r>
            <a:r>
              <a:rPr lang="ru-RU" dirty="0" smtClean="0"/>
              <a:t>)</a:t>
            </a:r>
          </a:p>
          <a:p>
            <a:r>
              <a:rPr lang="ru-RU" dirty="0" smtClean="0"/>
              <a:t> технологии, проектно-исследовательские </a:t>
            </a:r>
            <a:endParaRPr lang="ru-RU" dirty="0"/>
          </a:p>
        </p:txBody>
      </p:sp>
      <p:grpSp>
        <p:nvGrpSpPr>
          <p:cNvPr id="4" name="Group 7"/>
          <p:cNvGrpSpPr>
            <a:grpSpLocks/>
          </p:cNvGrpSpPr>
          <p:nvPr/>
        </p:nvGrpSpPr>
        <p:grpSpPr bwMode="auto">
          <a:xfrm>
            <a:off x="624724" y="4488572"/>
            <a:ext cx="3696162" cy="2133798"/>
            <a:chOff x="567" y="1344"/>
            <a:chExt cx="4083" cy="1768"/>
          </a:xfrm>
        </p:grpSpPr>
        <p:grpSp>
          <p:nvGrpSpPr>
            <p:cNvPr id="5" name="Group 8"/>
            <p:cNvGrpSpPr>
              <a:grpSpLocks/>
            </p:cNvGrpSpPr>
            <p:nvPr/>
          </p:nvGrpSpPr>
          <p:grpSpPr bwMode="auto">
            <a:xfrm>
              <a:off x="567" y="1344"/>
              <a:ext cx="2281" cy="1624"/>
              <a:chOff x="584" y="1353"/>
              <a:chExt cx="2281" cy="1624"/>
            </a:xfrm>
          </p:grpSpPr>
          <p:sp>
            <p:nvSpPr>
              <p:cNvPr id="20" name="Freeform 9"/>
              <p:cNvSpPr>
                <a:spLocks/>
              </p:cNvSpPr>
              <p:nvPr/>
            </p:nvSpPr>
            <p:spPr bwMode="auto">
              <a:xfrm>
                <a:off x="741" y="1490"/>
                <a:ext cx="566" cy="521"/>
              </a:xfrm>
              <a:custGeom>
                <a:avLst/>
                <a:gdLst>
                  <a:gd name="T0" fmla="*/ 566 w 566"/>
                  <a:gd name="T1" fmla="*/ 521 h 521"/>
                  <a:gd name="T2" fmla="*/ 539 w 566"/>
                  <a:gd name="T3" fmla="*/ 174 h 521"/>
                  <a:gd name="T4" fmla="*/ 466 w 566"/>
                  <a:gd name="T5" fmla="*/ 46 h 521"/>
                  <a:gd name="T6" fmla="*/ 457 w 566"/>
                  <a:gd name="T7" fmla="*/ 19 h 521"/>
                  <a:gd name="T8" fmla="*/ 402 w 566"/>
                  <a:gd name="T9" fmla="*/ 0 h 521"/>
                  <a:gd name="T10" fmla="*/ 210 w 566"/>
                  <a:gd name="T11" fmla="*/ 37 h 521"/>
                  <a:gd name="T12" fmla="*/ 173 w 566"/>
                  <a:gd name="T13" fmla="*/ 55 h 521"/>
                  <a:gd name="T14" fmla="*/ 118 w 566"/>
                  <a:gd name="T15" fmla="*/ 73 h 521"/>
                  <a:gd name="T16" fmla="*/ 27 w 566"/>
                  <a:gd name="T17" fmla="*/ 165 h 521"/>
                  <a:gd name="T18" fmla="*/ 18 w 566"/>
                  <a:gd name="T19" fmla="*/ 192 h 521"/>
                  <a:gd name="T20" fmla="*/ 0 w 566"/>
                  <a:gd name="T21" fmla="*/ 211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 h="521">
                    <a:moveTo>
                      <a:pt x="566" y="521"/>
                    </a:moveTo>
                    <a:cubicBezTo>
                      <a:pt x="529" y="411"/>
                      <a:pt x="556" y="289"/>
                      <a:pt x="539" y="174"/>
                    </a:cubicBezTo>
                    <a:cubicBezTo>
                      <a:pt x="531" y="123"/>
                      <a:pt x="488" y="89"/>
                      <a:pt x="466" y="46"/>
                    </a:cubicBezTo>
                    <a:cubicBezTo>
                      <a:pt x="462" y="38"/>
                      <a:pt x="465" y="25"/>
                      <a:pt x="457" y="19"/>
                    </a:cubicBezTo>
                    <a:cubicBezTo>
                      <a:pt x="441" y="8"/>
                      <a:pt x="402" y="0"/>
                      <a:pt x="402" y="0"/>
                    </a:cubicBezTo>
                    <a:cubicBezTo>
                      <a:pt x="342" y="7"/>
                      <a:pt x="266" y="10"/>
                      <a:pt x="210" y="37"/>
                    </a:cubicBezTo>
                    <a:cubicBezTo>
                      <a:pt x="198" y="43"/>
                      <a:pt x="186" y="50"/>
                      <a:pt x="173" y="55"/>
                    </a:cubicBezTo>
                    <a:cubicBezTo>
                      <a:pt x="155" y="62"/>
                      <a:pt x="118" y="73"/>
                      <a:pt x="118" y="73"/>
                    </a:cubicBezTo>
                    <a:cubicBezTo>
                      <a:pt x="88" y="105"/>
                      <a:pt x="47" y="124"/>
                      <a:pt x="27" y="165"/>
                    </a:cubicBezTo>
                    <a:cubicBezTo>
                      <a:pt x="23" y="174"/>
                      <a:pt x="23" y="184"/>
                      <a:pt x="18" y="192"/>
                    </a:cubicBezTo>
                    <a:cubicBezTo>
                      <a:pt x="14" y="200"/>
                      <a:pt x="0" y="211"/>
                      <a:pt x="0" y="21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Freeform 10"/>
              <p:cNvSpPr>
                <a:spLocks/>
              </p:cNvSpPr>
              <p:nvPr/>
            </p:nvSpPr>
            <p:spPr bwMode="auto">
              <a:xfrm>
                <a:off x="2322" y="1353"/>
                <a:ext cx="543" cy="686"/>
              </a:xfrm>
              <a:custGeom>
                <a:avLst/>
                <a:gdLst>
                  <a:gd name="T0" fmla="*/ 0 w 543"/>
                  <a:gd name="T1" fmla="*/ 631 h 686"/>
                  <a:gd name="T2" fmla="*/ 247 w 543"/>
                  <a:gd name="T3" fmla="*/ 238 h 686"/>
                  <a:gd name="T4" fmla="*/ 476 w 543"/>
                  <a:gd name="T5" fmla="*/ 0 h 686"/>
                  <a:gd name="T6" fmla="*/ 540 w 543"/>
                  <a:gd name="T7" fmla="*/ 101 h 686"/>
                  <a:gd name="T8" fmla="*/ 540 w 543"/>
                  <a:gd name="T9" fmla="*/ 686 h 6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686">
                    <a:moveTo>
                      <a:pt x="0" y="631"/>
                    </a:moveTo>
                    <a:cubicBezTo>
                      <a:pt x="76" y="496"/>
                      <a:pt x="166" y="369"/>
                      <a:pt x="247" y="238"/>
                    </a:cubicBezTo>
                    <a:cubicBezTo>
                      <a:pt x="302" y="148"/>
                      <a:pt x="368" y="35"/>
                      <a:pt x="476" y="0"/>
                    </a:cubicBezTo>
                    <a:cubicBezTo>
                      <a:pt x="519" y="11"/>
                      <a:pt x="539" y="53"/>
                      <a:pt x="540" y="101"/>
                    </a:cubicBezTo>
                    <a:cubicBezTo>
                      <a:pt x="543" y="296"/>
                      <a:pt x="540" y="491"/>
                      <a:pt x="540" y="68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22" name="Group 11"/>
              <p:cNvGrpSpPr>
                <a:grpSpLocks/>
              </p:cNvGrpSpPr>
              <p:nvPr/>
            </p:nvGrpSpPr>
            <p:grpSpPr bwMode="auto">
              <a:xfrm>
                <a:off x="584" y="1573"/>
                <a:ext cx="2261" cy="1404"/>
                <a:chOff x="584" y="1573"/>
                <a:chExt cx="2261" cy="1404"/>
              </a:xfrm>
            </p:grpSpPr>
            <p:sp>
              <p:nvSpPr>
                <p:cNvPr id="23" name="AutoShape 12"/>
                <p:cNvSpPr>
                  <a:spLocks noChangeArrowheads="1"/>
                </p:cNvSpPr>
                <p:nvPr/>
              </p:nvSpPr>
              <p:spPr bwMode="auto">
                <a:xfrm flipH="1" flipV="1">
                  <a:off x="2426" y="2251"/>
                  <a:ext cx="46" cy="136"/>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4" name="AutoShape 13"/>
                <p:cNvSpPr>
                  <a:spLocks noChangeArrowheads="1"/>
                </p:cNvSpPr>
                <p:nvPr/>
              </p:nvSpPr>
              <p:spPr bwMode="auto">
                <a:xfrm>
                  <a:off x="1156" y="1797"/>
                  <a:ext cx="1270" cy="1180"/>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5" name="AutoShape 14"/>
                <p:cNvSpPr>
                  <a:spLocks noChangeArrowheads="1"/>
                </p:cNvSpPr>
                <p:nvPr/>
              </p:nvSpPr>
              <p:spPr bwMode="auto">
                <a:xfrm rot="-7780309">
                  <a:off x="1109" y="1617"/>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6" name="AutoShape 15"/>
                <p:cNvSpPr>
                  <a:spLocks noChangeArrowheads="1"/>
                </p:cNvSpPr>
                <p:nvPr/>
              </p:nvSpPr>
              <p:spPr bwMode="auto">
                <a:xfrm rot="-2487517">
                  <a:off x="2154" y="1616"/>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7" name="Freeform 16"/>
                <p:cNvSpPr>
                  <a:spLocks/>
                </p:cNvSpPr>
                <p:nvPr/>
              </p:nvSpPr>
              <p:spPr bwMode="auto">
                <a:xfrm>
                  <a:off x="584" y="1741"/>
                  <a:ext cx="723" cy="474"/>
                </a:xfrm>
                <a:custGeom>
                  <a:avLst/>
                  <a:gdLst>
                    <a:gd name="T0" fmla="*/ 723 w 723"/>
                    <a:gd name="T1" fmla="*/ 298 h 474"/>
                    <a:gd name="T2" fmla="*/ 504 w 723"/>
                    <a:gd name="T3" fmla="*/ 60 h 474"/>
                    <a:gd name="T4" fmla="*/ 413 w 723"/>
                    <a:gd name="T5" fmla="*/ 24 h 474"/>
                    <a:gd name="T6" fmla="*/ 193 w 723"/>
                    <a:gd name="T7" fmla="*/ 51 h 474"/>
                    <a:gd name="T8" fmla="*/ 111 w 723"/>
                    <a:gd name="T9" fmla="*/ 161 h 474"/>
                    <a:gd name="T10" fmla="*/ 83 w 723"/>
                    <a:gd name="T11" fmla="*/ 197 h 474"/>
                    <a:gd name="T12" fmla="*/ 38 w 723"/>
                    <a:gd name="T13" fmla="*/ 334 h 474"/>
                    <a:gd name="T14" fmla="*/ 19 w 723"/>
                    <a:gd name="T15" fmla="*/ 417 h 474"/>
                    <a:gd name="T16" fmla="*/ 1 w 723"/>
                    <a:gd name="T17" fmla="*/ 462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474">
                      <a:moveTo>
                        <a:pt x="723" y="298"/>
                      </a:moveTo>
                      <a:cubicBezTo>
                        <a:pt x="681" y="192"/>
                        <a:pt x="597" y="122"/>
                        <a:pt x="504" y="60"/>
                      </a:cubicBezTo>
                      <a:cubicBezTo>
                        <a:pt x="481" y="45"/>
                        <a:pt x="442" y="44"/>
                        <a:pt x="413" y="24"/>
                      </a:cubicBezTo>
                      <a:cubicBezTo>
                        <a:pt x="380" y="26"/>
                        <a:pt x="245" y="0"/>
                        <a:pt x="193" y="51"/>
                      </a:cubicBezTo>
                      <a:cubicBezTo>
                        <a:pt x="165" y="78"/>
                        <a:pt x="132" y="133"/>
                        <a:pt x="111" y="161"/>
                      </a:cubicBezTo>
                      <a:cubicBezTo>
                        <a:pt x="102" y="173"/>
                        <a:pt x="83" y="197"/>
                        <a:pt x="83" y="197"/>
                      </a:cubicBezTo>
                      <a:cubicBezTo>
                        <a:pt x="68" y="243"/>
                        <a:pt x="53" y="288"/>
                        <a:pt x="38" y="334"/>
                      </a:cubicBezTo>
                      <a:cubicBezTo>
                        <a:pt x="29" y="361"/>
                        <a:pt x="28" y="390"/>
                        <a:pt x="19" y="417"/>
                      </a:cubicBezTo>
                      <a:cubicBezTo>
                        <a:pt x="0" y="474"/>
                        <a:pt x="1" y="436"/>
                        <a:pt x="1" y="4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8" name="Freeform 17"/>
                <p:cNvSpPr>
                  <a:spLocks/>
                </p:cNvSpPr>
                <p:nvPr/>
              </p:nvSpPr>
              <p:spPr bwMode="auto">
                <a:xfrm>
                  <a:off x="722" y="1879"/>
                  <a:ext cx="513" cy="334"/>
                </a:xfrm>
                <a:custGeom>
                  <a:avLst/>
                  <a:gdLst>
                    <a:gd name="T0" fmla="*/ 512 w 513"/>
                    <a:gd name="T1" fmla="*/ 132 h 334"/>
                    <a:gd name="T2" fmla="*/ 503 w 513"/>
                    <a:gd name="T3" fmla="*/ 96 h 334"/>
                    <a:gd name="T4" fmla="*/ 430 w 513"/>
                    <a:gd name="T5" fmla="*/ 78 h 334"/>
                    <a:gd name="T6" fmla="*/ 384 w 513"/>
                    <a:gd name="T7" fmla="*/ 59 h 334"/>
                    <a:gd name="T8" fmla="*/ 348 w 513"/>
                    <a:gd name="T9" fmla="*/ 41 h 334"/>
                    <a:gd name="T10" fmla="*/ 275 w 513"/>
                    <a:gd name="T11" fmla="*/ 32 h 334"/>
                    <a:gd name="T12" fmla="*/ 83 w 513"/>
                    <a:gd name="T13" fmla="*/ 187 h 334"/>
                    <a:gd name="T14" fmla="*/ 46 w 513"/>
                    <a:gd name="T15" fmla="*/ 288 h 334"/>
                    <a:gd name="T16" fmla="*/ 0 w 513"/>
                    <a:gd name="T17" fmla="*/ 334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3" h="334">
                      <a:moveTo>
                        <a:pt x="512" y="132"/>
                      </a:moveTo>
                      <a:cubicBezTo>
                        <a:pt x="509" y="120"/>
                        <a:pt x="513" y="103"/>
                        <a:pt x="503" y="96"/>
                      </a:cubicBezTo>
                      <a:cubicBezTo>
                        <a:pt x="482" y="82"/>
                        <a:pt x="454" y="84"/>
                        <a:pt x="430" y="78"/>
                      </a:cubicBezTo>
                      <a:cubicBezTo>
                        <a:pt x="414" y="74"/>
                        <a:pt x="399" y="66"/>
                        <a:pt x="384" y="59"/>
                      </a:cubicBezTo>
                      <a:cubicBezTo>
                        <a:pt x="372" y="53"/>
                        <a:pt x="361" y="44"/>
                        <a:pt x="348" y="41"/>
                      </a:cubicBezTo>
                      <a:cubicBezTo>
                        <a:pt x="324" y="35"/>
                        <a:pt x="299" y="35"/>
                        <a:pt x="275" y="32"/>
                      </a:cubicBezTo>
                      <a:cubicBezTo>
                        <a:pt x="175" y="0"/>
                        <a:pt x="131" y="123"/>
                        <a:pt x="83" y="187"/>
                      </a:cubicBezTo>
                      <a:cubicBezTo>
                        <a:pt x="78" y="209"/>
                        <a:pt x="60" y="269"/>
                        <a:pt x="46" y="288"/>
                      </a:cubicBezTo>
                      <a:cubicBezTo>
                        <a:pt x="33" y="305"/>
                        <a:pt x="0" y="334"/>
                        <a:pt x="0" y="3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9" name="Freeform 18"/>
                <p:cNvSpPr>
                  <a:spLocks/>
                </p:cNvSpPr>
                <p:nvPr/>
              </p:nvSpPr>
              <p:spPr bwMode="auto">
                <a:xfrm>
                  <a:off x="923" y="1573"/>
                  <a:ext cx="388" cy="457"/>
                </a:xfrm>
                <a:custGeom>
                  <a:avLst/>
                  <a:gdLst>
                    <a:gd name="T0" fmla="*/ 375 w 388"/>
                    <a:gd name="T1" fmla="*/ 457 h 457"/>
                    <a:gd name="T2" fmla="*/ 311 w 388"/>
                    <a:gd name="T3" fmla="*/ 118 h 457"/>
                    <a:gd name="T4" fmla="*/ 220 w 388"/>
                    <a:gd name="T5" fmla="*/ 36 h 457"/>
                    <a:gd name="T6" fmla="*/ 192 w 388"/>
                    <a:gd name="T7" fmla="*/ 18 h 457"/>
                    <a:gd name="T8" fmla="*/ 138 w 388"/>
                    <a:gd name="T9" fmla="*/ 0 h 457"/>
                    <a:gd name="T10" fmla="*/ 55 w 388"/>
                    <a:gd name="T11" fmla="*/ 9 h 457"/>
                    <a:gd name="T12" fmla="*/ 0 w 388"/>
                    <a:gd name="T13" fmla="*/ 64 h 4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457">
                      <a:moveTo>
                        <a:pt x="375" y="457"/>
                      </a:moveTo>
                      <a:cubicBezTo>
                        <a:pt x="369" y="300"/>
                        <a:pt x="388" y="233"/>
                        <a:pt x="311" y="118"/>
                      </a:cubicBezTo>
                      <a:cubicBezTo>
                        <a:pt x="282" y="74"/>
                        <a:pt x="273" y="49"/>
                        <a:pt x="220" y="36"/>
                      </a:cubicBezTo>
                      <a:cubicBezTo>
                        <a:pt x="211" y="30"/>
                        <a:pt x="202" y="22"/>
                        <a:pt x="192" y="18"/>
                      </a:cubicBezTo>
                      <a:cubicBezTo>
                        <a:pt x="175" y="10"/>
                        <a:pt x="138" y="0"/>
                        <a:pt x="138" y="0"/>
                      </a:cubicBezTo>
                      <a:cubicBezTo>
                        <a:pt x="110" y="3"/>
                        <a:pt x="81" y="0"/>
                        <a:pt x="55" y="9"/>
                      </a:cubicBezTo>
                      <a:cubicBezTo>
                        <a:pt x="26" y="19"/>
                        <a:pt x="29" y="64"/>
                        <a:pt x="0" y="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0" name="Freeform 19"/>
                <p:cNvSpPr>
                  <a:spLocks/>
                </p:cNvSpPr>
                <p:nvPr/>
              </p:nvSpPr>
              <p:spPr bwMode="auto">
                <a:xfrm>
                  <a:off x="2249" y="1680"/>
                  <a:ext cx="46" cy="359"/>
                </a:xfrm>
                <a:custGeom>
                  <a:avLst/>
                  <a:gdLst>
                    <a:gd name="T0" fmla="*/ 18 w 46"/>
                    <a:gd name="T1" fmla="*/ 359 h 359"/>
                    <a:gd name="T2" fmla="*/ 46 w 46"/>
                    <a:gd name="T3" fmla="*/ 30 h 359"/>
                    <a:gd name="T4" fmla="*/ 28 w 46"/>
                    <a:gd name="T5" fmla="*/ 2 h 359"/>
                    <a:gd name="T6" fmla="*/ 0 w 46"/>
                    <a:gd name="T7" fmla="*/ 21 h 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59">
                      <a:moveTo>
                        <a:pt x="18" y="359"/>
                      </a:moveTo>
                      <a:cubicBezTo>
                        <a:pt x="24" y="239"/>
                        <a:pt x="36" y="145"/>
                        <a:pt x="46" y="30"/>
                      </a:cubicBezTo>
                      <a:cubicBezTo>
                        <a:pt x="40" y="21"/>
                        <a:pt x="39" y="4"/>
                        <a:pt x="28" y="2"/>
                      </a:cubicBezTo>
                      <a:cubicBezTo>
                        <a:pt x="17" y="0"/>
                        <a:pt x="0" y="21"/>
                        <a:pt x="0" y="2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1" name="Freeform 20"/>
                <p:cNvSpPr>
                  <a:spLocks/>
                </p:cNvSpPr>
                <p:nvPr/>
              </p:nvSpPr>
              <p:spPr bwMode="auto">
                <a:xfrm>
                  <a:off x="2232" y="1582"/>
                  <a:ext cx="557" cy="411"/>
                </a:xfrm>
                <a:custGeom>
                  <a:avLst/>
                  <a:gdLst>
                    <a:gd name="T0" fmla="*/ 63 w 557"/>
                    <a:gd name="T1" fmla="*/ 411 h 411"/>
                    <a:gd name="T2" fmla="*/ 200 w 557"/>
                    <a:gd name="T3" fmla="*/ 0 h 411"/>
                    <a:gd name="T4" fmla="*/ 374 w 557"/>
                    <a:gd name="T5" fmla="*/ 18 h 411"/>
                    <a:gd name="T6" fmla="*/ 502 w 557"/>
                    <a:gd name="T7" fmla="*/ 128 h 411"/>
                    <a:gd name="T8" fmla="*/ 557 w 557"/>
                    <a:gd name="T9" fmla="*/ 219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7" h="411">
                      <a:moveTo>
                        <a:pt x="63" y="411"/>
                      </a:moveTo>
                      <a:cubicBezTo>
                        <a:pt x="70" y="169"/>
                        <a:pt x="0" y="67"/>
                        <a:pt x="200" y="0"/>
                      </a:cubicBezTo>
                      <a:cubicBezTo>
                        <a:pt x="204" y="0"/>
                        <a:pt x="337" y="4"/>
                        <a:pt x="374" y="18"/>
                      </a:cubicBezTo>
                      <a:cubicBezTo>
                        <a:pt x="408" y="30"/>
                        <a:pt x="478" y="104"/>
                        <a:pt x="502" y="128"/>
                      </a:cubicBezTo>
                      <a:cubicBezTo>
                        <a:pt x="509" y="135"/>
                        <a:pt x="557" y="197"/>
                        <a:pt x="557" y="2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2" name="Freeform 21"/>
                <p:cNvSpPr>
                  <a:spLocks/>
                </p:cNvSpPr>
                <p:nvPr/>
              </p:nvSpPr>
              <p:spPr bwMode="auto">
                <a:xfrm>
                  <a:off x="2313" y="1701"/>
                  <a:ext cx="530" cy="365"/>
                </a:xfrm>
                <a:custGeom>
                  <a:avLst/>
                  <a:gdLst>
                    <a:gd name="T0" fmla="*/ 0 w 530"/>
                    <a:gd name="T1" fmla="*/ 320 h 365"/>
                    <a:gd name="T2" fmla="*/ 18 w 530"/>
                    <a:gd name="T3" fmla="*/ 274 h 365"/>
                    <a:gd name="T4" fmla="*/ 37 w 530"/>
                    <a:gd name="T5" fmla="*/ 256 h 365"/>
                    <a:gd name="T6" fmla="*/ 64 w 530"/>
                    <a:gd name="T7" fmla="*/ 128 h 365"/>
                    <a:gd name="T8" fmla="*/ 265 w 530"/>
                    <a:gd name="T9" fmla="*/ 0 h 365"/>
                    <a:gd name="T10" fmla="*/ 421 w 530"/>
                    <a:gd name="T11" fmla="*/ 27 h 365"/>
                    <a:gd name="T12" fmla="*/ 485 w 530"/>
                    <a:gd name="T13" fmla="*/ 82 h 365"/>
                    <a:gd name="T14" fmla="*/ 530 w 530"/>
                    <a:gd name="T15" fmla="*/ 365 h 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365">
                      <a:moveTo>
                        <a:pt x="0" y="320"/>
                      </a:moveTo>
                      <a:cubicBezTo>
                        <a:pt x="6" y="305"/>
                        <a:pt x="10" y="288"/>
                        <a:pt x="18" y="274"/>
                      </a:cubicBezTo>
                      <a:cubicBezTo>
                        <a:pt x="22" y="266"/>
                        <a:pt x="34" y="264"/>
                        <a:pt x="37" y="256"/>
                      </a:cubicBezTo>
                      <a:cubicBezTo>
                        <a:pt x="43" y="236"/>
                        <a:pt x="42" y="150"/>
                        <a:pt x="64" y="128"/>
                      </a:cubicBezTo>
                      <a:cubicBezTo>
                        <a:pt x="126" y="66"/>
                        <a:pt x="195" y="46"/>
                        <a:pt x="265" y="0"/>
                      </a:cubicBezTo>
                      <a:cubicBezTo>
                        <a:pt x="325" y="6"/>
                        <a:pt x="367" y="10"/>
                        <a:pt x="421" y="27"/>
                      </a:cubicBezTo>
                      <a:cubicBezTo>
                        <a:pt x="439" y="40"/>
                        <a:pt x="472" y="63"/>
                        <a:pt x="485" y="82"/>
                      </a:cubicBezTo>
                      <a:cubicBezTo>
                        <a:pt x="527" y="145"/>
                        <a:pt x="530" y="293"/>
                        <a:pt x="530" y="36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3" name="Freeform 22"/>
                <p:cNvSpPr>
                  <a:spLocks/>
                </p:cNvSpPr>
                <p:nvPr/>
              </p:nvSpPr>
              <p:spPr bwMode="auto">
                <a:xfrm>
                  <a:off x="2341" y="1929"/>
                  <a:ext cx="504" cy="263"/>
                </a:xfrm>
                <a:custGeom>
                  <a:avLst/>
                  <a:gdLst>
                    <a:gd name="T0" fmla="*/ 0 w 504"/>
                    <a:gd name="T1" fmla="*/ 73 h 263"/>
                    <a:gd name="T2" fmla="*/ 137 w 504"/>
                    <a:gd name="T3" fmla="*/ 0 h 263"/>
                    <a:gd name="T4" fmla="*/ 347 w 504"/>
                    <a:gd name="T5" fmla="*/ 55 h 263"/>
                    <a:gd name="T6" fmla="*/ 402 w 504"/>
                    <a:gd name="T7" fmla="*/ 101 h 263"/>
                    <a:gd name="T8" fmla="*/ 475 w 504"/>
                    <a:gd name="T9" fmla="*/ 220 h 263"/>
                    <a:gd name="T10" fmla="*/ 502 w 504"/>
                    <a:gd name="T11" fmla="*/ 256 h 2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 h="263">
                      <a:moveTo>
                        <a:pt x="0" y="73"/>
                      </a:moveTo>
                      <a:cubicBezTo>
                        <a:pt x="43" y="47"/>
                        <a:pt x="89" y="15"/>
                        <a:pt x="137" y="0"/>
                      </a:cubicBezTo>
                      <a:cubicBezTo>
                        <a:pt x="210" y="10"/>
                        <a:pt x="280" y="23"/>
                        <a:pt x="347" y="55"/>
                      </a:cubicBezTo>
                      <a:cubicBezTo>
                        <a:pt x="364" y="72"/>
                        <a:pt x="385" y="84"/>
                        <a:pt x="402" y="101"/>
                      </a:cubicBezTo>
                      <a:cubicBezTo>
                        <a:pt x="426" y="125"/>
                        <a:pt x="456" y="192"/>
                        <a:pt x="475" y="220"/>
                      </a:cubicBezTo>
                      <a:cubicBezTo>
                        <a:pt x="504" y="263"/>
                        <a:pt x="502" y="231"/>
                        <a:pt x="502"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4" name="Line 23"/>
                <p:cNvSpPr>
                  <a:spLocks noChangeShapeType="1"/>
                </p:cNvSpPr>
                <p:nvPr/>
              </p:nvSpPr>
              <p:spPr bwMode="auto">
                <a:xfrm flipH="1">
                  <a:off x="1610" y="1797"/>
                  <a:ext cx="13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5" name="Line 24"/>
                <p:cNvSpPr>
                  <a:spLocks noChangeShapeType="1"/>
                </p:cNvSpPr>
                <p:nvPr/>
              </p:nvSpPr>
              <p:spPr bwMode="auto">
                <a:xfrm>
                  <a:off x="1791" y="1797"/>
                  <a:ext cx="45"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 name="Line 25"/>
                <p:cNvSpPr>
                  <a:spLocks noChangeShapeType="1"/>
                </p:cNvSpPr>
                <p:nvPr/>
              </p:nvSpPr>
              <p:spPr bwMode="auto">
                <a:xfrm>
                  <a:off x="1701" y="1797"/>
                  <a:ext cx="1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7" name="Line 26"/>
                <p:cNvSpPr>
                  <a:spLocks noChangeShapeType="1"/>
                </p:cNvSpPr>
                <p:nvPr/>
              </p:nvSpPr>
              <p:spPr bwMode="auto">
                <a:xfrm flipH="1">
                  <a:off x="1746" y="1752"/>
                  <a:ext cx="4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 name="Line 27"/>
                <p:cNvSpPr>
                  <a:spLocks noChangeShapeType="1"/>
                </p:cNvSpPr>
                <p:nvPr/>
              </p:nvSpPr>
              <p:spPr bwMode="auto">
                <a:xfrm>
                  <a:off x="1791" y="1797"/>
                  <a:ext cx="136"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 name="AutoShape 28"/>
                <p:cNvSpPr>
                  <a:spLocks noChangeArrowheads="1"/>
                </p:cNvSpPr>
                <p:nvPr/>
              </p:nvSpPr>
              <p:spPr bwMode="auto">
                <a:xfrm>
                  <a:off x="1746" y="2478"/>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grpSp>
          <p:nvGrpSpPr>
            <p:cNvPr id="6" name="Group 29"/>
            <p:cNvGrpSpPr>
              <a:grpSpLocks/>
            </p:cNvGrpSpPr>
            <p:nvPr/>
          </p:nvGrpSpPr>
          <p:grpSpPr bwMode="auto">
            <a:xfrm>
              <a:off x="3152" y="1661"/>
              <a:ext cx="1498" cy="1451"/>
              <a:chOff x="3152" y="1661"/>
              <a:chExt cx="1498" cy="1451"/>
            </a:xfrm>
          </p:grpSpPr>
          <p:sp>
            <p:nvSpPr>
              <p:cNvPr id="7" name="AutoShape 30"/>
              <p:cNvSpPr>
                <a:spLocks noChangeArrowheads="1"/>
              </p:cNvSpPr>
              <p:nvPr/>
            </p:nvSpPr>
            <p:spPr bwMode="auto">
              <a:xfrm>
                <a:off x="3243" y="1797"/>
                <a:ext cx="1315" cy="1134"/>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8" name="AutoShape 31"/>
              <p:cNvSpPr>
                <a:spLocks noChangeArrowheads="1"/>
              </p:cNvSpPr>
              <p:nvPr/>
            </p:nvSpPr>
            <p:spPr bwMode="auto">
              <a:xfrm rot="-5400000">
                <a:off x="3740" y="2570"/>
                <a:ext cx="317" cy="768"/>
              </a:xfrm>
              <a:prstGeom prst="flowChartCollate">
                <a:avLst/>
              </a:prstGeom>
              <a:solidFill>
                <a:schemeClr val="accent2"/>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9" name="Line 32"/>
              <p:cNvSpPr>
                <a:spLocks noChangeShapeType="1"/>
              </p:cNvSpPr>
              <p:nvPr/>
            </p:nvSpPr>
            <p:spPr bwMode="auto">
              <a:xfrm flipV="1">
                <a:off x="3923" y="1661"/>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Line 33"/>
              <p:cNvSpPr>
                <a:spLocks noChangeShapeType="1"/>
              </p:cNvSpPr>
              <p:nvPr/>
            </p:nvSpPr>
            <p:spPr bwMode="auto">
              <a:xfrm flipV="1">
                <a:off x="4105"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Line 34"/>
              <p:cNvSpPr>
                <a:spLocks noChangeShapeType="1"/>
              </p:cNvSpPr>
              <p:nvPr/>
            </p:nvSpPr>
            <p:spPr bwMode="auto">
              <a:xfrm flipH="1" flipV="1">
                <a:off x="3742"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Line 35"/>
              <p:cNvSpPr>
                <a:spLocks noChangeShapeType="1"/>
              </p:cNvSpPr>
              <p:nvPr/>
            </p:nvSpPr>
            <p:spPr bwMode="auto">
              <a:xfrm flipV="1">
                <a:off x="4150" y="1706"/>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 name="Line 36"/>
              <p:cNvSpPr>
                <a:spLocks noChangeShapeType="1"/>
              </p:cNvSpPr>
              <p:nvPr/>
            </p:nvSpPr>
            <p:spPr bwMode="auto">
              <a:xfrm flipH="1" flipV="1">
                <a:off x="3606" y="1706"/>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 name="Line 37"/>
              <p:cNvSpPr>
                <a:spLocks noChangeShapeType="1"/>
              </p:cNvSpPr>
              <p:nvPr/>
            </p:nvSpPr>
            <p:spPr bwMode="auto">
              <a:xfrm flipH="1" flipV="1">
                <a:off x="3515" y="1752"/>
                <a:ext cx="136"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Line 38"/>
              <p:cNvSpPr>
                <a:spLocks noChangeShapeType="1"/>
              </p:cNvSpPr>
              <p:nvPr/>
            </p:nvSpPr>
            <p:spPr bwMode="auto">
              <a:xfrm flipV="1">
                <a:off x="3969" y="1661"/>
                <a:ext cx="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Line 39"/>
              <p:cNvSpPr>
                <a:spLocks noChangeShapeType="1"/>
              </p:cNvSpPr>
              <p:nvPr/>
            </p:nvSpPr>
            <p:spPr bwMode="auto">
              <a:xfrm flipH="1" flipV="1">
                <a:off x="3833"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AutoShape 40"/>
              <p:cNvSpPr>
                <a:spLocks noChangeArrowheads="1"/>
              </p:cNvSpPr>
              <p:nvPr/>
            </p:nvSpPr>
            <p:spPr bwMode="auto">
              <a:xfrm>
                <a:off x="3833" y="2432"/>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8" name="AutoShape 41"/>
              <p:cNvSpPr>
                <a:spLocks noChangeArrowheads="1"/>
              </p:cNvSpPr>
              <p:nvPr/>
            </p:nvSpPr>
            <p:spPr bwMode="auto">
              <a:xfrm flipV="1">
                <a:off x="3152" y="2205"/>
                <a:ext cx="136"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9" name="AutoShape 42"/>
              <p:cNvSpPr>
                <a:spLocks noChangeArrowheads="1"/>
              </p:cNvSpPr>
              <p:nvPr/>
            </p:nvSpPr>
            <p:spPr bwMode="auto">
              <a:xfrm flipH="1" flipV="1">
                <a:off x="4513" y="2205"/>
                <a:ext cx="137"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spTree>
    <p:extLst>
      <p:ext uri="{BB962C8B-B14F-4D97-AF65-F5344CB8AC3E}">
        <p14:creationId xmlns:p14="http://schemas.microsoft.com/office/powerpoint/2010/main" val="9863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smtClean="0">
                <a:solidFill>
                  <a:srgbClr val="FF0000"/>
                </a:solidFill>
              </a:rPr>
              <a:t>Частнопредметные</a:t>
            </a:r>
            <a:r>
              <a:rPr lang="ru-RU" sz="2400" dirty="0" smtClean="0">
                <a:solidFill>
                  <a:srgbClr val="FF0000"/>
                </a:solidFill>
              </a:rPr>
              <a:t> технологии</a:t>
            </a:r>
            <a:endParaRPr lang="ru-RU" sz="2400" dirty="0">
              <a:solidFill>
                <a:srgbClr val="FF0000"/>
              </a:solidFill>
            </a:endParaRPr>
          </a:p>
        </p:txBody>
      </p:sp>
      <p:sp>
        <p:nvSpPr>
          <p:cNvPr id="3" name="Объект 2"/>
          <p:cNvSpPr>
            <a:spLocks noGrp="1"/>
          </p:cNvSpPr>
          <p:nvPr>
            <p:ph idx="1"/>
          </p:nvPr>
        </p:nvSpPr>
        <p:spPr/>
        <p:txBody>
          <a:bodyPr/>
          <a:lstStyle/>
          <a:p>
            <a:r>
              <a:rPr lang="ru-RU" dirty="0">
                <a:solidFill>
                  <a:srgbClr val="0070C0"/>
                </a:solidFill>
              </a:rPr>
              <a:t>Технология совершенствования </a:t>
            </a:r>
            <a:r>
              <a:rPr lang="ru-RU" dirty="0" err="1">
                <a:solidFill>
                  <a:srgbClr val="0070C0"/>
                </a:solidFill>
              </a:rPr>
              <a:t>общеучебных</a:t>
            </a:r>
            <a:r>
              <a:rPr lang="ru-RU" dirty="0">
                <a:solidFill>
                  <a:srgbClr val="0070C0"/>
                </a:solidFill>
              </a:rPr>
              <a:t> умений в начальной школе (В.Н. Зайцев) - </a:t>
            </a:r>
            <a:r>
              <a:rPr lang="ru-RU" dirty="0"/>
              <a:t>основывается на следующих положениях: главная причина неуспеваемости детей в школе - плохое чтение; психологическая причина плохого чтения и счёта - недостаточность оперативной памяти; основой технологии развития </a:t>
            </a:r>
            <a:r>
              <a:rPr lang="ru-RU" dirty="0" err="1"/>
              <a:t>общеучебных</a:t>
            </a:r>
            <a:r>
              <a:rPr lang="ru-RU" dirty="0"/>
              <a:t> умений должна служить диагностика и самодиагностика; важна преемственность и постоянное поддержание достигнутого уровня умений. </a:t>
            </a:r>
          </a:p>
        </p:txBody>
      </p:sp>
      <p:grpSp>
        <p:nvGrpSpPr>
          <p:cNvPr id="4" name="Group 7"/>
          <p:cNvGrpSpPr>
            <a:grpSpLocks/>
          </p:cNvGrpSpPr>
          <p:nvPr/>
        </p:nvGrpSpPr>
        <p:grpSpPr bwMode="auto">
          <a:xfrm>
            <a:off x="6012160" y="5333364"/>
            <a:ext cx="2816221" cy="1366979"/>
            <a:chOff x="567" y="1344"/>
            <a:chExt cx="4083" cy="1768"/>
          </a:xfrm>
        </p:grpSpPr>
        <p:grpSp>
          <p:nvGrpSpPr>
            <p:cNvPr id="5" name="Group 8"/>
            <p:cNvGrpSpPr>
              <a:grpSpLocks/>
            </p:cNvGrpSpPr>
            <p:nvPr/>
          </p:nvGrpSpPr>
          <p:grpSpPr bwMode="auto">
            <a:xfrm>
              <a:off x="567" y="1344"/>
              <a:ext cx="2281" cy="1624"/>
              <a:chOff x="584" y="1353"/>
              <a:chExt cx="2281" cy="1624"/>
            </a:xfrm>
          </p:grpSpPr>
          <p:sp>
            <p:nvSpPr>
              <p:cNvPr id="20" name="Freeform 9"/>
              <p:cNvSpPr>
                <a:spLocks/>
              </p:cNvSpPr>
              <p:nvPr/>
            </p:nvSpPr>
            <p:spPr bwMode="auto">
              <a:xfrm>
                <a:off x="741" y="1490"/>
                <a:ext cx="566" cy="521"/>
              </a:xfrm>
              <a:custGeom>
                <a:avLst/>
                <a:gdLst>
                  <a:gd name="T0" fmla="*/ 566 w 566"/>
                  <a:gd name="T1" fmla="*/ 521 h 521"/>
                  <a:gd name="T2" fmla="*/ 539 w 566"/>
                  <a:gd name="T3" fmla="*/ 174 h 521"/>
                  <a:gd name="T4" fmla="*/ 466 w 566"/>
                  <a:gd name="T5" fmla="*/ 46 h 521"/>
                  <a:gd name="T6" fmla="*/ 457 w 566"/>
                  <a:gd name="T7" fmla="*/ 19 h 521"/>
                  <a:gd name="T8" fmla="*/ 402 w 566"/>
                  <a:gd name="T9" fmla="*/ 0 h 521"/>
                  <a:gd name="T10" fmla="*/ 210 w 566"/>
                  <a:gd name="T11" fmla="*/ 37 h 521"/>
                  <a:gd name="T12" fmla="*/ 173 w 566"/>
                  <a:gd name="T13" fmla="*/ 55 h 521"/>
                  <a:gd name="T14" fmla="*/ 118 w 566"/>
                  <a:gd name="T15" fmla="*/ 73 h 521"/>
                  <a:gd name="T16" fmla="*/ 27 w 566"/>
                  <a:gd name="T17" fmla="*/ 165 h 521"/>
                  <a:gd name="T18" fmla="*/ 18 w 566"/>
                  <a:gd name="T19" fmla="*/ 192 h 521"/>
                  <a:gd name="T20" fmla="*/ 0 w 566"/>
                  <a:gd name="T21" fmla="*/ 211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 h="521">
                    <a:moveTo>
                      <a:pt x="566" y="521"/>
                    </a:moveTo>
                    <a:cubicBezTo>
                      <a:pt x="529" y="411"/>
                      <a:pt x="556" y="289"/>
                      <a:pt x="539" y="174"/>
                    </a:cubicBezTo>
                    <a:cubicBezTo>
                      <a:pt x="531" y="123"/>
                      <a:pt x="488" y="89"/>
                      <a:pt x="466" y="46"/>
                    </a:cubicBezTo>
                    <a:cubicBezTo>
                      <a:pt x="462" y="38"/>
                      <a:pt x="465" y="25"/>
                      <a:pt x="457" y="19"/>
                    </a:cubicBezTo>
                    <a:cubicBezTo>
                      <a:pt x="441" y="8"/>
                      <a:pt x="402" y="0"/>
                      <a:pt x="402" y="0"/>
                    </a:cubicBezTo>
                    <a:cubicBezTo>
                      <a:pt x="342" y="7"/>
                      <a:pt x="266" y="10"/>
                      <a:pt x="210" y="37"/>
                    </a:cubicBezTo>
                    <a:cubicBezTo>
                      <a:pt x="198" y="43"/>
                      <a:pt x="186" y="50"/>
                      <a:pt x="173" y="55"/>
                    </a:cubicBezTo>
                    <a:cubicBezTo>
                      <a:pt x="155" y="62"/>
                      <a:pt x="118" y="73"/>
                      <a:pt x="118" y="73"/>
                    </a:cubicBezTo>
                    <a:cubicBezTo>
                      <a:pt x="88" y="105"/>
                      <a:pt x="47" y="124"/>
                      <a:pt x="27" y="165"/>
                    </a:cubicBezTo>
                    <a:cubicBezTo>
                      <a:pt x="23" y="174"/>
                      <a:pt x="23" y="184"/>
                      <a:pt x="18" y="192"/>
                    </a:cubicBezTo>
                    <a:cubicBezTo>
                      <a:pt x="14" y="200"/>
                      <a:pt x="0" y="211"/>
                      <a:pt x="0" y="21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Freeform 10"/>
              <p:cNvSpPr>
                <a:spLocks/>
              </p:cNvSpPr>
              <p:nvPr/>
            </p:nvSpPr>
            <p:spPr bwMode="auto">
              <a:xfrm>
                <a:off x="2322" y="1353"/>
                <a:ext cx="543" cy="686"/>
              </a:xfrm>
              <a:custGeom>
                <a:avLst/>
                <a:gdLst>
                  <a:gd name="T0" fmla="*/ 0 w 543"/>
                  <a:gd name="T1" fmla="*/ 631 h 686"/>
                  <a:gd name="T2" fmla="*/ 247 w 543"/>
                  <a:gd name="T3" fmla="*/ 238 h 686"/>
                  <a:gd name="T4" fmla="*/ 476 w 543"/>
                  <a:gd name="T5" fmla="*/ 0 h 686"/>
                  <a:gd name="T6" fmla="*/ 540 w 543"/>
                  <a:gd name="T7" fmla="*/ 101 h 686"/>
                  <a:gd name="T8" fmla="*/ 540 w 543"/>
                  <a:gd name="T9" fmla="*/ 686 h 6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686">
                    <a:moveTo>
                      <a:pt x="0" y="631"/>
                    </a:moveTo>
                    <a:cubicBezTo>
                      <a:pt x="76" y="496"/>
                      <a:pt x="166" y="369"/>
                      <a:pt x="247" y="238"/>
                    </a:cubicBezTo>
                    <a:cubicBezTo>
                      <a:pt x="302" y="148"/>
                      <a:pt x="368" y="35"/>
                      <a:pt x="476" y="0"/>
                    </a:cubicBezTo>
                    <a:cubicBezTo>
                      <a:pt x="519" y="11"/>
                      <a:pt x="539" y="53"/>
                      <a:pt x="540" y="101"/>
                    </a:cubicBezTo>
                    <a:cubicBezTo>
                      <a:pt x="543" y="296"/>
                      <a:pt x="540" y="491"/>
                      <a:pt x="540" y="68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nvGrpSpPr>
              <p:cNvPr id="22" name="Group 11"/>
              <p:cNvGrpSpPr>
                <a:grpSpLocks/>
              </p:cNvGrpSpPr>
              <p:nvPr/>
            </p:nvGrpSpPr>
            <p:grpSpPr bwMode="auto">
              <a:xfrm>
                <a:off x="584" y="1573"/>
                <a:ext cx="2261" cy="1404"/>
                <a:chOff x="584" y="1573"/>
                <a:chExt cx="2261" cy="1404"/>
              </a:xfrm>
            </p:grpSpPr>
            <p:sp>
              <p:nvSpPr>
                <p:cNvPr id="23" name="AutoShape 12"/>
                <p:cNvSpPr>
                  <a:spLocks noChangeArrowheads="1"/>
                </p:cNvSpPr>
                <p:nvPr/>
              </p:nvSpPr>
              <p:spPr bwMode="auto">
                <a:xfrm flipH="1" flipV="1">
                  <a:off x="2426" y="2251"/>
                  <a:ext cx="46" cy="136"/>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4" name="AutoShape 13"/>
                <p:cNvSpPr>
                  <a:spLocks noChangeArrowheads="1"/>
                </p:cNvSpPr>
                <p:nvPr/>
              </p:nvSpPr>
              <p:spPr bwMode="auto">
                <a:xfrm>
                  <a:off x="1156" y="1797"/>
                  <a:ext cx="1270" cy="1180"/>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5" name="AutoShape 14"/>
                <p:cNvSpPr>
                  <a:spLocks noChangeArrowheads="1"/>
                </p:cNvSpPr>
                <p:nvPr/>
              </p:nvSpPr>
              <p:spPr bwMode="auto">
                <a:xfrm rot="-7780309">
                  <a:off x="1109" y="1617"/>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6" name="AutoShape 15"/>
                <p:cNvSpPr>
                  <a:spLocks noChangeArrowheads="1"/>
                </p:cNvSpPr>
                <p:nvPr/>
              </p:nvSpPr>
              <p:spPr bwMode="auto">
                <a:xfrm rot="-2487517">
                  <a:off x="2154" y="1616"/>
                  <a:ext cx="317" cy="768"/>
                </a:xfrm>
                <a:prstGeom prst="flowChartCollate">
                  <a:avLst/>
                </a:prstGeom>
                <a:solidFill>
                  <a:srgbClr val="FF0066"/>
                </a:solidFill>
                <a:ln w="9525">
                  <a:solidFill>
                    <a:schemeClr val="tx1"/>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27" name="Freeform 16"/>
                <p:cNvSpPr>
                  <a:spLocks/>
                </p:cNvSpPr>
                <p:nvPr/>
              </p:nvSpPr>
              <p:spPr bwMode="auto">
                <a:xfrm>
                  <a:off x="584" y="1741"/>
                  <a:ext cx="723" cy="474"/>
                </a:xfrm>
                <a:custGeom>
                  <a:avLst/>
                  <a:gdLst>
                    <a:gd name="T0" fmla="*/ 723 w 723"/>
                    <a:gd name="T1" fmla="*/ 298 h 474"/>
                    <a:gd name="T2" fmla="*/ 504 w 723"/>
                    <a:gd name="T3" fmla="*/ 60 h 474"/>
                    <a:gd name="T4" fmla="*/ 413 w 723"/>
                    <a:gd name="T5" fmla="*/ 24 h 474"/>
                    <a:gd name="T6" fmla="*/ 193 w 723"/>
                    <a:gd name="T7" fmla="*/ 51 h 474"/>
                    <a:gd name="T8" fmla="*/ 111 w 723"/>
                    <a:gd name="T9" fmla="*/ 161 h 474"/>
                    <a:gd name="T10" fmla="*/ 83 w 723"/>
                    <a:gd name="T11" fmla="*/ 197 h 474"/>
                    <a:gd name="T12" fmla="*/ 38 w 723"/>
                    <a:gd name="T13" fmla="*/ 334 h 474"/>
                    <a:gd name="T14" fmla="*/ 19 w 723"/>
                    <a:gd name="T15" fmla="*/ 417 h 474"/>
                    <a:gd name="T16" fmla="*/ 1 w 723"/>
                    <a:gd name="T17" fmla="*/ 462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3" h="474">
                      <a:moveTo>
                        <a:pt x="723" y="298"/>
                      </a:moveTo>
                      <a:cubicBezTo>
                        <a:pt x="681" y="192"/>
                        <a:pt x="597" y="122"/>
                        <a:pt x="504" y="60"/>
                      </a:cubicBezTo>
                      <a:cubicBezTo>
                        <a:pt x="481" y="45"/>
                        <a:pt x="442" y="44"/>
                        <a:pt x="413" y="24"/>
                      </a:cubicBezTo>
                      <a:cubicBezTo>
                        <a:pt x="380" y="26"/>
                        <a:pt x="245" y="0"/>
                        <a:pt x="193" y="51"/>
                      </a:cubicBezTo>
                      <a:cubicBezTo>
                        <a:pt x="165" y="78"/>
                        <a:pt x="132" y="133"/>
                        <a:pt x="111" y="161"/>
                      </a:cubicBezTo>
                      <a:cubicBezTo>
                        <a:pt x="102" y="173"/>
                        <a:pt x="83" y="197"/>
                        <a:pt x="83" y="197"/>
                      </a:cubicBezTo>
                      <a:cubicBezTo>
                        <a:pt x="68" y="243"/>
                        <a:pt x="53" y="288"/>
                        <a:pt x="38" y="334"/>
                      </a:cubicBezTo>
                      <a:cubicBezTo>
                        <a:pt x="29" y="361"/>
                        <a:pt x="28" y="390"/>
                        <a:pt x="19" y="417"/>
                      </a:cubicBezTo>
                      <a:cubicBezTo>
                        <a:pt x="0" y="474"/>
                        <a:pt x="1" y="436"/>
                        <a:pt x="1" y="46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8" name="Freeform 17"/>
                <p:cNvSpPr>
                  <a:spLocks/>
                </p:cNvSpPr>
                <p:nvPr/>
              </p:nvSpPr>
              <p:spPr bwMode="auto">
                <a:xfrm>
                  <a:off x="722" y="1879"/>
                  <a:ext cx="513" cy="334"/>
                </a:xfrm>
                <a:custGeom>
                  <a:avLst/>
                  <a:gdLst>
                    <a:gd name="T0" fmla="*/ 512 w 513"/>
                    <a:gd name="T1" fmla="*/ 132 h 334"/>
                    <a:gd name="T2" fmla="*/ 503 w 513"/>
                    <a:gd name="T3" fmla="*/ 96 h 334"/>
                    <a:gd name="T4" fmla="*/ 430 w 513"/>
                    <a:gd name="T5" fmla="*/ 78 h 334"/>
                    <a:gd name="T6" fmla="*/ 384 w 513"/>
                    <a:gd name="T7" fmla="*/ 59 h 334"/>
                    <a:gd name="T8" fmla="*/ 348 w 513"/>
                    <a:gd name="T9" fmla="*/ 41 h 334"/>
                    <a:gd name="T10" fmla="*/ 275 w 513"/>
                    <a:gd name="T11" fmla="*/ 32 h 334"/>
                    <a:gd name="T12" fmla="*/ 83 w 513"/>
                    <a:gd name="T13" fmla="*/ 187 h 334"/>
                    <a:gd name="T14" fmla="*/ 46 w 513"/>
                    <a:gd name="T15" fmla="*/ 288 h 334"/>
                    <a:gd name="T16" fmla="*/ 0 w 513"/>
                    <a:gd name="T17" fmla="*/ 334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3" h="334">
                      <a:moveTo>
                        <a:pt x="512" y="132"/>
                      </a:moveTo>
                      <a:cubicBezTo>
                        <a:pt x="509" y="120"/>
                        <a:pt x="513" y="103"/>
                        <a:pt x="503" y="96"/>
                      </a:cubicBezTo>
                      <a:cubicBezTo>
                        <a:pt x="482" y="82"/>
                        <a:pt x="454" y="84"/>
                        <a:pt x="430" y="78"/>
                      </a:cubicBezTo>
                      <a:cubicBezTo>
                        <a:pt x="414" y="74"/>
                        <a:pt x="399" y="66"/>
                        <a:pt x="384" y="59"/>
                      </a:cubicBezTo>
                      <a:cubicBezTo>
                        <a:pt x="372" y="53"/>
                        <a:pt x="361" y="44"/>
                        <a:pt x="348" y="41"/>
                      </a:cubicBezTo>
                      <a:cubicBezTo>
                        <a:pt x="324" y="35"/>
                        <a:pt x="299" y="35"/>
                        <a:pt x="275" y="32"/>
                      </a:cubicBezTo>
                      <a:cubicBezTo>
                        <a:pt x="175" y="0"/>
                        <a:pt x="131" y="123"/>
                        <a:pt x="83" y="187"/>
                      </a:cubicBezTo>
                      <a:cubicBezTo>
                        <a:pt x="78" y="209"/>
                        <a:pt x="60" y="269"/>
                        <a:pt x="46" y="288"/>
                      </a:cubicBezTo>
                      <a:cubicBezTo>
                        <a:pt x="33" y="305"/>
                        <a:pt x="0" y="334"/>
                        <a:pt x="0" y="3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9" name="Freeform 18"/>
                <p:cNvSpPr>
                  <a:spLocks/>
                </p:cNvSpPr>
                <p:nvPr/>
              </p:nvSpPr>
              <p:spPr bwMode="auto">
                <a:xfrm>
                  <a:off x="923" y="1573"/>
                  <a:ext cx="388" cy="457"/>
                </a:xfrm>
                <a:custGeom>
                  <a:avLst/>
                  <a:gdLst>
                    <a:gd name="T0" fmla="*/ 375 w 388"/>
                    <a:gd name="T1" fmla="*/ 457 h 457"/>
                    <a:gd name="T2" fmla="*/ 311 w 388"/>
                    <a:gd name="T3" fmla="*/ 118 h 457"/>
                    <a:gd name="T4" fmla="*/ 220 w 388"/>
                    <a:gd name="T5" fmla="*/ 36 h 457"/>
                    <a:gd name="T6" fmla="*/ 192 w 388"/>
                    <a:gd name="T7" fmla="*/ 18 h 457"/>
                    <a:gd name="T8" fmla="*/ 138 w 388"/>
                    <a:gd name="T9" fmla="*/ 0 h 457"/>
                    <a:gd name="T10" fmla="*/ 55 w 388"/>
                    <a:gd name="T11" fmla="*/ 9 h 457"/>
                    <a:gd name="T12" fmla="*/ 0 w 388"/>
                    <a:gd name="T13" fmla="*/ 64 h 4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457">
                      <a:moveTo>
                        <a:pt x="375" y="457"/>
                      </a:moveTo>
                      <a:cubicBezTo>
                        <a:pt x="369" y="300"/>
                        <a:pt x="388" y="233"/>
                        <a:pt x="311" y="118"/>
                      </a:cubicBezTo>
                      <a:cubicBezTo>
                        <a:pt x="282" y="74"/>
                        <a:pt x="273" y="49"/>
                        <a:pt x="220" y="36"/>
                      </a:cubicBezTo>
                      <a:cubicBezTo>
                        <a:pt x="211" y="30"/>
                        <a:pt x="202" y="22"/>
                        <a:pt x="192" y="18"/>
                      </a:cubicBezTo>
                      <a:cubicBezTo>
                        <a:pt x="175" y="10"/>
                        <a:pt x="138" y="0"/>
                        <a:pt x="138" y="0"/>
                      </a:cubicBezTo>
                      <a:cubicBezTo>
                        <a:pt x="110" y="3"/>
                        <a:pt x="81" y="0"/>
                        <a:pt x="55" y="9"/>
                      </a:cubicBezTo>
                      <a:cubicBezTo>
                        <a:pt x="26" y="19"/>
                        <a:pt x="29" y="64"/>
                        <a:pt x="0" y="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0" name="Freeform 19"/>
                <p:cNvSpPr>
                  <a:spLocks/>
                </p:cNvSpPr>
                <p:nvPr/>
              </p:nvSpPr>
              <p:spPr bwMode="auto">
                <a:xfrm>
                  <a:off x="2249" y="1680"/>
                  <a:ext cx="46" cy="359"/>
                </a:xfrm>
                <a:custGeom>
                  <a:avLst/>
                  <a:gdLst>
                    <a:gd name="T0" fmla="*/ 18 w 46"/>
                    <a:gd name="T1" fmla="*/ 359 h 359"/>
                    <a:gd name="T2" fmla="*/ 46 w 46"/>
                    <a:gd name="T3" fmla="*/ 30 h 359"/>
                    <a:gd name="T4" fmla="*/ 28 w 46"/>
                    <a:gd name="T5" fmla="*/ 2 h 359"/>
                    <a:gd name="T6" fmla="*/ 0 w 46"/>
                    <a:gd name="T7" fmla="*/ 21 h 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59">
                      <a:moveTo>
                        <a:pt x="18" y="359"/>
                      </a:moveTo>
                      <a:cubicBezTo>
                        <a:pt x="24" y="239"/>
                        <a:pt x="36" y="145"/>
                        <a:pt x="46" y="30"/>
                      </a:cubicBezTo>
                      <a:cubicBezTo>
                        <a:pt x="40" y="21"/>
                        <a:pt x="39" y="4"/>
                        <a:pt x="28" y="2"/>
                      </a:cubicBezTo>
                      <a:cubicBezTo>
                        <a:pt x="17" y="0"/>
                        <a:pt x="0" y="21"/>
                        <a:pt x="0" y="2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1" name="Freeform 20"/>
                <p:cNvSpPr>
                  <a:spLocks/>
                </p:cNvSpPr>
                <p:nvPr/>
              </p:nvSpPr>
              <p:spPr bwMode="auto">
                <a:xfrm>
                  <a:off x="2232" y="1582"/>
                  <a:ext cx="557" cy="411"/>
                </a:xfrm>
                <a:custGeom>
                  <a:avLst/>
                  <a:gdLst>
                    <a:gd name="T0" fmla="*/ 63 w 557"/>
                    <a:gd name="T1" fmla="*/ 411 h 411"/>
                    <a:gd name="T2" fmla="*/ 200 w 557"/>
                    <a:gd name="T3" fmla="*/ 0 h 411"/>
                    <a:gd name="T4" fmla="*/ 374 w 557"/>
                    <a:gd name="T5" fmla="*/ 18 h 411"/>
                    <a:gd name="T6" fmla="*/ 502 w 557"/>
                    <a:gd name="T7" fmla="*/ 128 h 411"/>
                    <a:gd name="T8" fmla="*/ 557 w 557"/>
                    <a:gd name="T9" fmla="*/ 219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7" h="411">
                      <a:moveTo>
                        <a:pt x="63" y="411"/>
                      </a:moveTo>
                      <a:cubicBezTo>
                        <a:pt x="70" y="169"/>
                        <a:pt x="0" y="67"/>
                        <a:pt x="200" y="0"/>
                      </a:cubicBezTo>
                      <a:cubicBezTo>
                        <a:pt x="204" y="0"/>
                        <a:pt x="337" y="4"/>
                        <a:pt x="374" y="18"/>
                      </a:cubicBezTo>
                      <a:cubicBezTo>
                        <a:pt x="408" y="30"/>
                        <a:pt x="478" y="104"/>
                        <a:pt x="502" y="128"/>
                      </a:cubicBezTo>
                      <a:cubicBezTo>
                        <a:pt x="509" y="135"/>
                        <a:pt x="557" y="197"/>
                        <a:pt x="557" y="2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2" name="Freeform 21"/>
                <p:cNvSpPr>
                  <a:spLocks/>
                </p:cNvSpPr>
                <p:nvPr/>
              </p:nvSpPr>
              <p:spPr bwMode="auto">
                <a:xfrm>
                  <a:off x="2313" y="1701"/>
                  <a:ext cx="530" cy="365"/>
                </a:xfrm>
                <a:custGeom>
                  <a:avLst/>
                  <a:gdLst>
                    <a:gd name="T0" fmla="*/ 0 w 530"/>
                    <a:gd name="T1" fmla="*/ 320 h 365"/>
                    <a:gd name="T2" fmla="*/ 18 w 530"/>
                    <a:gd name="T3" fmla="*/ 274 h 365"/>
                    <a:gd name="T4" fmla="*/ 37 w 530"/>
                    <a:gd name="T5" fmla="*/ 256 h 365"/>
                    <a:gd name="T6" fmla="*/ 64 w 530"/>
                    <a:gd name="T7" fmla="*/ 128 h 365"/>
                    <a:gd name="T8" fmla="*/ 265 w 530"/>
                    <a:gd name="T9" fmla="*/ 0 h 365"/>
                    <a:gd name="T10" fmla="*/ 421 w 530"/>
                    <a:gd name="T11" fmla="*/ 27 h 365"/>
                    <a:gd name="T12" fmla="*/ 485 w 530"/>
                    <a:gd name="T13" fmla="*/ 82 h 365"/>
                    <a:gd name="T14" fmla="*/ 530 w 530"/>
                    <a:gd name="T15" fmla="*/ 365 h 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365">
                      <a:moveTo>
                        <a:pt x="0" y="320"/>
                      </a:moveTo>
                      <a:cubicBezTo>
                        <a:pt x="6" y="305"/>
                        <a:pt x="10" y="288"/>
                        <a:pt x="18" y="274"/>
                      </a:cubicBezTo>
                      <a:cubicBezTo>
                        <a:pt x="22" y="266"/>
                        <a:pt x="34" y="264"/>
                        <a:pt x="37" y="256"/>
                      </a:cubicBezTo>
                      <a:cubicBezTo>
                        <a:pt x="43" y="236"/>
                        <a:pt x="42" y="150"/>
                        <a:pt x="64" y="128"/>
                      </a:cubicBezTo>
                      <a:cubicBezTo>
                        <a:pt x="126" y="66"/>
                        <a:pt x="195" y="46"/>
                        <a:pt x="265" y="0"/>
                      </a:cubicBezTo>
                      <a:cubicBezTo>
                        <a:pt x="325" y="6"/>
                        <a:pt x="367" y="10"/>
                        <a:pt x="421" y="27"/>
                      </a:cubicBezTo>
                      <a:cubicBezTo>
                        <a:pt x="439" y="40"/>
                        <a:pt x="472" y="63"/>
                        <a:pt x="485" y="82"/>
                      </a:cubicBezTo>
                      <a:cubicBezTo>
                        <a:pt x="527" y="145"/>
                        <a:pt x="530" y="293"/>
                        <a:pt x="530" y="36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3" name="Freeform 22"/>
                <p:cNvSpPr>
                  <a:spLocks/>
                </p:cNvSpPr>
                <p:nvPr/>
              </p:nvSpPr>
              <p:spPr bwMode="auto">
                <a:xfrm>
                  <a:off x="2341" y="1929"/>
                  <a:ext cx="504" cy="263"/>
                </a:xfrm>
                <a:custGeom>
                  <a:avLst/>
                  <a:gdLst>
                    <a:gd name="T0" fmla="*/ 0 w 504"/>
                    <a:gd name="T1" fmla="*/ 73 h 263"/>
                    <a:gd name="T2" fmla="*/ 137 w 504"/>
                    <a:gd name="T3" fmla="*/ 0 h 263"/>
                    <a:gd name="T4" fmla="*/ 347 w 504"/>
                    <a:gd name="T5" fmla="*/ 55 h 263"/>
                    <a:gd name="T6" fmla="*/ 402 w 504"/>
                    <a:gd name="T7" fmla="*/ 101 h 263"/>
                    <a:gd name="T8" fmla="*/ 475 w 504"/>
                    <a:gd name="T9" fmla="*/ 220 h 263"/>
                    <a:gd name="T10" fmla="*/ 502 w 504"/>
                    <a:gd name="T11" fmla="*/ 256 h 2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 h="263">
                      <a:moveTo>
                        <a:pt x="0" y="73"/>
                      </a:moveTo>
                      <a:cubicBezTo>
                        <a:pt x="43" y="47"/>
                        <a:pt x="89" y="15"/>
                        <a:pt x="137" y="0"/>
                      </a:cubicBezTo>
                      <a:cubicBezTo>
                        <a:pt x="210" y="10"/>
                        <a:pt x="280" y="23"/>
                        <a:pt x="347" y="55"/>
                      </a:cubicBezTo>
                      <a:cubicBezTo>
                        <a:pt x="364" y="72"/>
                        <a:pt x="385" y="84"/>
                        <a:pt x="402" y="101"/>
                      </a:cubicBezTo>
                      <a:cubicBezTo>
                        <a:pt x="426" y="125"/>
                        <a:pt x="456" y="192"/>
                        <a:pt x="475" y="220"/>
                      </a:cubicBezTo>
                      <a:cubicBezTo>
                        <a:pt x="504" y="263"/>
                        <a:pt x="502" y="231"/>
                        <a:pt x="502"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4" name="Line 23"/>
                <p:cNvSpPr>
                  <a:spLocks noChangeShapeType="1"/>
                </p:cNvSpPr>
                <p:nvPr/>
              </p:nvSpPr>
              <p:spPr bwMode="auto">
                <a:xfrm flipH="1">
                  <a:off x="1610" y="1797"/>
                  <a:ext cx="13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5" name="Line 24"/>
                <p:cNvSpPr>
                  <a:spLocks noChangeShapeType="1"/>
                </p:cNvSpPr>
                <p:nvPr/>
              </p:nvSpPr>
              <p:spPr bwMode="auto">
                <a:xfrm>
                  <a:off x="1791" y="1797"/>
                  <a:ext cx="45" cy="2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6" name="Line 25"/>
                <p:cNvSpPr>
                  <a:spLocks noChangeShapeType="1"/>
                </p:cNvSpPr>
                <p:nvPr/>
              </p:nvSpPr>
              <p:spPr bwMode="auto">
                <a:xfrm>
                  <a:off x="1701" y="1797"/>
                  <a:ext cx="1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7" name="Line 26"/>
                <p:cNvSpPr>
                  <a:spLocks noChangeShapeType="1"/>
                </p:cNvSpPr>
                <p:nvPr/>
              </p:nvSpPr>
              <p:spPr bwMode="auto">
                <a:xfrm flipH="1">
                  <a:off x="1746" y="1752"/>
                  <a:ext cx="46" cy="1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 name="Line 27"/>
                <p:cNvSpPr>
                  <a:spLocks noChangeShapeType="1"/>
                </p:cNvSpPr>
                <p:nvPr/>
              </p:nvSpPr>
              <p:spPr bwMode="auto">
                <a:xfrm>
                  <a:off x="1791" y="1797"/>
                  <a:ext cx="136"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9" name="AutoShape 28"/>
                <p:cNvSpPr>
                  <a:spLocks noChangeArrowheads="1"/>
                </p:cNvSpPr>
                <p:nvPr/>
              </p:nvSpPr>
              <p:spPr bwMode="auto">
                <a:xfrm>
                  <a:off x="1746" y="2478"/>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grpSp>
          <p:nvGrpSpPr>
            <p:cNvPr id="6" name="Group 29"/>
            <p:cNvGrpSpPr>
              <a:grpSpLocks/>
            </p:cNvGrpSpPr>
            <p:nvPr/>
          </p:nvGrpSpPr>
          <p:grpSpPr bwMode="auto">
            <a:xfrm>
              <a:off x="3152" y="1661"/>
              <a:ext cx="1498" cy="1451"/>
              <a:chOff x="3152" y="1661"/>
              <a:chExt cx="1498" cy="1451"/>
            </a:xfrm>
          </p:grpSpPr>
          <p:sp>
            <p:nvSpPr>
              <p:cNvPr id="7" name="AutoShape 30"/>
              <p:cNvSpPr>
                <a:spLocks noChangeArrowheads="1"/>
              </p:cNvSpPr>
              <p:nvPr/>
            </p:nvSpPr>
            <p:spPr bwMode="auto">
              <a:xfrm>
                <a:off x="3243" y="1797"/>
                <a:ext cx="1315" cy="1134"/>
              </a:xfrm>
              <a:prstGeom prst="smileyFace">
                <a:avLst>
                  <a:gd name="adj" fmla="val 4653"/>
                </a:avLst>
              </a:prstGeom>
              <a:solidFill>
                <a:srgbClr val="FFDEBD"/>
              </a:solidFill>
              <a:ln w="9525">
                <a:solidFill>
                  <a:srgbClr val="000000"/>
                </a:solidFill>
                <a:round/>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8" name="AutoShape 31"/>
              <p:cNvSpPr>
                <a:spLocks noChangeArrowheads="1"/>
              </p:cNvSpPr>
              <p:nvPr/>
            </p:nvSpPr>
            <p:spPr bwMode="auto">
              <a:xfrm rot="-5400000">
                <a:off x="3740" y="2570"/>
                <a:ext cx="317" cy="768"/>
              </a:xfrm>
              <a:prstGeom prst="flowChartCollate">
                <a:avLst/>
              </a:prstGeom>
              <a:solidFill>
                <a:schemeClr val="accent2"/>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9" name="Line 32"/>
              <p:cNvSpPr>
                <a:spLocks noChangeShapeType="1"/>
              </p:cNvSpPr>
              <p:nvPr/>
            </p:nvSpPr>
            <p:spPr bwMode="auto">
              <a:xfrm flipV="1">
                <a:off x="3923" y="1661"/>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Line 33"/>
              <p:cNvSpPr>
                <a:spLocks noChangeShapeType="1"/>
              </p:cNvSpPr>
              <p:nvPr/>
            </p:nvSpPr>
            <p:spPr bwMode="auto">
              <a:xfrm flipV="1">
                <a:off x="4105"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Line 34"/>
              <p:cNvSpPr>
                <a:spLocks noChangeShapeType="1"/>
              </p:cNvSpPr>
              <p:nvPr/>
            </p:nvSpPr>
            <p:spPr bwMode="auto">
              <a:xfrm flipH="1" flipV="1">
                <a:off x="3742"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Line 35"/>
              <p:cNvSpPr>
                <a:spLocks noChangeShapeType="1"/>
              </p:cNvSpPr>
              <p:nvPr/>
            </p:nvSpPr>
            <p:spPr bwMode="auto">
              <a:xfrm flipV="1">
                <a:off x="4150" y="1706"/>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 name="Line 36"/>
              <p:cNvSpPr>
                <a:spLocks noChangeShapeType="1"/>
              </p:cNvSpPr>
              <p:nvPr/>
            </p:nvSpPr>
            <p:spPr bwMode="auto">
              <a:xfrm flipH="1" flipV="1">
                <a:off x="3606" y="1706"/>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 name="Line 37"/>
              <p:cNvSpPr>
                <a:spLocks noChangeShapeType="1"/>
              </p:cNvSpPr>
              <p:nvPr/>
            </p:nvSpPr>
            <p:spPr bwMode="auto">
              <a:xfrm flipH="1" flipV="1">
                <a:off x="3515" y="1752"/>
                <a:ext cx="136"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Line 38"/>
              <p:cNvSpPr>
                <a:spLocks noChangeShapeType="1"/>
              </p:cNvSpPr>
              <p:nvPr/>
            </p:nvSpPr>
            <p:spPr bwMode="auto">
              <a:xfrm flipV="1">
                <a:off x="3969" y="1661"/>
                <a:ext cx="9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 name="Line 39"/>
              <p:cNvSpPr>
                <a:spLocks noChangeShapeType="1"/>
              </p:cNvSpPr>
              <p:nvPr/>
            </p:nvSpPr>
            <p:spPr bwMode="auto">
              <a:xfrm flipH="1" flipV="1">
                <a:off x="3833" y="1661"/>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AutoShape 40"/>
              <p:cNvSpPr>
                <a:spLocks noChangeArrowheads="1"/>
              </p:cNvSpPr>
              <p:nvPr/>
            </p:nvSpPr>
            <p:spPr bwMode="auto">
              <a:xfrm>
                <a:off x="3833" y="2432"/>
                <a:ext cx="90" cy="46"/>
              </a:xfrm>
              <a:prstGeom prst="flowChartOffpageConnector">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8" name="AutoShape 41"/>
              <p:cNvSpPr>
                <a:spLocks noChangeArrowheads="1"/>
              </p:cNvSpPr>
              <p:nvPr/>
            </p:nvSpPr>
            <p:spPr bwMode="auto">
              <a:xfrm flipV="1">
                <a:off x="3152" y="2205"/>
                <a:ext cx="136"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sp>
            <p:nvSpPr>
              <p:cNvPr id="19" name="AutoShape 42"/>
              <p:cNvSpPr>
                <a:spLocks noChangeArrowheads="1"/>
              </p:cNvSpPr>
              <p:nvPr/>
            </p:nvSpPr>
            <p:spPr bwMode="auto">
              <a:xfrm flipH="1" flipV="1">
                <a:off x="4513" y="2205"/>
                <a:ext cx="137" cy="182"/>
              </a:xfrm>
              <a:prstGeom prst="flowChartOnlineStorage">
                <a:avLst/>
              </a:prstGeom>
              <a:solidFill>
                <a:srgbClr val="FFDEBD"/>
              </a:solidFill>
              <a:ln w="9525">
                <a:solidFill>
                  <a:srgbClr val="000000"/>
                </a:solidFill>
                <a:miter lim="800000"/>
                <a:headEnd/>
                <a:tailEnd/>
              </a:ln>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eaLnBrk="1" hangingPunct="1">
                  <a:spcBef>
                    <a:spcPct val="0"/>
                  </a:spcBef>
                  <a:buClrTx/>
                  <a:buSzTx/>
                  <a:buFontTx/>
                  <a:buNone/>
                </a:pPr>
                <a:endParaRPr lang="ru-RU" altLang="ru-RU" sz="1800">
                  <a:latin typeface="Arial" charset="0"/>
                </a:endParaRPr>
              </a:p>
            </p:txBody>
          </p:sp>
        </p:grpSp>
      </p:grpSp>
    </p:spTree>
    <p:extLst>
      <p:ext uri="{BB962C8B-B14F-4D97-AF65-F5344CB8AC3E}">
        <p14:creationId xmlns:p14="http://schemas.microsoft.com/office/powerpoint/2010/main" val="28851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Технологии авторских (инновационных) школ - школа адаптирующей педагогики (Е. Ямбург, Б. </a:t>
            </a:r>
            <a:r>
              <a:rPr lang="ru-RU" dirty="0" err="1"/>
              <a:t>Бройде</a:t>
            </a:r>
            <a:r>
              <a:rPr lang="ru-RU" dirty="0"/>
              <a:t>), школа самоопределения (А. </a:t>
            </a:r>
            <a:r>
              <a:rPr lang="ru-RU" dirty="0" err="1"/>
              <a:t>Тубельский</a:t>
            </a:r>
            <a:r>
              <a:rPr lang="ru-RU" dirty="0"/>
              <a:t>), «Русская школа» (И. Гончаров, Л. Погодина), школа-парк (М. Балабан), агрошкола (А. Католиков). [4]</a:t>
            </a:r>
          </a:p>
          <a:p>
            <a:endParaRPr lang="ru-RU" dirty="0"/>
          </a:p>
        </p:txBody>
      </p:sp>
    </p:spTree>
    <p:extLst>
      <p:ext uri="{BB962C8B-B14F-4D97-AF65-F5344CB8AC3E}">
        <p14:creationId xmlns:p14="http://schemas.microsoft.com/office/powerpoint/2010/main" val="346019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solidFill>
                  <a:srgbClr val="0070C0"/>
                </a:solidFill>
              </a:rPr>
              <a:t>ПРИМЕНЕНИЕ ОБРАЗОВАТЕЛЬНЫХ ТЕХНОЛОГИЙ В УЧЕБНОМ ПРОЦЕССЕ НАЧАЛЬНОЙ ШКОЛЫ</a:t>
            </a:r>
          </a:p>
        </p:txBody>
      </p:sp>
      <p:sp>
        <p:nvSpPr>
          <p:cNvPr id="3" name="Объект 2"/>
          <p:cNvSpPr>
            <a:spLocks noGrp="1"/>
          </p:cNvSpPr>
          <p:nvPr>
            <p:ph idx="1"/>
          </p:nvPr>
        </p:nvSpPr>
        <p:spPr/>
        <p:txBody>
          <a:bodyPr>
            <a:normAutofit/>
          </a:bodyPr>
          <a:lstStyle/>
          <a:p>
            <a:r>
              <a:rPr lang="ru-RU" dirty="0"/>
              <a:t>Одной из главных задач </a:t>
            </a:r>
            <a:r>
              <a:rPr lang="ru-RU" dirty="0" smtClean="0"/>
              <a:t>МО является </a:t>
            </a:r>
            <a:r>
              <a:rPr lang="ru-RU" dirty="0"/>
              <a:t>повышение педагогического мастерства учителя путём освоения современных образовательных технологий обучения и воспитания. </a:t>
            </a:r>
          </a:p>
        </p:txBody>
      </p:sp>
      <p:pic>
        <p:nvPicPr>
          <p:cNvPr id="5" name="Picture 3" descr="C:\Users\user\Documents\клипарты\0_75693_7a04b98b_X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0232" y="4221088"/>
            <a:ext cx="1898908" cy="243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7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Цель работы МО на 2014-2015 год</a:t>
            </a:r>
            <a:endParaRPr lang="ru-RU" dirty="0">
              <a:solidFill>
                <a:srgbClr val="0070C0"/>
              </a:solidFill>
            </a:endParaRPr>
          </a:p>
        </p:txBody>
      </p:sp>
      <p:sp>
        <p:nvSpPr>
          <p:cNvPr id="3" name="Объект 2"/>
          <p:cNvSpPr>
            <a:spLocks noGrp="1"/>
          </p:cNvSpPr>
          <p:nvPr>
            <p:ph idx="1"/>
          </p:nvPr>
        </p:nvSpPr>
        <p:spPr/>
        <p:txBody>
          <a:bodyPr>
            <a:normAutofit/>
          </a:bodyPr>
          <a:lstStyle/>
          <a:p>
            <a:r>
              <a:rPr lang="ru-RU" dirty="0"/>
              <a:t>С овладением любой новой технологией начинается новое педагогическое мышление учителя: чёткость, структурность, ясность методического </a:t>
            </a:r>
            <a:r>
              <a:rPr lang="ru-RU" dirty="0" smtClean="0"/>
              <a:t>языка</a:t>
            </a:r>
          </a:p>
          <a:p>
            <a:endParaRPr lang="ru-RU" dirty="0"/>
          </a:p>
          <a:p>
            <a:endParaRPr lang="ru-RU" dirty="0"/>
          </a:p>
          <a:p>
            <a:endParaRPr lang="ru-RU" dirty="0"/>
          </a:p>
          <a:p>
            <a:endParaRPr lang="ru-RU" dirty="0"/>
          </a:p>
        </p:txBody>
      </p:sp>
      <p:pic>
        <p:nvPicPr>
          <p:cNvPr id="4" name="Picture 3" descr="C:\Users\user\Documents\клипарты\0_75693_7a04b98b_X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224" y="3864106"/>
            <a:ext cx="1898908" cy="243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История  возникновения</a:t>
            </a:r>
            <a:endParaRPr lang="ru-RU" dirty="0">
              <a:solidFill>
                <a:srgbClr val="0070C0"/>
              </a:solidFill>
            </a:endParaRPr>
          </a:p>
        </p:txBody>
      </p:sp>
      <p:sp>
        <p:nvSpPr>
          <p:cNvPr id="3" name="Объект 2"/>
          <p:cNvSpPr>
            <a:spLocks noGrp="1"/>
          </p:cNvSpPr>
          <p:nvPr>
            <p:ph idx="1"/>
          </p:nvPr>
        </p:nvSpPr>
        <p:spPr/>
        <p:txBody>
          <a:bodyPr/>
          <a:lstStyle/>
          <a:p>
            <a:pPr lvl="0">
              <a:buClr>
                <a:srgbClr val="93A299"/>
              </a:buClr>
            </a:pPr>
            <a:r>
              <a:rPr lang="ru-RU" dirty="0">
                <a:solidFill>
                  <a:srgbClr val="564B3C"/>
                </a:solidFill>
              </a:rPr>
              <a:t>Педагогическая технология как новое направление в педагогике зародилась более сорока лет назад в США. В основе педагогической технологии лежит идея полной управляемости учебно-воспитательным процессом, его проектирование и возможность анализа путём поэтапного воспроизведения</a:t>
            </a:r>
            <a:r>
              <a:rPr lang="ru-RU" dirty="0" smtClean="0">
                <a:solidFill>
                  <a:srgbClr val="564B3C"/>
                </a:solidFill>
              </a:rPr>
              <a:t>.</a:t>
            </a:r>
          </a:p>
          <a:p>
            <a:pPr lvl="0">
              <a:buClr>
                <a:srgbClr val="93A299"/>
              </a:buClr>
            </a:pPr>
            <a:endParaRPr lang="ru-RU" dirty="0">
              <a:solidFill>
                <a:srgbClr val="564B3C"/>
              </a:solidFill>
            </a:endParaRPr>
          </a:p>
          <a:p>
            <a:endParaRPr lang="ru-RU" dirty="0"/>
          </a:p>
        </p:txBody>
      </p:sp>
      <p:pic>
        <p:nvPicPr>
          <p:cNvPr id="6"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7042968" y="4447498"/>
            <a:ext cx="1623553" cy="191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1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Направления работы</a:t>
            </a:r>
            <a:endParaRPr lang="ru-RU" dirty="0">
              <a:solidFill>
                <a:srgbClr val="0070C0"/>
              </a:solidFill>
            </a:endParaRPr>
          </a:p>
        </p:txBody>
      </p:sp>
      <p:sp>
        <p:nvSpPr>
          <p:cNvPr id="3" name="Объект 2"/>
          <p:cNvSpPr>
            <a:spLocks noGrp="1"/>
          </p:cNvSpPr>
          <p:nvPr>
            <p:ph idx="1"/>
          </p:nvPr>
        </p:nvSpPr>
        <p:spPr/>
        <p:txBody>
          <a:bodyPr/>
          <a:lstStyle/>
          <a:p>
            <a:r>
              <a:rPr lang="ru-RU" dirty="0"/>
              <a:t>Для повышения эффективности образовательного процесса при проведении уроков в начальной школе, </a:t>
            </a:r>
            <a:r>
              <a:rPr lang="ru-RU" dirty="0" smtClean="0"/>
              <a:t>используются  элементы следующих современных образовательных технологий:</a:t>
            </a:r>
            <a:endParaRPr lang="ru-RU" dirty="0"/>
          </a:p>
          <a:p>
            <a:endParaRPr lang="ru-RU" dirty="0"/>
          </a:p>
        </p:txBody>
      </p:sp>
      <p:pic>
        <p:nvPicPr>
          <p:cNvPr id="4" name="Picture 3" descr="C:\Users\user\Documents\клипарты\0_75693_7a04b98b_X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248" y="4221088"/>
            <a:ext cx="1898908" cy="243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9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
            </a:r>
            <a:br>
              <a:rPr lang="ru-RU" sz="3200" dirty="0" smtClean="0"/>
            </a:br>
            <a:r>
              <a:rPr lang="ru-RU" sz="3200" dirty="0" smtClean="0">
                <a:solidFill>
                  <a:srgbClr val="FF0000"/>
                </a:solidFill>
              </a:rPr>
              <a:t>Технология </a:t>
            </a:r>
            <a:r>
              <a:rPr lang="ru-RU" sz="3200" dirty="0">
                <a:solidFill>
                  <a:srgbClr val="FF0000"/>
                </a:solidFill>
              </a:rPr>
              <a:t>проблемного обучения</a:t>
            </a:r>
            <a:br>
              <a:rPr lang="ru-RU" sz="3200" dirty="0">
                <a:solidFill>
                  <a:srgbClr val="FF0000"/>
                </a:solidFill>
              </a:rPr>
            </a:br>
            <a:endParaRPr lang="ru-RU" sz="3200" dirty="0">
              <a:solidFill>
                <a:srgbClr val="FF0000"/>
              </a:solidFill>
            </a:endParaRPr>
          </a:p>
        </p:txBody>
      </p:sp>
      <p:sp>
        <p:nvSpPr>
          <p:cNvPr id="3" name="Объект 2"/>
          <p:cNvSpPr>
            <a:spLocks noGrp="1"/>
          </p:cNvSpPr>
          <p:nvPr>
            <p:ph idx="1"/>
          </p:nvPr>
        </p:nvSpPr>
        <p:spPr/>
        <p:txBody>
          <a:bodyPr/>
          <a:lstStyle/>
          <a:p>
            <a:r>
              <a:rPr lang="ru-RU" dirty="0" smtClean="0"/>
              <a:t>Её</a:t>
            </a:r>
            <a:r>
              <a:rPr lang="ru-RU" b="1" dirty="0"/>
              <a:t> </a:t>
            </a:r>
            <a:r>
              <a:rPr lang="ru-RU" dirty="0"/>
              <a:t>актуальность определяется развитием высокого уровня мотивации к учебной деятельности, активизации познавательных интересов учащихся, что становится возможным при разрешении возникающих противоречий, создании проблемных ситуаций на уроке. </a:t>
            </a:r>
          </a:p>
          <a:p>
            <a:endParaRPr lang="ru-RU" dirty="0"/>
          </a:p>
        </p:txBody>
      </p:sp>
      <p:pic>
        <p:nvPicPr>
          <p:cNvPr id="4" name="Picture 6" descr="C:\Users\user\Documents\клипарты\c209110_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4095680"/>
            <a:ext cx="2791511" cy="244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7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Обучение в сотрудничестве (групповая </a:t>
            </a:r>
            <a:r>
              <a:rPr lang="ru-RU" dirty="0" smtClean="0"/>
              <a:t>работа)</a:t>
            </a:r>
            <a:endParaRPr lang="ru-RU" dirty="0"/>
          </a:p>
        </p:txBody>
      </p:sp>
      <p:sp>
        <p:nvSpPr>
          <p:cNvPr id="3" name="Объект 2"/>
          <p:cNvSpPr>
            <a:spLocks noGrp="1"/>
          </p:cNvSpPr>
          <p:nvPr>
            <p:ph idx="1"/>
          </p:nvPr>
        </p:nvSpPr>
        <p:spPr/>
        <p:txBody>
          <a:bodyPr>
            <a:normAutofit fontScale="70000" lnSpcReduction="20000"/>
          </a:bodyPr>
          <a:lstStyle/>
          <a:p>
            <a:endParaRPr lang="ru-RU" dirty="0"/>
          </a:p>
          <a:p>
            <a:r>
              <a:rPr lang="ru-RU" dirty="0"/>
              <a:t>Групповая работа играет положительную роль не только на первых этапах обучения, но и в последующей учебно-воспитательной работе. </a:t>
            </a:r>
            <a:r>
              <a:rPr lang="ru-RU" dirty="0" smtClean="0"/>
              <a:t>Методику групповой работы я стараюсь ввести уже с первых дней обучения ребенка в школе. Это могут быть уроки технологии, окружающего мира, где на первых этапах перед детьми не ставится сложных задач анализа и синтеза изучаемого материала. Пока еще дети плохо знают друг друга, предлагаю им разделиться на группы по 5–6 человек по желанию. Даю задание выполнить работу самостоятельно каждому, а потом эту же работу, – но всем вместе.</a:t>
            </a:r>
          </a:p>
          <a:p>
            <a:r>
              <a:rPr lang="ru-RU" dirty="0" smtClean="0"/>
              <a:t>Например, на уроке ручного труда работа с пластилином, тема “10 наливных яблок”. Сначала каждый делает своё яблоко, а потом еще 5 всей группой и коллективно оформляют яблоньку, вешая на неё яблочки. Перед началом работы с детьми оговариваю правила работы: называть друг друга только по имени и в разговоре использовать только вежливые слова. Позже, когда дети хорошо узнают друг друга, начинаю работу по формированию групп на четверть. Основным принципом отбора являются личные симпатии, умение общаться, уровень интеллектуального развития ребенка.</a:t>
            </a:r>
          </a:p>
          <a:p>
            <a:endParaRPr lang="ru-RU" dirty="0"/>
          </a:p>
        </p:txBody>
      </p:sp>
    </p:spTree>
    <p:extLst>
      <p:ext uri="{BB962C8B-B14F-4D97-AF65-F5344CB8AC3E}">
        <p14:creationId xmlns:p14="http://schemas.microsoft.com/office/powerpoint/2010/main" val="154522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6234"/>
            <a:ext cx="8260672" cy="1039427"/>
          </a:xfrm>
        </p:spPr>
        <p:txBody>
          <a:bodyPr>
            <a:normAutofit fontScale="90000"/>
          </a:bodyPr>
          <a:lstStyle/>
          <a:p>
            <a:r>
              <a:rPr lang="ru-RU" dirty="0">
                <a:solidFill>
                  <a:srgbClr val="FF0000"/>
                </a:solidFill>
              </a:rPr>
              <a:t>Игровые технологии</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a:bodyPr>
          <a:lstStyle/>
          <a:p>
            <a:r>
              <a:rPr lang="ru-RU" b="1" dirty="0" smtClean="0"/>
              <a:t> </a:t>
            </a:r>
            <a:r>
              <a:rPr lang="ru-RU" dirty="0" smtClean="0"/>
              <a:t>Игра </a:t>
            </a:r>
            <a:r>
              <a:rPr lang="ru-RU" dirty="0"/>
              <a:t>— это естественная для ребенка и гуманная форма обучения. Обучая посредством игры, мы учим детей не так, как нам, взрослым, удобно дать учебный материал, а как детям удобно и естественно его взять</a:t>
            </a:r>
            <a:r>
              <a:rPr lang="ru-RU" dirty="0" smtClean="0"/>
              <a:t>.</a:t>
            </a:r>
            <a:endParaRPr lang="ru-RU" dirty="0"/>
          </a:p>
        </p:txBody>
      </p:sp>
      <p:pic>
        <p:nvPicPr>
          <p:cNvPr id="5122" name="Picture 2" descr="C:\Users\user\Pictures\кузьминки фото 2 класс открытое занятие\image (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75064">
            <a:off x="5589507" y="3882492"/>
            <a:ext cx="3043858" cy="2282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ocuments\анимашки\0_6d256_d1ddd730_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4005064"/>
            <a:ext cx="25922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49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Игровые технологии</a:t>
            </a:r>
            <a:endParaRPr lang="ru-RU" dirty="0">
              <a:solidFill>
                <a:srgbClr val="FF0000"/>
              </a:solidFill>
            </a:endParaRPr>
          </a:p>
        </p:txBody>
      </p:sp>
      <p:pic>
        <p:nvPicPr>
          <p:cNvPr id="4" name="Picture 5" descr="C:\Users\user\Documents\Pictures\4;класс\Рисунок8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21128009">
            <a:off x="4848702" y="3466576"/>
            <a:ext cx="3907301" cy="29304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9552" y="1443840"/>
            <a:ext cx="8424936" cy="2031325"/>
          </a:xfrm>
          <a:prstGeom prst="rect">
            <a:avLst/>
          </a:prstGeom>
        </p:spPr>
        <p:txBody>
          <a:bodyPr wrap="square">
            <a:spAutoFit/>
          </a:bodyPr>
          <a:lstStyle/>
          <a:p>
            <a:r>
              <a:rPr lang="ru-RU" dirty="0"/>
              <a:t>Игры позволяют осуществлять дифференцированный подход к учащимся, вовлекать каждого школьника в работу, учитывая его интерес, склонность, уровень подготовки по предмету. Упражнения игрового характера обогащают учащихся новыми впечатлениями, выполняют развивающую функцию, снимают утомляемость. Они могут быть разнообразными по своему назначению, содержанию, способам организации и проведения. </a:t>
            </a:r>
          </a:p>
        </p:txBody>
      </p:sp>
      <p:pic>
        <p:nvPicPr>
          <p:cNvPr id="6" name="Picture 2" descr="C:\Users\user\Documents\анимашки\0_6d256_d1ddd730_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4005064"/>
            <a:ext cx="25922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50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Игровые технологии</a:t>
            </a:r>
            <a:endParaRPr lang="ru-RU" dirty="0">
              <a:solidFill>
                <a:srgbClr val="FF0000"/>
              </a:solidFill>
            </a:endParaRPr>
          </a:p>
        </p:txBody>
      </p:sp>
      <p:sp>
        <p:nvSpPr>
          <p:cNvPr id="3" name="Объект 2"/>
          <p:cNvSpPr>
            <a:spLocks noGrp="1"/>
          </p:cNvSpPr>
          <p:nvPr>
            <p:ph idx="1"/>
          </p:nvPr>
        </p:nvSpPr>
        <p:spPr/>
        <p:txBody>
          <a:bodyPr/>
          <a:lstStyle/>
          <a:p>
            <a:r>
              <a:rPr lang="ru-RU" dirty="0"/>
              <a:t>С  помощью игр можно решать какую-либо одну задачу (совершенствовать вычислительные, грамматические навыки и т. д.) или же целый комплекс задач: формировать речевые умения, развивать наблюдательность, внимание, творческие способности и т. д.</a:t>
            </a:r>
          </a:p>
        </p:txBody>
      </p:sp>
      <p:pic>
        <p:nvPicPr>
          <p:cNvPr id="4" name="Picture 2" descr="C:\Users\user\Documents\Pictures\4;класс\Рисунок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3789040"/>
            <a:ext cx="3187311"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Documents\анимашки\0_6d256_d1ddd730_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4005064"/>
            <a:ext cx="25922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271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Проектная деятельность в школе</a:t>
            </a:r>
          </a:p>
        </p:txBody>
      </p:sp>
      <p:sp>
        <p:nvSpPr>
          <p:cNvPr id="3" name="Объект 2"/>
          <p:cNvSpPr>
            <a:spLocks noGrp="1"/>
          </p:cNvSpPr>
          <p:nvPr>
            <p:ph idx="1"/>
          </p:nvPr>
        </p:nvSpPr>
        <p:spPr>
          <a:xfrm>
            <a:off x="445724" y="1700808"/>
            <a:ext cx="8229600" cy="4373563"/>
          </a:xfrm>
        </p:spPr>
        <p:txBody>
          <a:bodyPr/>
          <a:lstStyle/>
          <a:p>
            <a:r>
              <a:rPr lang="ru-RU" dirty="0"/>
              <a:t>проектная деятельность строится на основе какого-либо содержания, освоенного и осваиваемого учащимися. Известно, что в процессе работы над проектом присваиваются не только способы деятельности, но и новые знания, полученные в ходе самостоятельного добывания и освоения информации. </a:t>
            </a:r>
          </a:p>
          <a:p>
            <a:endParaRPr lang="ru-RU" dirty="0"/>
          </a:p>
        </p:txBody>
      </p:sp>
      <p:pic>
        <p:nvPicPr>
          <p:cNvPr id="4" name="Picture 5" descr="C:\Users\user\Documents\клипарты\150365.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192" y="4653136"/>
            <a:ext cx="240561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51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
            </a:r>
            <a:br>
              <a:rPr lang="ru-RU" sz="2400" dirty="0" smtClean="0"/>
            </a:br>
            <a:r>
              <a:rPr lang="ru-RU" sz="2400" dirty="0"/>
              <a:t/>
            </a:r>
            <a:br>
              <a:rPr lang="ru-RU" sz="2400" dirty="0"/>
            </a:br>
            <a:r>
              <a:rPr lang="ru-RU" sz="2400" dirty="0" smtClean="0">
                <a:solidFill>
                  <a:srgbClr val="FF0000"/>
                </a:solidFill>
              </a:rPr>
              <a:t>информационно-коммуникационные технологии </a:t>
            </a:r>
            <a:r>
              <a:rPr lang="ru-RU" sz="2400" dirty="0">
                <a:solidFill>
                  <a:srgbClr val="FF0000"/>
                </a:solidFill>
              </a:rPr>
              <a:t>в начальной школе</a:t>
            </a:r>
            <a:br>
              <a:rPr lang="ru-RU" sz="2400" dirty="0">
                <a:solidFill>
                  <a:srgbClr val="FF0000"/>
                </a:solidFill>
              </a:rPr>
            </a:br>
            <a:r>
              <a:rPr lang="ru-RU" sz="2400" dirty="0">
                <a:solidFill>
                  <a:srgbClr val="FF0000"/>
                </a:solidFill>
              </a:rPr>
              <a:t> </a:t>
            </a:r>
            <a:br>
              <a:rPr lang="ru-RU" sz="2400" dirty="0">
                <a:solidFill>
                  <a:srgbClr val="FF0000"/>
                </a:solidFill>
              </a:rPr>
            </a:br>
            <a:endParaRPr lang="ru-RU" sz="2400" dirty="0">
              <a:solidFill>
                <a:srgbClr val="FF0000"/>
              </a:solidFill>
            </a:endParaRPr>
          </a:p>
        </p:txBody>
      </p:sp>
      <p:sp>
        <p:nvSpPr>
          <p:cNvPr id="3" name="Объект 2"/>
          <p:cNvSpPr>
            <a:spLocks noGrp="1"/>
          </p:cNvSpPr>
          <p:nvPr>
            <p:ph idx="1"/>
          </p:nvPr>
        </p:nvSpPr>
        <p:spPr/>
        <p:txBody>
          <a:bodyPr>
            <a:normAutofit fontScale="92500"/>
          </a:bodyPr>
          <a:lstStyle/>
          <a:p>
            <a:pPr marL="114300" indent="0">
              <a:buNone/>
            </a:pPr>
            <a:r>
              <a:rPr lang="ru-RU" dirty="0"/>
              <a:t>Использование ИКТ позволяет проводить уроки: </a:t>
            </a:r>
          </a:p>
          <a:p>
            <a:r>
              <a:rPr lang="ru-RU" dirty="0"/>
              <a:t>на высоком эстетическом и эмоциональном уровне ( анимация, музыка) </a:t>
            </a:r>
          </a:p>
          <a:p>
            <a:r>
              <a:rPr lang="ru-RU" dirty="0"/>
              <a:t>обеспечивает наглядность; </a:t>
            </a:r>
          </a:p>
          <a:p>
            <a:r>
              <a:rPr lang="ru-RU" dirty="0"/>
              <a:t>привлекает большое количество дидактического материала; </a:t>
            </a:r>
          </a:p>
          <a:p>
            <a:r>
              <a:rPr lang="ru-RU" dirty="0"/>
              <a:t>повышает объём выполняемой работы на уроке в 1,5 – 2 раза;</a:t>
            </a:r>
          </a:p>
          <a:p>
            <a:r>
              <a:rPr lang="ru-RU" dirty="0"/>
              <a:t>обеспечивает высокую степень дифференциации обучения (</a:t>
            </a:r>
            <a:r>
              <a:rPr lang="ru-RU" dirty="0" err="1"/>
              <a:t>ндивидуально</a:t>
            </a:r>
            <a:r>
              <a:rPr lang="ru-RU" dirty="0"/>
              <a:t> подойти к ученику, применяя </a:t>
            </a:r>
            <a:r>
              <a:rPr lang="ru-RU" dirty="0" err="1"/>
              <a:t>разноуровневые</a:t>
            </a:r>
            <a:r>
              <a:rPr lang="ru-RU" dirty="0"/>
              <a:t> задания). </a:t>
            </a:r>
          </a:p>
          <a:p>
            <a:pPr marL="114300" indent="0">
              <a:buNone/>
            </a:pPr>
            <a:endParaRPr lang="ru-RU" dirty="0"/>
          </a:p>
          <a:p>
            <a:endParaRPr lang="ru-RU" dirty="0"/>
          </a:p>
        </p:txBody>
      </p:sp>
      <p:pic>
        <p:nvPicPr>
          <p:cNvPr id="4" name="Picture 2" descr="C:\Documents and Settings\макс\Рабочий стол\выступление\2381513[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340768"/>
            <a:ext cx="7272808" cy="50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33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333375"/>
            <a:ext cx="8569325" cy="1322388"/>
          </a:xfrm>
          <a:prstGeom prst="rect">
            <a:avLst/>
          </a:prstGeom>
        </p:spPr>
        <p:txBody>
          <a:bodyPr>
            <a:spAutoFit/>
          </a:bodyPr>
          <a:lstStyle/>
          <a:p>
            <a:pPr algn="ctr" fontAlgn="auto">
              <a:spcBef>
                <a:spcPts val="0"/>
              </a:spcBef>
              <a:spcAft>
                <a:spcPts val="0"/>
              </a:spcAft>
              <a:defRPr/>
            </a:pPr>
            <a:r>
              <a:rPr lang="ru-RU" sz="4000" b="1" kern="0" dirty="0">
                <a:solidFill>
                  <a:srgbClr val="7030A0"/>
                </a:solidFill>
                <a:latin typeface="Monotype Corsiva" pitchFamily="66" charset="0"/>
                <a:cs typeface="+mn-cs"/>
              </a:rPr>
              <a:t>П</a:t>
            </a:r>
            <a:r>
              <a:rPr lang="ru-RU" sz="4000" b="1" kern="0" dirty="0" err="1">
                <a:solidFill>
                  <a:srgbClr val="7030A0"/>
                </a:solidFill>
                <a:latin typeface="Monotype Corsiva" pitchFamily="66" charset="0"/>
                <a:cs typeface="+mn-cs"/>
              </a:rPr>
              <a:t>резентации</a:t>
            </a:r>
            <a:r>
              <a:rPr lang="ru-RU" sz="4000" b="1" kern="0" dirty="0">
                <a:solidFill>
                  <a:srgbClr val="7030A0"/>
                </a:solidFill>
                <a:latin typeface="Monotype Corsiva" pitchFamily="66" charset="0"/>
                <a:cs typeface="+mn-cs"/>
              </a:rPr>
              <a:t> к урокам </a:t>
            </a:r>
          </a:p>
          <a:p>
            <a:pPr algn="ctr" fontAlgn="auto">
              <a:spcBef>
                <a:spcPts val="0"/>
              </a:spcBef>
              <a:spcAft>
                <a:spcPts val="0"/>
              </a:spcAft>
              <a:defRPr/>
            </a:pPr>
            <a:r>
              <a:rPr lang="ru-RU" sz="4000" b="1" kern="0" dirty="0">
                <a:solidFill>
                  <a:srgbClr val="7030A0"/>
                </a:solidFill>
                <a:latin typeface="Monotype Corsiva" pitchFamily="66" charset="0"/>
                <a:cs typeface="+mn-cs"/>
              </a:rPr>
              <a:t>и внеклассным мероприятиям</a:t>
            </a:r>
            <a:endParaRPr lang="ru-RU" sz="4000" kern="0" dirty="0">
              <a:solidFill>
                <a:sysClr val="windowText" lastClr="000000"/>
              </a:solidFill>
              <a:latin typeface="Monotype Corsiva" pitchFamily="66" charset="0"/>
            </a:endParaRPr>
          </a:p>
        </p:txBody>
      </p:sp>
      <p:pic>
        <p:nvPicPr>
          <p:cNvPr id="1198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663" y="1630363"/>
            <a:ext cx="271145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088" y="3376613"/>
            <a:ext cx="30241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0088" y="1485900"/>
            <a:ext cx="3097212"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2363" y="1916113"/>
            <a:ext cx="269081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9113" y="3806825"/>
            <a:ext cx="314325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32525" y="3967163"/>
            <a:ext cx="271303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848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28875" y="1357313"/>
            <a:ext cx="17986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5813" y="1785938"/>
            <a:ext cx="15494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86250" y="1214438"/>
            <a:ext cx="15763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72188" y="1785938"/>
            <a:ext cx="19018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214813" y="2928938"/>
            <a:ext cx="184943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85813" y="3786188"/>
            <a:ext cx="150177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428875" y="2857500"/>
            <a:ext cx="1625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286500" y="3929063"/>
            <a:ext cx="1785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428875" y="4643438"/>
            <a:ext cx="16256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143375" y="4857750"/>
            <a:ext cx="200025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539750" y="44450"/>
            <a:ext cx="8175625" cy="1077913"/>
          </a:xfrm>
          <a:prstGeom prst="rect">
            <a:avLst/>
          </a:prstGeom>
          <a:noFill/>
        </p:spPr>
        <p:txBody>
          <a:bodyPr>
            <a:spAutoFit/>
          </a:bodyPr>
          <a:lstStyle/>
          <a:p>
            <a:pPr algn="ctr" fontAlgn="auto">
              <a:spcBef>
                <a:spcPts val="0"/>
              </a:spcBef>
              <a:spcAft>
                <a:spcPts val="0"/>
              </a:spcAft>
              <a:defRPr/>
            </a:pPr>
            <a:r>
              <a:rPr lang="ru-RU" sz="3200" b="1" dirty="0">
                <a:solidFill>
                  <a:srgbClr val="7030A0"/>
                </a:solidFill>
                <a:uFill>
                  <a:solidFill>
                    <a:srgbClr val="92D050"/>
                  </a:solidFill>
                </a:uFill>
                <a:latin typeface="+mj-lt"/>
                <a:cs typeface="+mn-cs"/>
              </a:rPr>
              <a:t>Использование готовых электронных продуктов (Цифровых образовательных ресурсов)</a:t>
            </a:r>
          </a:p>
        </p:txBody>
      </p:sp>
    </p:spTree>
    <p:custDataLst>
      <p:tags r:id="rId1"/>
    </p:custDataLst>
    <p:extLst>
      <p:ext uri="{BB962C8B-B14F-4D97-AF65-F5344CB8AC3E}">
        <p14:creationId xmlns:p14="http://schemas.microsoft.com/office/powerpoint/2010/main" val="3570248045"/>
      </p:ext>
    </p:extLst>
  </p:cSld>
  <p:clrMapOvr>
    <a:masterClrMapping/>
  </p:clrMapOvr>
  <p:transition advTm="402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0" dur="1000" fill="hold"/>
                                        <p:tgtEl>
                                          <p:spTgt spid="4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Понятийный аппарат</a:t>
            </a:r>
            <a:endParaRPr lang="ru-RU" dirty="0">
              <a:solidFill>
                <a:srgbClr val="0070C0"/>
              </a:solidFill>
            </a:endParaRPr>
          </a:p>
        </p:txBody>
      </p:sp>
      <p:sp>
        <p:nvSpPr>
          <p:cNvPr id="3" name="Объект 2"/>
          <p:cNvSpPr>
            <a:spLocks noGrp="1"/>
          </p:cNvSpPr>
          <p:nvPr>
            <p:ph idx="1"/>
          </p:nvPr>
        </p:nvSpPr>
        <p:spPr/>
        <p:txBody>
          <a:bodyPr/>
          <a:lstStyle/>
          <a:p>
            <a:r>
              <a:rPr lang="ru-RU" dirty="0" smtClean="0"/>
              <a:t>По </a:t>
            </a:r>
            <a:r>
              <a:rPr lang="ru-RU" dirty="0"/>
              <a:t>определению А.И. Ракитова, технология – это «набор различных операций и навыков, реализуемых в фиксированной последовательности в соответствующих пространственно-временных интервалах и на основе вполне определенной техники для достижения избранных целей». </a:t>
            </a:r>
          </a:p>
          <a:p>
            <a:pPr marL="114300" indent="0">
              <a:buNone/>
            </a:pPr>
            <a:endParaRPr lang="ru-RU" dirty="0"/>
          </a:p>
        </p:txBody>
      </p:sp>
      <p:pic>
        <p:nvPicPr>
          <p:cNvPr id="11"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633457">
            <a:off x="6925935" y="4289816"/>
            <a:ext cx="1841381" cy="217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rgbClr val="0070C0"/>
                </a:solidFill>
              </a:rPr>
              <a:t>Здоровьесберегающие</a:t>
            </a:r>
            <a:r>
              <a:rPr lang="ru-RU" dirty="0">
                <a:solidFill>
                  <a:srgbClr val="0070C0"/>
                </a:solidFill>
              </a:rPr>
              <a:t> </a:t>
            </a:r>
            <a:r>
              <a:rPr lang="ru-RU" dirty="0" smtClean="0">
                <a:solidFill>
                  <a:srgbClr val="0070C0"/>
                </a:solidFill>
              </a:rPr>
              <a:t>технологии</a:t>
            </a:r>
            <a:endParaRPr lang="ru-RU" dirty="0">
              <a:solidFill>
                <a:srgbClr val="0070C0"/>
              </a:solidFill>
            </a:endParaRPr>
          </a:p>
        </p:txBody>
      </p:sp>
      <p:pic>
        <p:nvPicPr>
          <p:cNvPr id="4" name="Picture 7" descr="C:\Documents and Settings\макс\Рабочий стол\выступление\39975732[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835696" y="1916832"/>
            <a:ext cx="5744855" cy="42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7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545"/>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9144000" y="5084763"/>
            <a:ext cx="40957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545"/>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959225" y="2492375"/>
            <a:ext cx="395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545"/>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9144000" y="620713"/>
            <a:ext cx="40957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5" descr="7028_d"/>
          <p:cNvPicPr>
            <a:picLocks noChangeAspect="1" noChangeArrowheads="1"/>
          </p:cNvPicPr>
          <p:nvPr/>
        </p:nvPicPr>
        <p:blipFill>
          <a:blip r:embed="rId4" cstate="screen">
            <a:clrChange>
              <a:clrFrom>
                <a:srgbClr val="FBFBFB"/>
              </a:clrFrom>
              <a:clrTo>
                <a:srgbClr val="FBFBFB">
                  <a:alpha val="0"/>
                </a:srgbClr>
              </a:clrTo>
            </a:clrChange>
            <a:extLst>
              <a:ext uri="{28A0092B-C50C-407E-A947-70E740481C1C}">
                <a14:useLocalDpi xmlns:a14="http://schemas.microsoft.com/office/drawing/2010/main"/>
              </a:ext>
            </a:extLst>
          </a:blip>
          <a:srcRect/>
          <a:stretch>
            <a:fillRect/>
          </a:stretch>
        </p:blipFill>
        <p:spPr bwMode="auto">
          <a:xfrm>
            <a:off x="1476375" y="-171450"/>
            <a:ext cx="590391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29" descr="8"/>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827088" y="206057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0" descr="8"/>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4140200" y="620713"/>
            <a:ext cx="10810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2" descr="188"/>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rot="-1834307">
            <a:off x="2274888" y="4389438"/>
            <a:ext cx="3905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3" descr="188"/>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rot="-9616893">
            <a:off x="3276600" y="2708275"/>
            <a:ext cx="28813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4" descr="18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rot="-1834307">
            <a:off x="3348038" y="1557338"/>
            <a:ext cx="20288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6" descr="34"/>
          <p:cNvPicPr>
            <a:picLocks noChangeAspect="1" noChangeArrowheads="1" noCrop="1"/>
          </p:cNvPicPr>
          <p:nvPr/>
        </p:nvPicPr>
        <p:blipFill>
          <a:blip r:embed="rId7">
            <a:extLst>
              <a:ext uri="{28A0092B-C50C-407E-A947-70E740481C1C}">
                <a14:useLocalDpi xmlns:a14="http://schemas.microsoft.com/office/drawing/2010/main"/>
              </a:ext>
            </a:extLst>
          </a:blip>
          <a:srcRect/>
          <a:stretch>
            <a:fillRect/>
          </a:stretch>
        </p:blipFill>
        <p:spPr bwMode="auto">
          <a:xfrm>
            <a:off x="7740650" y="501332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8" descr="8"/>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6659563" y="12684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7" descr="34"/>
          <p:cNvPicPr>
            <a:picLocks noChangeAspect="1" noChangeArrowheads="1" noCrop="1"/>
          </p:cNvPicPr>
          <p:nvPr/>
        </p:nvPicPr>
        <p:blipFill>
          <a:blip r:embed="rId7">
            <a:extLst>
              <a:ext uri="{28A0092B-C50C-407E-A947-70E740481C1C}">
                <a14:useLocalDpi xmlns:a14="http://schemas.microsoft.com/office/drawing/2010/main"/>
              </a:ext>
            </a:extLst>
          </a:blip>
          <a:srcRect/>
          <a:stretch>
            <a:fillRect/>
          </a:stretch>
        </p:blipFill>
        <p:spPr bwMode="auto">
          <a:xfrm>
            <a:off x="468313" y="5084763"/>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34"/>
          <p:cNvPicPr>
            <a:picLocks noChangeAspect="1" noChangeArrowheads="1" noCrop="1"/>
          </p:cNvPicPr>
          <p:nvPr/>
        </p:nvPicPr>
        <p:blipFill>
          <a:blip r:embed="rId7">
            <a:extLst>
              <a:ext uri="{28A0092B-C50C-407E-A947-70E740481C1C}">
                <a14:useLocalDpi xmlns:a14="http://schemas.microsoft.com/office/drawing/2010/main"/>
              </a:ext>
            </a:extLst>
          </a:blip>
          <a:srcRect/>
          <a:stretch>
            <a:fillRect/>
          </a:stretch>
        </p:blipFill>
        <p:spPr bwMode="auto">
          <a:xfrm>
            <a:off x="323850" y="3333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5" descr="467"/>
          <p:cNvPicPr>
            <a:picLocks noChangeAspect="1" noChangeArrowheads="1" noCrop="1"/>
          </p:cNvPicPr>
          <p:nvPr/>
        </p:nvPicPr>
        <p:blipFill>
          <a:blip r:embed="rId8">
            <a:extLst>
              <a:ext uri="{28A0092B-C50C-407E-A947-70E740481C1C}">
                <a14:useLocalDpi xmlns:a14="http://schemas.microsoft.com/office/drawing/2010/main"/>
              </a:ext>
            </a:extLst>
          </a:blip>
          <a:srcRect/>
          <a:stretch>
            <a:fillRect/>
          </a:stretch>
        </p:blipFill>
        <p:spPr bwMode="auto">
          <a:xfrm>
            <a:off x="179388" y="0"/>
            <a:ext cx="26098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7" descr="467"/>
          <p:cNvPicPr>
            <a:picLocks noChangeAspect="1" noChangeArrowheads="1" noCrop="1"/>
          </p:cNvPicPr>
          <p:nvPr/>
        </p:nvPicPr>
        <p:blipFill>
          <a:blip r:embed="rId8">
            <a:extLst>
              <a:ext uri="{28A0092B-C50C-407E-A947-70E740481C1C}">
                <a14:useLocalDpi xmlns:a14="http://schemas.microsoft.com/office/drawing/2010/main"/>
              </a:ext>
            </a:extLst>
          </a:blip>
          <a:srcRect/>
          <a:stretch>
            <a:fillRect/>
          </a:stretch>
        </p:blipFill>
        <p:spPr bwMode="auto">
          <a:xfrm>
            <a:off x="2195513" y="0"/>
            <a:ext cx="27368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8" descr="467"/>
          <p:cNvPicPr>
            <a:picLocks noChangeAspect="1" noChangeArrowheads="1" noCrop="1"/>
          </p:cNvPicPr>
          <p:nvPr/>
        </p:nvPicPr>
        <p:blipFill>
          <a:blip r:embed="rId8">
            <a:extLst>
              <a:ext uri="{28A0092B-C50C-407E-A947-70E740481C1C}">
                <a14:useLocalDpi xmlns:a14="http://schemas.microsoft.com/office/drawing/2010/main"/>
              </a:ext>
            </a:extLst>
          </a:blip>
          <a:srcRect/>
          <a:stretch>
            <a:fillRect/>
          </a:stretch>
        </p:blipFill>
        <p:spPr bwMode="auto">
          <a:xfrm>
            <a:off x="4284663" y="0"/>
            <a:ext cx="28082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39" descr="467"/>
          <p:cNvPicPr>
            <a:picLocks noChangeAspect="1" noChangeArrowheads="1" noCrop="1"/>
          </p:cNvPicPr>
          <p:nvPr/>
        </p:nvPicPr>
        <p:blipFill>
          <a:blip r:embed="rId8">
            <a:extLst>
              <a:ext uri="{28A0092B-C50C-407E-A947-70E740481C1C}">
                <a14:useLocalDpi xmlns:a14="http://schemas.microsoft.com/office/drawing/2010/main"/>
              </a:ext>
            </a:extLst>
          </a:blip>
          <a:srcRect/>
          <a:stretch>
            <a:fillRect/>
          </a:stretch>
        </p:blipFill>
        <p:spPr bwMode="auto">
          <a:xfrm>
            <a:off x="6443663" y="0"/>
            <a:ext cx="27003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40" descr="118"/>
          <p:cNvPicPr>
            <a:picLocks noChangeAspect="1" noChangeArrowheads="1" noCrop="1"/>
          </p:cNvPicPr>
          <p:nvPr/>
        </p:nvPicPr>
        <p:blipFill>
          <a:blip r:embed="rId9">
            <a:lum bright="-6000"/>
            <a:extLst>
              <a:ext uri="{28A0092B-C50C-407E-A947-70E740481C1C}">
                <a14:useLocalDpi xmlns:a14="http://schemas.microsoft.com/office/drawing/2010/main"/>
              </a:ext>
            </a:extLst>
          </a:blip>
          <a:srcRect/>
          <a:stretch>
            <a:fillRect/>
          </a:stretch>
        </p:blipFill>
        <p:spPr bwMode="auto">
          <a:xfrm flipH="1">
            <a:off x="7308850" y="4221163"/>
            <a:ext cx="16637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2" name="Picture 44" descr="509"/>
          <p:cNvPicPr>
            <a:picLocks noChangeAspect="1" noChangeArrowheads="1" noCrop="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5651500" y="5589588"/>
            <a:ext cx="1512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4" name="CHto3730.wav">
            <a:hlinkClick r:id="" action="ppaction://media"/>
          </p:cNvPr>
          <p:cNvPicPr>
            <a:picLocks noRot="1" noChangeAspect="1" noChangeArrowheads="1"/>
          </p:cNvPicPr>
          <p:nvPr>
            <a:wavAudioFile r:embed="rId1" name="CHto_Takoe_Novyi_God.wav"/>
          </p:nvPr>
        </p:nvPicPr>
        <p:blipFill>
          <a:blip r:embed="rId11">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1" name="Picture 53" descr="108"/>
          <p:cNvPicPr>
            <a:picLocks noChangeAspect="1" noChangeArrowheads="1" noCrop="1"/>
          </p:cNvPicPr>
          <p:nvPr/>
        </p:nvPicPr>
        <p:blipFill>
          <a:blip r:embed="rId12">
            <a:extLst>
              <a:ext uri="{28A0092B-C50C-407E-A947-70E740481C1C}">
                <a14:useLocalDpi xmlns:a14="http://schemas.microsoft.com/office/drawing/2010/main"/>
              </a:ext>
            </a:extLst>
          </a:blip>
          <a:srcRect/>
          <a:stretch>
            <a:fillRect/>
          </a:stretch>
        </p:blipFill>
        <p:spPr bwMode="auto">
          <a:xfrm>
            <a:off x="1258888" y="2133599"/>
            <a:ext cx="90487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2" name="Picture 54" descr="108"/>
          <p:cNvPicPr>
            <a:picLocks noChangeAspect="1" noChangeArrowheads="1" noCrop="1"/>
          </p:cNvPicPr>
          <p:nvPr/>
        </p:nvPicPr>
        <p:blipFill>
          <a:blip r:embed="rId12">
            <a:extLst>
              <a:ext uri="{28A0092B-C50C-407E-A947-70E740481C1C}">
                <a14:useLocalDpi xmlns:a14="http://schemas.microsoft.com/office/drawing/2010/main"/>
              </a:ext>
            </a:extLst>
          </a:blip>
          <a:srcRect/>
          <a:stretch>
            <a:fillRect/>
          </a:stretch>
        </p:blipFill>
        <p:spPr bwMode="auto">
          <a:xfrm>
            <a:off x="6659563" y="692150"/>
            <a:ext cx="904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3" name="Picture 55" descr="108"/>
          <p:cNvPicPr>
            <a:picLocks noChangeAspect="1" noChangeArrowheads="1" noCrop="1"/>
          </p:cNvPicPr>
          <p:nvPr/>
        </p:nvPicPr>
        <p:blipFill>
          <a:blip r:embed="rId12">
            <a:extLst>
              <a:ext uri="{28A0092B-C50C-407E-A947-70E740481C1C}">
                <a14:useLocalDpi xmlns:a14="http://schemas.microsoft.com/office/drawing/2010/main"/>
              </a:ext>
            </a:extLst>
          </a:blip>
          <a:srcRect/>
          <a:stretch>
            <a:fillRect/>
          </a:stretch>
        </p:blipFill>
        <p:spPr bwMode="auto">
          <a:xfrm>
            <a:off x="2555875" y="476250"/>
            <a:ext cx="904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56" descr="108"/>
          <p:cNvPicPr>
            <a:picLocks noChangeAspect="1" noChangeArrowheads="1" noCrop="1"/>
          </p:cNvPicPr>
          <p:nvPr/>
        </p:nvPicPr>
        <p:blipFill>
          <a:blip r:embed="rId12">
            <a:extLst>
              <a:ext uri="{28A0092B-C50C-407E-A947-70E740481C1C}">
                <a14:useLocalDpi xmlns:a14="http://schemas.microsoft.com/office/drawing/2010/main"/>
              </a:ext>
            </a:extLst>
          </a:blip>
          <a:srcRect/>
          <a:stretch>
            <a:fillRect/>
          </a:stretch>
        </p:blipFill>
        <p:spPr bwMode="auto">
          <a:xfrm>
            <a:off x="7956550" y="2492375"/>
            <a:ext cx="904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AutoShape 57">
            <a:hlinkClick r:id="rId13" action="ppaction://hlinksldjump"/>
          </p:cNvPr>
          <p:cNvSpPr>
            <a:spLocks noChangeArrowheads="1"/>
          </p:cNvSpPr>
          <p:nvPr/>
        </p:nvSpPr>
        <p:spPr bwMode="auto">
          <a:xfrm>
            <a:off x="8316913" y="6453188"/>
            <a:ext cx="647700" cy="404812"/>
          </a:xfrm>
          <a:prstGeom prst="leftArrow">
            <a:avLst>
              <a:gd name="adj1" fmla="val 50000"/>
              <a:gd name="adj2" fmla="val 4000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a:p>
        </p:txBody>
      </p:sp>
    </p:spTree>
    <p:extLst>
      <p:ext uri="{BB962C8B-B14F-4D97-AF65-F5344CB8AC3E}">
        <p14:creationId xmlns:p14="http://schemas.microsoft.com/office/powerpoint/2010/main" val="187440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7214"/>
                                        </p:tgtEl>
                                      </p:cBhvr>
                                    </p:cmd>
                                  </p:childTnLst>
                                </p:cTn>
                              </p:par>
                              <p:par>
                                <p:cTn id="7" presetID="2" presetClass="entr" presetSubtype="8"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anim calcmode="lin" valueType="num">
                                      <p:cBhvr additive="base">
                                        <p:cTn id="9" dur="5000" fill="hold"/>
                                        <p:tgtEl>
                                          <p:spTgt spid="7172"/>
                                        </p:tgtEl>
                                        <p:attrNameLst>
                                          <p:attrName>ppt_x</p:attrName>
                                        </p:attrNameLst>
                                      </p:cBhvr>
                                      <p:tavLst>
                                        <p:tav tm="0">
                                          <p:val>
                                            <p:strVal val="0-#ppt_w/2"/>
                                          </p:val>
                                        </p:tav>
                                        <p:tav tm="100000">
                                          <p:val>
                                            <p:strVal val="#ppt_x"/>
                                          </p:val>
                                        </p:tav>
                                      </p:tavLst>
                                    </p:anim>
                                    <p:anim calcmode="lin" valueType="num">
                                      <p:cBhvr additive="base">
                                        <p:cTn id="10" dur="5000" fill="hold"/>
                                        <p:tgtEl>
                                          <p:spTgt spid="7172"/>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0"/>
                            </p:stCondLst>
                            <p:childTnLst>
                              <p:par>
                                <p:cTn id="12" presetID="2" presetClass="entr" presetSubtype="2" fill="hold" nodeType="after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additive="base">
                                        <p:cTn id="14" dur="5000" fill="hold"/>
                                        <p:tgtEl>
                                          <p:spTgt spid="7173"/>
                                        </p:tgtEl>
                                        <p:attrNameLst>
                                          <p:attrName>ppt_x</p:attrName>
                                        </p:attrNameLst>
                                      </p:cBhvr>
                                      <p:tavLst>
                                        <p:tav tm="0">
                                          <p:val>
                                            <p:strVal val="1+#ppt_w/2"/>
                                          </p:val>
                                        </p:tav>
                                        <p:tav tm="100000">
                                          <p:val>
                                            <p:strVal val="#ppt_x"/>
                                          </p:val>
                                        </p:tav>
                                      </p:tavLst>
                                    </p:anim>
                                    <p:anim calcmode="lin" valueType="num">
                                      <p:cBhvr additive="base">
                                        <p:cTn id="15" dur="5000" fill="hold"/>
                                        <p:tgtEl>
                                          <p:spTgt spid="7173"/>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0"/>
                            </p:stCondLst>
                            <p:childTnLst>
                              <p:par>
                                <p:cTn id="17" presetID="2" presetClass="entr" presetSubtype="8" fill="hold" nodeType="after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0" fill="hold"/>
                                        <p:tgtEl>
                                          <p:spTgt spid="7174"/>
                                        </p:tgtEl>
                                        <p:attrNameLst>
                                          <p:attrName>ppt_x</p:attrName>
                                        </p:attrNameLst>
                                      </p:cBhvr>
                                      <p:tavLst>
                                        <p:tav tm="0">
                                          <p:val>
                                            <p:strVal val="0-#ppt_w/2"/>
                                          </p:val>
                                        </p:tav>
                                        <p:tav tm="100000">
                                          <p:val>
                                            <p:strVal val="#ppt_x"/>
                                          </p:val>
                                        </p:tav>
                                      </p:tavLst>
                                    </p:anim>
                                    <p:anim calcmode="lin" valueType="num">
                                      <p:cBhvr additive="base">
                                        <p:cTn id="20" dur="5000" fill="hold"/>
                                        <p:tgtEl>
                                          <p:spTgt spid="7174"/>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0"/>
                            </p:stCondLst>
                            <p:childTnLst>
                              <p:par>
                                <p:cTn id="22" presetID="26" presetClass="entr" presetSubtype="0" fill="hold" nodeType="afterEffect">
                                  <p:stCondLst>
                                    <p:cond delay="0"/>
                                  </p:stCondLst>
                                  <p:childTnLst>
                                    <p:set>
                                      <p:cBhvr>
                                        <p:cTn id="23" dur="1" fill="hold">
                                          <p:stCondLst>
                                            <p:cond delay="0"/>
                                          </p:stCondLst>
                                        </p:cTn>
                                        <p:tgtEl>
                                          <p:spTgt spid="7193"/>
                                        </p:tgtEl>
                                        <p:attrNameLst>
                                          <p:attrName>style.visibility</p:attrName>
                                        </p:attrNameLst>
                                      </p:cBhvr>
                                      <p:to>
                                        <p:strVal val="visible"/>
                                      </p:to>
                                    </p:set>
                                    <p:animEffect transition="in" filter="wipe(down)">
                                      <p:cBhvr>
                                        <p:cTn id="24" dur="580">
                                          <p:stCondLst>
                                            <p:cond delay="0"/>
                                          </p:stCondLst>
                                        </p:cTn>
                                        <p:tgtEl>
                                          <p:spTgt spid="7193"/>
                                        </p:tgtEl>
                                      </p:cBhvr>
                                    </p:animEffect>
                                    <p:anim calcmode="lin" valueType="num">
                                      <p:cBhvr>
                                        <p:cTn id="25" dur="1822" tmFilter="0,0; 0.14,0.36; 0.43,0.73; 0.71,0.91; 1.0,1.0">
                                          <p:stCondLst>
                                            <p:cond delay="0"/>
                                          </p:stCondLst>
                                        </p:cTn>
                                        <p:tgtEl>
                                          <p:spTgt spid="719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19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19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19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193"/>
                                        </p:tgtEl>
                                        <p:attrNameLst>
                                          <p:attrName>ppt_y</p:attrName>
                                        </p:attrNameLst>
                                      </p:cBhvr>
                                      <p:tavLst>
                                        <p:tav tm="0" fmla="#ppt_y-sin(pi*$)/81">
                                          <p:val>
                                            <p:fltVal val="0"/>
                                          </p:val>
                                        </p:tav>
                                        <p:tav tm="100000">
                                          <p:val>
                                            <p:fltVal val="1"/>
                                          </p:val>
                                        </p:tav>
                                      </p:tavLst>
                                    </p:anim>
                                    <p:animScale>
                                      <p:cBhvr>
                                        <p:cTn id="30" dur="26">
                                          <p:stCondLst>
                                            <p:cond delay="650"/>
                                          </p:stCondLst>
                                        </p:cTn>
                                        <p:tgtEl>
                                          <p:spTgt spid="7193"/>
                                        </p:tgtEl>
                                      </p:cBhvr>
                                      <p:to x="100000" y="60000"/>
                                    </p:animScale>
                                    <p:animScale>
                                      <p:cBhvr>
                                        <p:cTn id="31" dur="166" decel="50000">
                                          <p:stCondLst>
                                            <p:cond delay="676"/>
                                          </p:stCondLst>
                                        </p:cTn>
                                        <p:tgtEl>
                                          <p:spTgt spid="7193"/>
                                        </p:tgtEl>
                                      </p:cBhvr>
                                      <p:to x="100000" y="100000"/>
                                    </p:animScale>
                                    <p:animScale>
                                      <p:cBhvr>
                                        <p:cTn id="32" dur="26">
                                          <p:stCondLst>
                                            <p:cond delay="1312"/>
                                          </p:stCondLst>
                                        </p:cTn>
                                        <p:tgtEl>
                                          <p:spTgt spid="7193"/>
                                        </p:tgtEl>
                                      </p:cBhvr>
                                      <p:to x="100000" y="80000"/>
                                    </p:animScale>
                                    <p:animScale>
                                      <p:cBhvr>
                                        <p:cTn id="33" dur="166" decel="50000">
                                          <p:stCondLst>
                                            <p:cond delay="1338"/>
                                          </p:stCondLst>
                                        </p:cTn>
                                        <p:tgtEl>
                                          <p:spTgt spid="7193"/>
                                        </p:tgtEl>
                                      </p:cBhvr>
                                      <p:to x="100000" y="100000"/>
                                    </p:animScale>
                                    <p:animScale>
                                      <p:cBhvr>
                                        <p:cTn id="34" dur="26">
                                          <p:stCondLst>
                                            <p:cond delay="1642"/>
                                          </p:stCondLst>
                                        </p:cTn>
                                        <p:tgtEl>
                                          <p:spTgt spid="7193"/>
                                        </p:tgtEl>
                                      </p:cBhvr>
                                      <p:to x="100000" y="90000"/>
                                    </p:animScale>
                                    <p:animScale>
                                      <p:cBhvr>
                                        <p:cTn id="35" dur="166" decel="50000">
                                          <p:stCondLst>
                                            <p:cond delay="1668"/>
                                          </p:stCondLst>
                                        </p:cTn>
                                        <p:tgtEl>
                                          <p:spTgt spid="7193"/>
                                        </p:tgtEl>
                                      </p:cBhvr>
                                      <p:to x="100000" y="100000"/>
                                    </p:animScale>
                                    <p:animScale>
                                      <p:cBhvr>
                                        <p:cTn id="36" dur="26">
                                          <p:stCondLst>
                                            <p:cond delay="1808"/>
                                          </p:stCondLst>
                                        </p:cTn>
                                        <p:tgtEl>
                                          <p:spTgt spid="7193"/>
                                        </p:tgtEl>
                                      </p:cBhvr>
                                      <p:to x="100000" y="95000"/>
                                    </p:animScale>
                                    <p:animScale>
                                      <p:cBhvr>
                                        <p:cTn id="37" dur="166" decel="50000">
                                          <p:stCondLst>
                                            <p:cond delay="1834"/>
                                          </p:stCondLst>
                                        </p:cTn>
                                        <p:tgtEl>
                                          <p:spTgt spid="7193"/>
                                        </p:tgtEl>
                                      </p:cBhvr>
                                      <p:to x="100000" y="100000"/>
                                    </p:animScale>
                                  </p:childTnLst>
                                </p:cTn>
                              </p:par>
                            </p:childTnLst>
                          </p:cTn>
                        </p:par>
                        <p:par>
                          <p:cTn id="38" fill="hold" nodeType="afterGroup">
                            <p:stCondLst>
                              <p:cond delay="17000"/>
                            </p:stCondLst>
                            <p:childTnLst>
                              <p:par>
                                <p:cTn id="39" presetID="10" presetClass="entr" presetSubtype="0" repeatCount="3000" fill="hold" nodeType="afterEffect">
                                  <p:stCondLst>
                                    <p:cond delay="0"/>
                                  </p:stCondLst>
                                  <p:childTnLst>
                                    <p:set>
                                      <p:cBhvr>
                                        <p:cTn id="40" dur="1" fill="hold">
                                          <p:stCondLst>
                                            <p:cond delay="0"/>
                                          </p:stCondLst>
                                        </p:cTn>
                                        <p:tgtEl>
                                          <p:spTgt spid="7178"/>
                                        </p:tgtEl>
                                        <p:attrNameLst>
                                          <p:attrName>style.visibility</p:attrName>
                                        </p:attrNameLst>
                                      </p:cBhvr>
                                      <p:to>
                                        <p:strVal val="visible"/>
                                      </p:to>
                                    </p:set>
                                    <p:animEffect transition="in" filter="fade">
                                      <p:cBhvr>
                                        <p:cTn id="41" dur="1000"/>
                                        <p:tgtEl>
                                          <p:spTgt spid="7178"/>
                                        </p:tgtEl>
                                      </p:cBhvr>
                                    </p:animEffect>
                                  </p:childTnLst>
                                </p:cTn>
                              </p:par>
                            </p:childTnLst>
                          </p:cTn>
                        </p:par>
                        <p:par>
                          <p:cTn id="42" fill="hold" nodeType="afterGroup">
                            <p:stCondLst>
                              <p:cond delay="20000"/>
                            </p:stCondLst>
                            <p:childTnLst>
                              <p:par>
                                <p:cTn id="43" presetID="42" presetClass="path" presetSubtype="0" accel="50000" decel="50000" fill="hold" nodeType="afterEffect">
                                  <p:stCondLst>
                                    <p:cond delay="0"/>
                                  </p:stCondLst>
                                  <p:childTnLst>
                                    <p:animMotion origin="layout" path="M 2.5E-6 1.11111E-6 L 0.38576 0.1993 " pathEditMode="relative" rAng="0" ptsTypes="AA">
                                      <p:cBhvr>
                                        <p:cTn id="44" dur="1000" fill="hold"/>
                                        <p:tgtEl>
                                          <p:spTgt spid="7178"/>
                                        </p:tgtEl>
                                        <p:attrNameLst>
                                          <p:attrName>ppt_x</p:attrName>
                                          <p:attrName>ppt_y</p:attrName>
                                        </p:attrNameLst>
                                      </p:cBhvr>
                                      <p:rCtr x="19300" y="10000"/>
                                    </p:animMotion>
                                  </p:childTnLst>
                                </p:cTn>
                              </p:par>
                            </p:childTnLst>
                          </p:cTn>
                        </p:par>
                        <p:par>
                          <p:cTn id="45" fill="hold" nodeType="afterGroup">
                            <p:stCondLst>
                              <p:cond delay="21000"/>
                            </p:stCondLst>
                            <p:childTnLst>
                              <p:par>
                                <p:cTn id="46" presetID="10" presetClass="entr" presetSubtype="0" fill="hold" nodeType="afterEffect">
                                  <p:stCondLst>
                                    <p:cond delay="0"/>
                                  </p:stCondLst>
                                  <p:childTnLst>
                                    <p:set>
                                      <p:cBhvr>
                                        <p:cTn id="47" dur="1" fill="hold">
                                          <p:stCondLst>
                                            <p:cond delay="0"/>
                                          </p:stCondLst>
                                        </p:cTn>
                                        <p:tgtEl>
                                          <p:spTgt spid="7196"/>
                                        </p:tgtEl>
                                        <p:attrNameLst>
                                          <p:attrName>style.visibility</p:attrName>
                                        </p:attrNameLst>
                                      </p:cBhvr>
                                      <p:to>
                                        <p:strVal val="visible"/>
                                      </p:to>
                                    </p:set>
                                    <p:animEffect transition="in" filter="fade">
                                      <p:cBhvr>
                                        <p:cTn id="48" dur="1000"/>
                                        <p:tgtEl>
                                          <p:spTgt spid="7196"/>
                                        </p:tgtEl>
                                      </p:cBhvr>
                                    </p:animEffect>
                                  </p:childTnLst>
                                </p:cTn>
                              </p:par>
                              <p:par>
                                <p:cTn id="49" presetID="1" presetClass="path" presetSubtype="0" repeatCount="200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50" dur="2000" fill="hold"/>
                                        <p:tgtEl>
                                          <p:spTgt spid="7196"/>
                                        </p:tgtEl>
                                        <p:attrNameLst>
                                          <p:attrName>ppt_x</p:attrName>
                                          <p:attrName>ppt_y</p:attrName>
                                        </p:attrNameLst>
                                      </p:cBhvr>
                                    </p:animMotion>
                                  </p:childTnLst>
                                </p:cTn>
                              </p:par>
                            </p:childTnLst>
                          </p:cTn>
                        </p:par>
                        <p:par>
                          <p:cTn id="51" fill="hold" nodeType="afterGroup">
                            <p:stCondLst>
                              <p:cond delay="25000"/>
                            </p:stCondLst>
                            <p:childTnLst>
                              <p:par>
                                <p:cTn id="52" presetID="35" presetClass="path" presetSubtype="0" accel="50000" decel="50000" fill="hold" nodeType="afterEffect">
                                  <p:stCondLst>
                                    <p:cond delay="0"/>
                                  </p:stCondLst>
                                  <p:childTnLst>
                                    <p:animMotion origin="layout" path="M -1.94444E-6 1.85185E-6 L -0.36215 0.27315 " pathEditMode="relative" rAng="0" ptsTypes="AA">
                                      <p:cBhvr>
                                        <p:cTn id="53" dur="1000" fill="hold"/>
                                        <p:tgtEl>
                                          <p:spTgt spid="7196"/>
                                        </p:tgtEl>
                                        <p:attrNameLst>
                                          <p:attrName>ppt_x</p:attrName>
                                          <p:attrName>ppt_y</p:attrName>
                                        </p:attrNameLst>
                                      </p:cBhvr>
                                      <p:rCtr x="-18100" y="13700"/>
                                    </p:animMotion>
                                  </p:childTnLst>
                                </p:cTn>
                              </p:par>
                            </p:childTnLst>
                          </p:cTn>
                        </p:par>
                        <p:par>
                          <p:cTn id="54" fill="hold" nodeType="afterGroup">
                            <p:stCondLst>
                              <p:cond delay="26000"/>
                            </p:stCondLst>
                            <p:childTnLst>
                              <p:par>
                                <p:cTn id="55" presetID="10" presetClass="entr" presetSubtype="0" repeatCount="3000" fill="hold" nodeType="afterEffect">
                                  <p:stCondLst>
                                    <p:cond delay="0"/>
                                  </p:stCondLst>
                                  <p:childTnLst>
                                    <p:set>
                                      <p:cBhvr>
                                        <p:cTn id="56" dur="1" fill="hold">
                                          <p:stCondLst>
                                            <p:cond delay="0"/>
                                          </p:stCondLst>
                                        </p:cTn>
                                        <p:tgtEl>
                                          <p:spTgt spid="7194"/>
                                        </p:tgtEl>
                                        <p:attrNameLst>
                                          <p:attrName>style.visibility</p:attrName>
                                        </p:attrNameLst>
                                      </p:cBhvr>
                                      <p:to>
                                        <p:strVal val="visible"/>
                                      </p:to>
                                    </p:set>
                                    <p:animEffect transition="in" filter="fade">
                                      <p:cBhvr>
                                        <p:cTn id="57" dur="1000"/>
                                        <p:tgtEl>
                                          <p:spTgt spid="7194"/>
                                        </p:tgtEl>
                                      </p:cBhvr>
                                    </p:animEffect>
                                  </p:childTnLst>
                                </p:cTn>
                              </p:par>
                            </p:childTnLst>
                          </p:cTn>
                        </p:par>
                        <p:par>
                          <p:cTn id="58" fill="hold" nodeType="afterGroup">
                            <p:stCondLst>
                              <p:cond delay="29000"/>
                            </p:stCondLst>
                            <p:childTnLst>
                              <p:par>
                                <p:cTn id="59" presetID="42" presetClass="path" presetSubtype="0" accel="50000" decel="50000" fill="hold" nodeType="afterEffect">
                                  <p:stCondLst>
                                    <p:cond delay="0"/>
                                  </p:stCondLst>
                                  <p:childTnLst>
                                    <p:animMotion origin="layout" path="M 1.38889E-6 -4.44444E-6 L -0.31511 -0.23125 " pathEditMode="relative" rAng="0" ptsTypes="AA">
                                      <p:cBhvr>
                                        <p:cTn id="60" dur="1000" fill="hold"/>
                                        <p:tgtEl>
                                          <p:spTgt spid="7194"/>
                                        </p:tgtEl>
                                        <p:attrNameLst>
                                          <p:attrName>ppt_x</p:attrName>
                                          <p:attrName>ppt_y</p:attrName>
                                        </p:attrNameLst>
                                      </p:cBhvr>
                                      <p:rCtr x="-15800" y="-11600"/>
                                    </p:animMotion>
                                  </p:childTnLst>
                                </p:cTn>
                              </p:par>
                            </p:childTnLst>
                          </p:cTn>
                        </p:par>
                        <p:par>
                          <p:cTn id="61" fill="hold" nodeType="afterGroup">
                            <p:stCondLst>
                              <p:cond delay="30000"/>
                            </p:stCondLst>
                            <p:childTnLst>
                              <p:par>
                                <p:cTn id="62" presetID="10" presetClass="entr" presetSubtype="0" fill="hold" nodeType="afterEffect">
                                  <p:stCondLst>
                                    <p:cond delay="0"/>
                                  </p:stCondLst>
                                  <p:childTnLst>
                                    <p:set>
                                      <p:cBhvr>
                                        <p:cTn id="63" dur="1" fill="hold">
                                          <p:stCondLst>
                                            <p:cond delay="0"/>
                                          </p:stCondLst>
                                        </p:cTn>
                                        <p:tgtEl>
                                          <p:spTgt spid="7197"/>
                                        </p:tgtEl>
                                        <p:attrNameLst>
                                          <p:attrName>style.visibility</p:attrName>
                                        </p:attrNameLst>
                                      </p:cBhvr>
                                      <p:to>
                                        <p:strVal val="visible"/>
                                      </p:to>
                                    </p:set>
                                    <p:animEffect transition="in" filter="fade">
                                      <p:cBhvr>
                                        <p:cTn id="64" dur="1000"/>
                                        <p:tgtEl>
                                          <p:spTgt spid="7197"/>
                                        </p:tgtEl>
                                      </p:cBhvr>
                                    </p:animEffect>
                                  </p:childTnLst>
                                </p:cTn>
                              </p:par>
                              <p:par>
                                <p:cTn id="65" presetID="1" presetClass="path" presetSubtype="0" repeatCount="200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66" dur="2000" fill="hold"/>
                                        <p:tgtEl>
                                          <p:spTgt spid="7197"/>
                                        </p:tgtEl>
                                        <p:attrNameLst>
                                          <p:attrName>ppt_x</p:attrName>
                                          <p:attrName>ppt_y</p:attrName>
                                        </p:attrNameLst>
                                      </p:cBhvr>
                                    </p:animMotion>
                                  </p:childTnLst>
                                </p:cTn>
                              </p:par>
                            </p:childTnLst>
                          </p:cTn>
                        </p:par>
                        <p:par>
                          <p:cTn id="67" fill="hold" nodeType="afterGroup">
                            <p:stCondLst>
                              <p:cond delay="34000"/>
                            </p:stCondLst>
                            <p:childTnLst>
                              <p:par>
                                <p:cTn id="68" presetID="63" presetClass="path" presetSubtype="0" accel="50000" decel="50000" fill="hold" nodeType="afterEffect">
                                  <p:stCondLst>
                                    <p:cond delay="0"/>
                                  </p:stCondLst>
                                  <p:childTnLst>
                                    <p:animMotion origin="layout" path="M -4.72222E-6 2.59259E-6 L 0.41754 0.39907 " pathEditMode="relative" rAng="0" ptsTypes="AA">
                                      <p:cBhvr>
                                        <p:cTn id="69" dur="1000" fill="hold"/>
                                        <p:tgtEl>
                                          <p:spTgt spid="7197"/>
                                        </p:tgtEl>
                                        <p:attrNameLst>
                                          <p:attrName>ppt_x</p:attrName>
                                          <p:attrName>ppt_y</p:attrName>
                                        </p:attrNameLst>
                                      </p:cBhvr>
                                      <p:rCtr x="20900" y="20000"/>
                                    </p:animMotion>
                                  </p:childTnLst>
                                </p:cTn>
                              </p:par>
                            </p:childTnLst>
                          </p:cTn>
                        </p:par>
                        <p:par>
                          <p:cTn id="70" fill="hold" nodeType="afterGroup">
                            <p:stCondLst>
                              <p:cond delay="35000"/>
                            </p:stCondLst>
                            <p:childTnLst>
                              <p:par>
                                <p:cTn id="71" presetID="10" presetClass="entr" presetSubtype="0" repeatCount="3000" fill="hold" nodeType="afterEffect">
                                  <p:stCondLst>
                                    <p:cond delay="0"/>
                                  </p:stCondLst>
                                  <p:childTnLst>
                                    <p:set>
                                      <p:cBhvr>
                                        <p:cTn id="72" dur="1" fill="hold">
                                          <p:stCondLst>
                                            <p:cond delay="0"/>
                                          </p:stCondLst>
                                        </p:cTn>
                                        <p:tgtEl>
                                          <p:spTgt spid="7195"/>
                                        </p:tgtEl>
                                        <p:attrNameLst>
                                          <p:attrName>style.visibility</p:attrName>
                                        </p:attrNameLst>
                                      </p:cBhvr>
                                      <p:to>
                                        <p:strVal val="visible"/>
                                      </p:to>
                                    </p:set>
                                    <p:animEffect transition="in" filter="fade">
                                      <p:cBhvr>
                                        <p:cTn id="73" dur="1000"/>
                                        <p:tgtEl>
                                          <p:spTgt spid="7195"/>
                                        </p:tgtEl>
                                      </p:cBhvr>
                                    </p:animEffect>
                                  </p:childTnLst>
                                </p:cTn>
                              </p:par>
                            </p:childTnLst>
                          </p:cTn>
                        </p:par>
                        <p:par>
                          <p:cTn id="74" fill="hold" nodeType="afterGroup">
                            <p:stCondLst>
                              <p:cond delay="38000"/>
                            </p:stCondLst>
                            <p:childTnLst>
                              <p:par>
                                <p:cTn id="75" presetID="42" presetClass="path" presetSubtype="0" accel="50000" decel="50000" fill="hold" nodeType="afterEffect">
                                  <p:stCondLst>
                                    <p:cond delay="0"/>
                                  </p:stCondLst>
                                  <p:childTnLst>
                                    <p:animMotion origin="layout" path="M 8.33333E-7 2.96296E-6 L 0.27934 -0.06829 " pathEditMode="relative" rAng="0" ptsTypes="AA">
                                      <p:cBhvr>
                                        <p:cTn id="76" dur="1000" fill="hold"/>
                                        <p:tgtEl>
                                          <p:spTgt spid="7195"/>
                                        </p:tgtEl>
                                        <p:attrNameLst>
                                          <p:attrName>ppt_x</p:attrName>
                                          <p:attrName>ppt_y</p:attrName>
                                        </p:attrNameLst>
                                      </p:cBhvr>
                                      <p:rCtr x="14000" y="-3400"/>
                                    </p:animMotion>
                                  </p:childTnLst>
                                </p:cTn>
                              </p:par>
                            </p:childTnLst>
                          </p:cTn>
                        </p:par>
                        <p:par>
                          <p:cTn id="77" fill="hold" nodeType="afterGroup">
                            <p:stCondLst>
                              <p:cond delay="39000"/>
                            </p:stCondLst>
                            <p:childTnLst>
                              <p:par>
                                <p:cTn id="78" presetID="2" presetClass="entr" presetSubtype="3" fill="hold" nodeType="afterEffect">
                                  <p:stCondLst>
                                    <p:cond delay="0"/>
                                  </p:stCondLst>
                                  <p:childTnLst>
                                    <p:set>
                                      <p:cBhvr>
                                        <p:cTn id="79" dur="1" fill="hold">
                                          <p:stCondLst>
                                            <p:cond delay="0"/>
                                          </p:stCondLst>
                                        </p:cTn>
                                        <p:tgtEl>
                                          <p:spTgt spid="7198"/>
                                        </p:tgtEl>
                                        <p:attrNameLst>
                                          <p:attrName>style.visibility</p:attrName>
                                        </p:attrNameLst>
                                      </p:cBhvr>
                                      <p:to>
                                        <p:strVal val="visible"/>
                                      </p:to>
                                    </p:set>
                                    <p:anim calcmode="lin" valueType="num">
                                      <p:cBhvr additive="base">
                                        <p:cTn id="80" dur="2000" fill="hold"/>
                                        <p:tgtEl>
                                          <p:spTgt spid="7198"/>
                                        </p:tgtEl>
                                        <p:attrNameLst>
                                          <p:attrName>ppt_x</p:attrName>
                                        </p:attrNameLst>
                                      </p:cBhvr>
                                      <p:tavLst>
                                        <p:tav tm="0">
                                          <p:val>
                                            <p:strVal val="1+#ppt_w/2"/>
                                          </p:val>
                                        </p:tav>
                                        <p:tav tm="100000">
                                          <p:val>
                                            <p:strVal val="#ppt_x"/>
                                          </p:val>
                                        </p:tav>
                                      </p:tavLst>
                                    </p:anim>
                                    <p:anim calcmode="lin" valueType="num">
                                      <p:cBhvr additive="base">
                                        <p:cTn id="81" dur="2000" fill="hold"/>
                                        <p:tgtEl>
                                          <p:spTgt spid="7198"/>
                                        </p:tgtEl>
                                        <p:attrNameLst>
                                          <p:attrName>ppt_y</p:attrName>
                                        </p:attrNameLst>
                                      </p:cBhvr>
                                      <p:tavLst>
                                        <p:tav tm="0">
                                          <p:val>
                                            <p:strVal val="0-#ppt_h/2"/>
                                          </p:val>
                                        </p:tav>
                                        <p:tav tm="100000">
                                          <p:val>
                                            <p:strVal val="#ppt_y"/>
                                          </p:val>
                                        </p:tav>
                                      </p:tavLst>
                                    </p:anim>
                                  </p:childTnLst>
                                </p:cTn>
                              </p:par>
                            </p:childTnLst>
                          </p:cTn>
                        </p:par>
                        <p:par>
                          <p:cTn id="82" fill="hold" nodeType="afterGroup">
                            <p:stCondLst>
                              <p:cond delay="41000"/>
                            </p:stCondLst>
                            <p:childTnLst>
                              <p:par>
                                <p:cTn id="83" presetID="10" presetClass="entr" presetSubtype="0" fill="hold" nodeType="afterEffect">
                                  <p:stCondLst>
                                    <p:cond delay="0"/>
                                  </p:stCondLst>
                                  <p:childTnLst>
                                    <p:set>
                                      <p:cBhvr>
                                        <p:cTn id="84" dur="1" fill="hold">
                                          <p:stCondLst>
                                            <p:cond delay="0"/>
                                          </p:stCondLst>
                                        </p:cTn>
                                        <p:tgtEl>
                                          <p:spTgt spid="7200"/>
                                        </p:tgtEl>
                                        <p:attrNameLst>
                                          <p:attrName>style.visibility</p:attrName>
                                        </p:attrNameLst>
                                      </p:cBhvr>
                                      <p:to>
                                        <p:strVal val="visible"/>
                                      </p:to>
                                    </p:set>
                                    <p:animEffect transition="in" filter="fade">
                                      <p:cBhvr>
                                        <p:cTn id="85" dur="500"/>
                                        <p:tgtEl>
                                          <p:spTgt spid="7200"/>
                                        </p:tgtEl>
                                      </p:cBhvr>
                                    </p:animEffect>
                                  </p:childTnLst>
                                </p:cTn>
                              </p:par>
                              <p:par>
                                <p:cTn id="86" presetID="10" presetClass="entr" presetSubtype="0" fill="hold" nodeType="withEffect">
                                  <p:stCondLst>
                                    <p:cond delay="0"/>
                                  </p:stCondLst>
                                  <p:childTnLst>
                                    <p:set>
                                      <p:cBhvr>
                                        <p:cTn id="87" dur="1" fill="hold">
                                          <p:stCondLst>
                                            <p:cond delay="0"/>
                                          </p:stCondLst>
                                        </p:cTn>
                                        <p:tgtEl>
                                          <p:spTgt spid="7201"/>
                                        </p:tgtEl>
                                        <p:attrNameLst>
                                          <p:attrName>style.visibility</p:attrName>
                                        </p:attrNameLst>
                                      </p:cBhvr>
                                      <p:to>
                                        <p:strVal val="visible"/>
                                      </p:to>
                                    </p:set>
                                    <p:animEffect transition="in" filter="fade">
                                      <p:cBhvr>
                                        <p:cTn id="88" dur="500"/>
                                        <p:tgtEl>
                                          <p:spTgt spid="7201"/>
                                        </p:tgtEl>
                                      </p:cBhvr>
                                    </p:animEffect>
                                  </p:childTnLst>
                                </p:cTn>
                              </p:par>
                              <p:par>
                                <p:cTn id="89" presetID="10" presetClass="entr" presetSubtype="0" fill="hold" nodeType="withEffect">
                                  <p:stCondLst>
                                    <p:cond delay="0"/>
                                  </p:stCondLst>
                                  <p:childTnLst>
                                    <p:set>
                                      <p:cBhvr>
                                        <p:cTn id="90" dur="1" fill="hold">
                                          <p:stCondLst>
                                            <p:cond delay="0"/>
                                          </p:stCondLst>
                                        </p:cTn>
                                        <p:tgtEl>
                                          <p:spTgt spid="7202"/>
                                        </p:tgtEl>
                                        <p:attrNameLst>
                                          <p:attrName>style.visibility</p:attrName>
                                        </p:attrNameLst>
                                      </p:cBhvr>
                                      <p:to>
                                        <p:strVal val="visible"/>
                                      </p:to>
                                    </p:set>
                                    <p:animEffect transition="in" filter="fade">
                                      <p:cBhvr>
                                        <p:cTn id="91" dur="500"/>
                                        <p:tgtEl>
                                          <p:spTgt spid="7202"/>
                                        </p:tgtEl>
                                      </p:cBhvr>
                                    </p:animEffect>
                                  </p:childTnLst>
                                </p:cTn>
                              </p:par>
                            </p:childTnLst>
                          </p:cTn>
                        </p:par>
                        <p:par>
                          <p:cTn id="92" fill="hold" nodeType="afterGroup">
                            <p:stCondLst>
                              <p:cond delay="41500"/>
                            </p:stCondLst>
                            <p:childTnLst>
                              <p:par>
                                <p:cTn id="93" presetID="12" presetClass="entr" presetSubtype="8" fill="hold" nodeType="afterEffect">
                                  <p:stCondLst>
                                    <p:cond delay="1000"/>
                                  </p:stCondLst>
                                  <p:childTnLst>
                                    <p:set>
                                      <p:cBhvr>
                                        <p:cTn id="94" dur="1" fill="hold">
                                          <p:stCondLst>
                                            <p:cond delay="0"/>
                                          </p:stCondLst>
                                        </p:cTn>
                                        <p:tgtEl>
                                          <p:spTgt spid="7203"/>
                                        </p:tgtEl>
                                        <p:attrNameLst>
                                          <p:attrName>style.visibility</p:attrName>
                                        </p:attrNameLst>
                                      </p:cBhvr>
                                      <p:to>
                                        <p:strVal val="visible"/>
                                      </p:to>
                                    </p:set>
                                    <p:animEffect transition="in" filter="slide(fromLeft)">
                                      <p:cBhvr>
                                        <p:cTn id="95" dur="500"/>
                                        <p:tgtEl>
                                          <p:spTgt spid="7203"/>
                                        </p:tgtEl>
                                      </p:cBhvr>
                                    </p:animEffect>
                                  </p:childTnLst>
                                </p:cTn>
                              </p:par>
                            </p:childTnLst>
                          </p:cTn>
                        </p:par>
                        <p:par>
                          <p:cTn id="96" fill="hold" nodeType="afterGroup">
                            <p:stCondLst>
                              <p:cond delay="43000"/>
                            </p:stCondLst>
                            <p:childTnLst>
                              <p:par>
                                <p:cTn id="97" presetID="12" presetClass="entr" presetSubtype="8" fill="hold" nodeType="afterEffect">
                                  <p:stCondLst>
                                    <p:cond delay="500"/>
                                  </p:stCondLst>
                                  <p:childTnLst>
                                    <p:set>
                                      <p:cBhvr>
                                        <p:cTn id="98" dur="1" fill="hold">
                                          <p:stCondLst>
                                            <p:cond delay="0"/>
                                          </p:stCondLst>
                                        </p:cTn>
                                        <p:tgtEl>
                                          <p:spTgt spid="7205"/>
                                        </p:tgtEl>
                                        <p:attrNameLst>
                                          <p:attrName>style.visibility</p:attrName>
                                        </p:attrNameLst>
                                      </p:cBhvr>
                                      <p:to>
                                        <p:strVal val="visible"/>
                                      </p:to>
                                    </p:set>
                                    <p:animEffect transition="in" filter="slide(fromLeft)">
                                      <p:cBhvr>
                                        <p:cTn id="99" dur="500"/>
                                        <p:tgtEl>
                                          <p:spTgt spid="7205"/>
                                        </p:tgtEl>
                                      </p:cBhvr>
                                    </p:animEffect>
                                  </p:childTnLst>
                                </p:cTn>
                              </p:par>
                            </p:childTnLst>
                          </p:cTn>
                        </p:par>
                        <p:par>
                          <p:cTn id="100" fill="hold" nodeType="afterGroup">
                            <p:stCondLst>
                              <p:cond delay="44000"/>
                            </p:stCondLst>
                            <p:childTnLst>
                              <p:par>
                                <p:cTn id="101" presetID="12" presetClass="entr" presetSubtype="8" fill="hold" nodeType="afterEffect">
                                  <p:stCondLst>
                                    <p:cond delay="500"/>
                                  </p:stCondLst>
                                  <p:childTnLst>
                                    <p:set>
                                      <p:cBhvr>
                                        <p:cTn id="102" dur="1" fill="hold">
                                          <p:stCondLst>
                                            <p:cond delay="0"/>
                                          </p:stCondLst>
                                        </p:cTn>
                                        <p:tgtEl>
                                          <p:spTgt spid="7206"/>
                                        </p:tgtEl>
                                        <p:attrNameLst>
                                          <p:attrName>style.visibility</p:attrName>
                                        </p:attrNameLst>
                                      </p:cBhvr>
                                      <p:to>
                                        <p:strVal val="visible"/>
                                      </p:to>
                                    </p:set>
                                    <p:animEffect transition="in" filter="slide(fromLeft)">
                                      <p:cBhvr>
                                        <p:cTn id="103" dur="500"/>
                                        <p:tgtEl>
                                          <p:spTgt spid="7206"/>
                                        </p:tgtEl>
                                      </p:cBhvr>
                                    </p:animEffect>
                                  </p:childTnLst>
                                </p:cTn>
                              </p:par>
                            </p:childTnLst>
                          </p:cTn>
                        </p:par>
                        <p:par>
                          <p:cTn id="104" fill="hold" nodeType="afterGroup">
                            <p:stCondLst>
                              <p:cond delay="45000"/>
                            </p:stCondLst>
                            <p:childTnLst>
                              <p:par>
                                <p:cTn id="105" presetID="12" presetClass="entr" presetSubtype="8" fill="hold" nodeType="afterEffect">
                                  <p:stCondLst>
                                    <p:cond delay="500"/>
                                  </p:stCondLst>
                                  <p:childTnLst>
                                    <p:set>
                                      <p:cBhvr>
                                        <p:cTn id="106" dur="1" fill="hold">
                                          <p:stCondLst>
                                            <p:cond delay="0"/>
                                          </p:stCondLst>
                                        </p:cTn>
                                        <p:tgtEl>
                                          <p:spTgt spid="7207"/>
                                        </p:tgtEl>
                                        <p:attrNameLst>
                                          <p:attrName>style.visibility</p:attrName>
                                        </p:attrNameLst>
                                      </p:cBhvr>
                                      <p:to>
                                        <p:strVal val="visible"/>
                                      </p:to>
                                    </p:set>
                                    <p:animEffect transition="in" filter="slide(fromLeft)">
                                      <p:cBhvr>
                                        <p:cTn id="107" dur="500"/>
                                        <p:tgtEl>
                                          <p:spTgt spid="7207"/>
                                        </p:tgtEl>
                                      </p:cBhvr>
                                    </p:animEffect>
                                  </p:childTnLst>
                                </p:cTn>
                              </p:par>
                            </p:childTnLst>
                          </p:cTn>
                        </p:par>
                        <p:par>
                          <p:cTn id="108" fill="hold" nodeType="afterGroup">
                            <p:stCondLst>
                              <p:cond delay="46000"/>
                            </p:stCondLst>
                            <p:childTnLst>
                              <p:par>
                                <p:cTn id="109" presetID="10" presetClass="entr" presetSubtype="0" repeatCount="3000" fill="hold" nodeType="afterEffect">
                                  <p:stCondLst>
                                    <p:cond delay="0"/>
                                  </p:stCondLst>
                                  <p:childTnLst>
                                    <p:set>
                                      <p:cBhvr>
                                        <p:cTn id="110" dur="1" fill="hold">
                                          <p:stCondLst>
                                            <p:cond delay="0"/>
                                          </p:stCondLst>
                                        </p:cTn>
                                        <p:tgtEl>
                                          <p:spTgt spid="7206"/>
                                        </p:tgtEl>
                                        <p:attrNameLst>
                                          <p:attrName>style.visibility</p:attrName>
                                        </p:attrNameLst>
                                      </p:cBhvr>
                                      <p:to>
                                        <p:strVal val="visible"/>
                                      </p:to>
                                    </p:set>
                                    <p:animEffect transition="in" filter="fade">
                                      <p:cBhvr>
                                        <p:cTn id="111" dur="1000"/>
                                        <p:tgtEl>
                                          <p:spTgt spid="7206"/>
                                        </p:tgtEl>
                                      </p:cBhvr>
                                    </p:animEffect>
                                  </p:childTnLst>
                                </p:cTn>
                              </p:par>
                            </p:childTnLst>
                          </p:cTn>
                        </p:par>
                        <p:par>
                          <p:cTn id="112" fill="hold" nodeType="afterGroup">
                            <p:stCondLst>
                              <p:cond delay="49000"/>
                            </p:stCondLst>
                            <p:childTnLst>
                              <p:par>
                                <p:cTn id="113" presetID="10" presetClass="entr" presetSubtype="0" repeatCount="3000" fill="hold" nodeType="afterEffect">
                                  <p:stCondLst>
                                    <p:cond delay="0"/>
                                  </p:stCondLst>
                                  <p:childTnLst>
                                    <p:set>
                                      <p:cBhvr>
                                        <p:cTn id="114" dur="1" fill="hold">
                                          <p:stCondLst>
                                            <p:cond delay="0"/>
                                          </p:stCondLst>
                                        </p:cTn>
                                        <p:tgtEl>
                                          <p:spTgt spid="7203"/>
                                        </p:tgtEl>
                                        <p:attrNameLst>
                                          <p:attrName>style.visibility</p:attrName>
                                        </p:attrNameLst>
                                      </p:cBhvr>
                                      <p:to>
                                        <p:strVal val="visible"/>
                                      </p:to>
                                    </p:set>
                                    <p:animEffect transition="in" filter="fade">
                                      <p:cBhvr>
                                        <p:cTn id="115" dur="1000"/>
                                        <p:tgtEl>
                                          <p:spTgt spid="7203"/>
                                        </p:tgtEl>
                                      </p:cBhvr>
                                    </p:animEffect>
                                  </p:childTnLst>
                                </p:cTn>
                              </p:par>
                            </p:childTnLst>
                          </p:cTn>
                        </p:par>
                        <p:par>
                          <p:cTn id="116" fill="hold" nodeType="afterGroup">
                            <p:stCondLst>
                              <p:cond delay="52000"/>
                            </p:stCondLst>
                            <p:childTnLst>
                              <p:par>
                                <p:cTn id="117" presetID="2" presetClass="entr" presetSubtype="2" fill="hold" nodeType="afterEffect">
                                  <p:stCondLst>
                                    <p:cond delay="0"/>
                                  </p:stCondLst>
                                  <p:childTnLst>
                                    <p:set>
                                      <p:cBhvr>
                                        <p:cTn id="118" dur="1" fill="hold">
                                          <p:stCondLst>
                                            <p:cond delay="0"/>
                                          </p:stCondLst>
                                        </p:cTn>
                                        <p:tgtEl>
                                          <p:spTgt spid="7208"/>
                                        </p:tgtEl>
                                        <p:attrNameLst>
                                          <p:attrName>style.visibility</p:attrName>
                                        </p:attrNameLst>
                                      </p:cBhvr>
                                      <p:to>
                                        <p:strVal val="visible"/>
                                      </p:to>
                                    </p:set>
                                    <p:anim calcmode="lin" valueType="num">
                                      <p:cBhvr additive="base">
                                        <p:cTn id="119" dur="2000" fill="hold"/>
                                        <p:tgtEl>
                                          <p:spTgt spid="7208"/>
                                        </p:tgtEl>
                                        <p:attrNameLst>
                                          <p:attrName>ppt_x</p:attrName>
                                        </p:attrNameLst>
                                      </p:cBhvr>
                                      <p:tavLst>
                                        <p:tav tm="0">
                                          <p:val>
                                            <p:strVal val="1+#ppt_w/2"/>
                                          </p:val>
                                        </p:tav>
                                        <p:tav tm="100000">
                                          <p:val>
                                            <p:strVal val="#ppt_x"/>
                                          </p:val>
                                        </p:tav>
                                      </p:tavLst>
                                    </p:anim>
                                    <p:anim calcmode="lin" valueType="num">
                                      <p:cBhvr additive="base">
                                        <p:cTn id="120" dur="2000" fill="hold"/>
                                        <p:tgtEl>
                                          <p:spTgt spid="7208"/>
                                        </p:tgtEl>
                                        <p:attrNameLst>
                                          <p:attrName>ppt_y</p:attrName>
                                        </p:attrNameLst>
                                      </p:cBhvr>
                                      <p:tavLst>
                                        <p:tav tm="0">
                                          <p:val>
                                            <p:strVal val="#ppt_y"/>
                                          </p:val>
                                        </p:tav>
                                        <p:tav tm="100000">
                                          <p:val>
                                            <p:strVal val="#ppt_y"/>
                                          </p:val>
                                        </p:tav>
                                      </p:tavLst>
                                    </p:anim>
                                  </p:childTnLst>
                                </p:cTn>
                              </p:par>
                            </p:childTnLst>
                          </p:cTn>
                        </p:par>
                        <p:par>
                          <p:cTn id="121" fill="hold" nodeType="afterGroup">
                            <p:stCondLst>
                              <p:cond delay="54000"/>
                            </p:stCondLst>
                            <p:childTnLst>
                              <p:par>
                                <p:cTn id="122" presetID="2" presetClass="entr" presetSubtype="2" fill="hold" nodeType="afterEffect">
                                  <p:stCondLst>
                                    <p:cond delay="0"/>
                                  </p:stCondLst>
                                  <p:childTnLst>
                                    <p:set>
                                      <p:cBhvr>
                                        <p:cTn id="123" dur="1" fill="hold">
                                          <p:stCondLst>
                                            <p:cond delay="0"/>
                                          </p:stCondLst>
                                        </p:cTn>
                                        <p:tgtEl>
                                          <p:spTgt spid="7212"/>
                                        </p:tgtEl>
                                        <p:attrNameLst>
                                          <p:attrName>style.visibility</p:attrName>
                                        </p:attrNameLst>
                                      </p:cBhvr>
                                      <p:to>
                                        <p:strVal val="visible"/>
                                      </p:to>
                                    </p:set>
                                    <p:anim calcmode="lin" valueType="num">
                                      <p:cBhvr additive="base">
                                        <p:cTn id="124" dur="2000" fill="hold"/>
                                        <p:tgtEl>
                                          <p:spTgt spid="7212"/>
                                        </p:tgtEl>
                                        <p:attrNameLst>
                                          <p:attrName>ppt_x</p:attrName>
                                        </p:attrNameLst>
                                      </p:cBhvr>
                                      <p:tavLst>
                                        <p:tav tm="0">
                                          <p:val>
                                            <p:strVal val="1+#ppt_w/2"/>
                                          </p:val>
                                        </p:tav>
                                        <p:tav tm="100000">
                                          <p:val>
                                            <p:strVal val="#ppt_x"/>
                                          </p:val>
                                        </p:tav>
                                      </p:tavLst>
                                    </p:anim>
                                    <p:anim calcmode="lin" valueType="num">
                                      <p:cBhvr additive="base">
                                        <p:cTn id="125" dur="2000" fill="hold"/>
                                        <p:tgtEl>
                                          <p:spTgt spid="7212"/>
                                        </p:tgtEl>
                                        <p:attrNameLst>
                                          <p:attrName>ppt_y</p:attrName>
                                        </p:attrNameLst>
                                      </p:cBhvr>
                                      <p:tavLst>
                                        <p:tav tm="0">
                                          <p:val>
                                            <p:strVal val="#ppt_y"/>
                                          </p:val>
                                        </p:tav>
                                        <p:tav tm="100000">
                                          <p:val>
                                            <p:strVal val="#ppt_y"/>
                                          </p:val>
                                        </p:tav>
                                      </p:tavLst>
                                    </p:anim>
                                  </p:childTnLst>
                                </p:cTn>
                              </p:par>
                            </p:childTnLst>
                          </p:cTn>
                        </p:par>
                        <p:par>
                          <p:cTn id="126" fill="hold" nodeType="afterGroup">
                            <p:stCondLst>
                              <p:cond delay="56000"/>
                            </p:stCondLst>
                            <p:childTnLst>
                              <p:par>
                                <p:cTn id="127" presetID="10" presetClass="entr" presetSubtype="0" repeatCount="3000" fill="hold" nodeType="afterEffect">
                                  <p:stCondLst>
                                    <p:cond delay="0"/>
                                  </p:stCondLst>
                                  <p:childTnLst>
                                    <p:set>
                                      <p:cBhvr>
                                        <p:cTn id="128" dur="1" fill="hold">
                                          <p:stCondLst>
                                            <p:cond delay="0"/>
                                          </p:stCondLst>
                                        </p:cTn>
                                        <p:tgtEl>
                                          <p:spTgt spid="7212"/>
                                        </p:tgtEl>
                                        <p:attrNameLst>
                                          <p:attrName>style.visibility</p:attrName>
                                        </p:attrNameLst>
                                      </p:cBhvr>
                                      <p:to>
                                        <p:strVal val="visible"/>
                                      </p:to>
                                    </p:set>
                                    <p:animEffect transition="in" filter="fade">
                                      <p:cBhvr>
                                        <p:cTn id="129" dur="1000"/>
                                        <p:tgtEl>
                                          <p:spTgt spid="7212"/>
                                        </p:tgtEl>
                                      </p:cBhvr>
                                    </p:animEffect>
                                  </p:childTnLst>
                                </p:cTn>
                              </p:par>
                            </p:childTnLst>
                          </p:cTn>
                        </p:par>
                        <p:par>
                          <p:cTn id="130" fill="hold" nodeType="afterGroup">
                            <p:stCondLst>
                              <p:cond delay="59000"/>
                            </p:stCondLst>
                            <p:childTnLst>
                              <p:par>
                                <p:cTn id="131" presetID="35" presetClass="path" presetSubtype="0" accel="50000" decel="50000" fill="hold" nodeType="afterEffect">
                                  <p:stCondLst>
                                    <p:cond delay="0"/>
                                  </p:stCondLst>
                                  <p:childTnLst>
                                    <p:animMotion origin="layout" path="M -4.44444E-6 1.11022E-16 L -0.55503 0.00532 " pathEditMode="relative" rAng="0" ptsTypes="AA">
                                      <p:cBhvr>
                                        <p:cTn id="132" dur="2000" fill="hold"/>
                                        <p:tgtEl>
                                          <p:spTgt spid="7212"/>
                                        </p:tgtEl>
                                        <p:attrNameLst>
                                          <p:attrName>ppt_x</p:attrName>
                                          <p:attrName>ppt_y</p:attrName>
                                        </p:attrNameLst>
                                      </p:cBhvr>
                                      <p:rCtr x="-27800" y="300"/>
                                    </p:animMotion>
                                  </p:childTnLst>
                                </p:cTn>
                              </p:par>
                              <p:par>
                                <p:cTn id="133" presetID="10" presetClass="entr" presetSubtype="0" fill="hold" nodeType="withEffect">
                                  <p:stCondLst>
                                    <p:cond delay="0"/>
                                  </p:stCondLst>
                                  <p:childTnLst>
                                    <p:set>
                                      <p:cBhvr>
                                        <p:cTn id="134" dur="1" fill="hold">
                                          <p:stCondLst>
                                            <p:cond delay="0"/>
                                          </p:stCondLst>
                                        </p:cTn>
                                        <p:tgtEl>
                                          <p:spTgt spid="7221"/>
                                        </p:tgtEl>
                                        <p:attrNameLst>
                                          <p:attrName>style.visibility</p:attrName>
                                        </p:attrNameLst>
                                      </p:cBhvr>
                                      <p:to>
                                        <p:strVal val="visible"/>
                                      </p:to>
                                    </p:set>
                                    <p:animEffect transition="in" filter="fade">
                                      <p:cBhvr>
                                        <p:cTn id="135" dur="500"/>
                                        <p:tgtEl>
                                          <p:spTgt spid="7221"/>
                                        </p:tgtEl>
                                      </p:cBhvr>
                                    </p:animEffect>
                                  </p:childTnLst>
                                </p:cTn>
                              </p:par>
                            </p:childTnLst>
                          </p:cTn>
                        </p:par>
                        <p:par>
                          <p:cTn id="136" fill="hold" nodeType="afterGroup">
                            <p:stCondLst>
                              <p:cond delay="61000"/>
                            </p:stCondLst>
                            <p:childTnLst>
                              <p:par>
                                <p:cTn id="137" presetID="10" presetClass="entr" presetSubtype="0" fill="hold" nodeType="afterEffect">
                                  <p:stCondLst>
                                    <p:cond delay="1000"/>
                                  </p:stCondLst>
                                  <p:childTnLst>
                                    <p:set>
                                      <p:cBhvr>
                                        <p:cTn id="138" dur="1" fill="hold">
                                          <p:stCondLst>
                                            <p:cond delay="0"/>
                                          </p:stCondLst>
                                        </p:cTn>
                                        <p:tgtEl>
                                          <p:spTgt spid="7222"/>
                                        </p:tgtEl>
                                        <p:attrNameLst>
                                          <p:attrName>style.visibility</p:attrName>
                                        </p:attrNameLst>
                                      </p:cBhvr>
                                      <p:to>
                                        <p:strVal val="visible"/>
                                      </p:to>
                                    </p:set>
                                    <p:animEffect transition="in" filter="fade">
                                      <p:cBhvr>
                                        <p:cTn id="139" dur="1000"/>
                                        <p:tgtEl>
                                          <p:spTgt spid="7222"/>
                                        </p:tgtEl>
                                      </p:cBhvr>
                                    </p:animEffect>
                                  </p:childTnLst>
                                </p:cTn>
                              </p:par>
                            </p:childTnLst>
                          </p:cTn>
                        </p:par>
                        <p:par>
                          <p:cTn id="140" fill="hold" nodeType="afterGroup">
                            <p:stCondLst>
                              <p:cond delay="63000"/>
                            </p:stCondLst>
                            <p:childTnLst>
                              <p:par>
                                <p:cTn id="141" presetID="10" presetClass="entr" presetSubtype="0" fill="hold" nodeType="afterEffect">
                                  <p:stCondLst>
                                    <p:cond delay="1000"/>
                                  </p:stCondLst>
                                  <p:childTnLst>
                                    <p:set>
                                      <p:cBhvr>
                                        <p:cTn id="142" dur="1" fill="hold">
                                          <p:stCondLst>
                                            <p:cond delay="0"/>
                                          </p:stCondLst>
                                        </p:cTn>
                                        <p:tgtEl>
                                          <p:spTgt spid="7223"/>
                                        </p:tgtEl>
                                        <p:attrNameLst>
                                          <p:attrName>style.visibility</p:attrName>
                                        </p:attrNameLst>
                                      </p:cBhvr>
                                      <p:to>
                                        <p:strVal val="visible"/>
                                      </p:to>
                                    </p:set>
                                    <p:animEffect transition="in" filter="fade">
                                      <p:cBhvr>
                                        <p:cTn id="143" dur="1000"/>
                                        <p:tgtEl>
                                          <p:spTgt spid="7223"/>
                                        </p:tgtEl>
                                      </p:cBhvr>
                                    </p:animEffect>
                                  </p:childTnLst>
                                </p:cTn>
                              </p:par>
                            </p:childTnLst>
                          </p:cTn>
                        </p:par>
                        <p:par>
                          <p:cTn id="144" fill="hold" nodeType="afterGroup">
                            <p:stCondLst>
                              <p:cond delay="65000"/>
                            </p:stCondLst>
                            <p:childTnLst>
                              <p:par>
                                <p:cTn id="145" presetID="10" presetClass="entr" presetSubtype="0" fill="hold" nodeType="afterEffect">
                                  <p:stCondLst>
                                    <p:cond delay="1000"/>
                                  </p:stCondLst>
                                  <p:childTnLst>
                                    <p:set>
                                      <p:cBhvr>
                                        <p:cTn id="146" dur="1" fill="hold">
                                          <p:stCondLst>
                                            <p:cond delay="0"/>
                                          </p:stCondLst>
                                        </p:cTn>
                                        <p:tgtEl>
                                          <p:spTgt spid="7224"/>
                                        </p:tgtEl>
                                        <p:attrNameLst>
                                          <p:attrName>style.visibility</p:attrName>
                                        </p:attrNameLst>
                                      </p:cBhvr>
                                      <p:to>
                                        <p:strVal val="visible"/>
                                      </p:to>
                                    </p:set>
                                    <p:animEffect transition="in" filter="fade">
                                      <p:cBhvr>
                                        <p:cTn id="147" dur="500"/>
                                        <p:tgtEl>
                                          <p:spTgt spid="7224"/>
                                        </p:tgtEl>
                                      </p:cBhvr>
                                    </p:animEffect>
                                  </p:childTnLst>
                                </p:cTn>
                              </p:par>
                            </p:childTnLst>
                          </p:cTn>
                        </p:par>
                        <p:par>
                          <p:cTn id="148" fill="hold" nodeType="afterGroup">
                            <p:stCondLst>
                              <p:cond delay="66500"/>
                            </p:stCondLst>
                            <p:childTnLst>
                              <p:par>
                                <p:cTn id="149" presetID="10" presetClass="entr" presetSubtype="0" fill="hold" grpId="0" nodeType="afterEffect">
                                  <p:stCondLst>
                                    <p:cond delay="0"/>
                                  </p:stCondLst>
                                  <p:childTnLst>
                                    <p:set>
                                      <p:cBhvr>
                                        <p:cTn id="150" dur="1" fill="hold">
                                          <p:stCondLst>
                                            <p:cond delay="0"/>
                                          </p:stCondLst>
                                        </p:cTn>
                                        <p:tgtEl>
                                          <p:spTgt spid="7225"/>
                                        </p:tgtEl>
                                        <p:attrNameLst>
                                          <p:attrName>style.visibility</p:attrName>
                                        </p:attrNameLst>
                                      </p:cBhvr>
                                      <p:to>
                                        <p:strVal val="visible"/>
                                      </p:to>
                                    </p:set>
                                    <p:animEffect transition="in" filter="fade">
                                      <p:cBhvr>
                                        <p:cTn id="151" dur="500"/>
                                        <p:tgtEl>
                                          <p:spTgt spid="72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2" fill="hold" display="0">
                  <p:stCondLst>
                    <p:cond delay="indefinite"/>
                  </p:stCondLst>
                  <p:endCondLst>
                    <p:cond evt="onPrev" delay="0">
                      <p:tgtEl>
                        <p:sldTgt/>
                      </p:tgtEl>
                    </p:cond>
                    <p:cond evt="onStopAudio" delay="0">
                      <p:tgtEl>
                        <p:sldTgt/>
                      </p:tgtEl>
                    </p:cond>
                  </p:endCondLst>
                </p:cTn>
                <p:tgtEl>
                  <p:spTgt spid="7214"/>
                </p:tgtEl>
              </p:cMediaNode>
            </p:audio>
          </p:childTnLst>
        </p:cTn>
      </p:par>
    </p:tnLst>
    <p:bldLst>
      <p:bldP spid="72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70C0"/>
                </a:solidFill>
              </a:rPr>
              <a:t>ДЫХАТЕЛЬНАЯ ГИМНАСТИКА</a:t>
            </a:r>
            <a:br>
              <a:rPr lang="ru-RU" b="1" dirty="0" smtClean="0">
                <a:solidFill>
                  <a:srgbClr val="0070C0"/>
                </a:solidFill>
              </a:rPr>
            </a:br>
            <a:r>
              <a:rPr lang="ru-RU" b="1" dirty="0" smtClean="0">
                <a:solidFill>
                  <a:srgbClr val="0070C0"/>
                </a:solidFill>
              </a:rPr>
              <a:t>«Сдуй снежинку»</a:t>
            </a:r>
            <a:endParaRPr lang="ru-RU" b="1" dirty="0">
              <a:solidFill>
                <a:srgbClr val="0070C0"/>
              </a:solidFill>
            </a:endParaRPr>
          </a:p>
        </p:txBody>
      </p:sp>
      <p:pic>
        <p:nvPicPr>
          <p:cNvPr id="4" name="Содержимое 3" descr="22646.gif"/>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3857625" y="1785938"/>
            <a:ext cx="1857375" cy="1714500"/>
          </a:xfrm>
        </p:spPr>
      </p:pic>
      <p:pic>
        <p:nvPicPr>
          <p:cNvPr id="6" name="Содержимое 3" descr="22646.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1500" y="3286125"/>
            <a:ext cx="20002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Содержимое 3" descr="22646.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572250" y="2714625"/>
            <a:ext cx="18573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Содержимое 3" descr="22646.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71563" y="1571625"/>
            <a:ext cx="19288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Содержимое 3" descr="22646.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857500" y="4214813"/>
            <a:ext cx="17145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Содержимое 3" descr="22646.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143500" y="4429125"/>
            <a:ext cx="18573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99575557"/>
              </p:ext>
            </p:extLst>
          </p:nvPr>
        </p:nvGraphicFramePr>
        <p:xfrm>
          <a:off x="0" y="12616"/>
          <a:ext cx="8964488" cy="6897172"/>
        </p:xfrm>
        <a:graphic>
          <a:graphicData uri="http://schemas.openxmlformats.org/drawingml/2006/table">
            <a:tbl>
              <a:tblPr firstRow="1" firstCol="1" bandRow="1">
                <a:tableStyleId>{5C22544A-7EE6-4342-B048-85BDC9FD1C3A}</a:tableStyleId>
              </a:tblPr>
              <a:tblGrid>
                <a:gridCol w="1013719"/>
                <a:gridCol w="3701097"/>
                <a:gridCol w="4249672"/>
              </a:tblGrid>
              <a:tr h="334819">
                <a:tc>
                  <a:txBody>
                    <a:bodyPr/>
                    <a:lstStyle/>
                    <a:p>
                      <a:pPr marL="26670" indent="-26670" algn="just">
                        <a:lnSpc>
                          <a:spcPct val="115000"/>
                        </a:lnSpc>
                        <a:spcAft>
                          <a:spcPts val="0"/>
                        </a:spcAft>
                      </a:pPr>
                      <a:r>
                        <a:rPr lang="ru-RU" sz="1050" dirty="0">
                          <a:solidFill>
                            <a:schemeClr val="bg1"/>
                          </a:solidFill>
                          <a:effectLst/>
                        </a:rPr>
                        <a:t> </a:t>
                      </a:r>
                      <a:r>
                        <a:rPr lang="ru-RU" sz="1050" dirty="0" smtClean="0">
                          <a:solidFill>
                            <a:schemeClr val="bg1"/>
                          </a:solidFill>
                          <a:effectLst/>
                        </a:rPr>
                        <a:t>Этап </a:t>
                      </a:r>
                      <a:r>
                        <a:rPr lang="ru-RU" sz="1050" dirty="0">
                          <a:solidFill>
                            <a:schemeClr val="bg1"/>
                          </a:solidFill>
                          <a:effectLst/>
                        </a:rPr>
                        <a:t>урока</a:t>
                      </a:r>
                      <a:endParaRPr lang="ru-RU" sz="1050" dirty="0">
                        <a:solidFill>
                          <a:schemeClr val="bg1"/>
                        </a:solidFill>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dirty="0" smtClean="0">
                          <a:solidFill>
                            <a:srgbClr val="7030A0"/>
                          </a:solidFill>
                          <a:effectLst/>
                        </a:rPr>
                        <a:t>Варианты</a:t>
                      </a:r>
                      <a:r>
                        <a:rPr lang="ru-RU" sz="1050" baseline="0" dirty="0" smtClean="0">
                          <a:solidFill>
                            <a:srgbClr val="7030A0"/>
                          </a:solidFill>
                          <a:effectLst/>
                        </a:rPr>
                        <a:t> </a:t>
                      </a:r>
                      <a:r>
                        <a:rPr lang="ru-RU" sz="1050" dirty="0" smtClean="0">
                          <a:solidFill>
                            <a:srgbClr val="7030A0"/>
                          </a:solidFill>
                          <a:effectLst/>
                        </a:rPr>
                        <a:t>использования </a:t>
                      </a:r>
                      <a:r>
                        <a:rPr lang="ru-RU" sz="1050" dirty="0">
                          <a:solidFill>
                            <a:srgbClr val="7030A0"/>
                          </a:solidFill>
                          <a:effectLst/>
                        </a:rPr>
                        <a:t>образовательных технологий</a:t>
                      </a:r>
                      <a:endParaRPr lang="ru-RU" sz="1050" dirty="0">
                        <a:solidFill>
                          <a:srgbClr val="7030A0"/>
                        </a:solidFill>
                        <a:effectLst/>
                        <a:latin typeface="Calibri"/>
                        <a:ea typeface="Calibri"/>
                        <a:cs typeface="Times New Roman"/>
                      </a:endParaRPr>
                    </a:p>
                  </a:txBody>
                  <a:tcPr marL="21812" marR="21812" marT="0" marB="0"/>
                </a:tc>
                <a:tc>
                  <a:txBody>
                    <a:bodyPr/>
                    <a:lstStyle/>
                    <a:p>
                      <a:pPr algn="just">
                        <a:lnSpc>
                          <a:spcPct val="115000"/>
                        </a:lnSpc>
                        <a:spcAft>
                          <a:spcPts val="0"/>
                        </a:spcAft>
                      </a:pPr>
                      <a:r>
                        <a:rPr lang="ru-RU" sz="1050" baseline="0" dirty="0" smtClean="0">
                          <a:solidFill>
                            <a:srgbClr val="7030A0"/>
                          </a:solidFill>
                          <a:effectLst/>
                        </a:rPr>
                        <a:t> </a:t>
                      </a:r>
                      <a:r>
                        <a:rPr lang="ru-RU" sz="1050" dirty="0" smtClean="0">
                          <a:solidFill>
                            <a:srgbClr val="7030A0"/>
                          </a:solidFill>
                          <a:effectLst/>
                        </a:rPr>
                        <a:t>Метод и</a:t>
                      </a:r>
                      <a:r>
                        <a:rPr lang="ru-RU" sz="1050" baseline="0" dirty="0" smtClean="0">
                          <a:solidFill>
                            <a:srgbClr val="7030A0"/>
                          </a:solidFill>
                          <a:effectLst/>
                        </a:rPr>
                        <a:t> </a:t>
                      </a:r>
                      <a:r>
                        <a:rPr lang="ru-RU" sz="1050" dirty="0" smtClean="0">
                          <a:solidFill>
                            <a:srgbClr val="7030A0"/>
                          </a:solidFill>
                          <a:effectLst/>
                        </a:rPr>
                        <a:t>приёмы</a:t>
                      </a:r>
                      <a:endParaRPr lang="ru-RU" sz="1050" dirty="0">
                        <a:solidFill>
                          <a:srgbClr val="7030A0"/>
                        </a:solidFill>
                        <a:effectLst/>
                        <a:latin typeface="Calibri"/>
                        <a:ea typeface="Calibri"/>
                        <a:cs typeface="Times New Roman"/>
                      </a:endParaRPr>
                    </a:p>
                  </a:txBody>
                  <a:tcPr marL="21812" marR="21812" marT="0" marB="0"/>
                </a:tc>
              </a:tr>
              <a:tr h="167409">
                <a:tc rowSpan="3">
                  <a:txBody>
                    <a:bodyPr/>
                    <a:lstStyle/>
                    <a:p>
                      <a:pPr marL="26670" indent="-26670" algn="just">
                        <a:lnSpc>
                          <a:spcPct val="115000"/>
                        </a:lnSpc>
                        <a:spcAft>
                          <a:spcPts val="0"/>
                        </a:spcAft>
                      </a:pPr>
                      <a:r>
                        <a:rPr lang="ru-RU" sz="1050" dirty="0" smtClean="0">
                          <a:solidFill>
                            <a:schemeClr val="bg1"/>
                          </a:solidFill>
                          <a:effectLst/>
                        </a:rPr>
                        <a:t>Актуализация</a:t>
                      </a:r>
                    </a:p>
                    <a:p>
                      <a:pPr marL="26670" indent="-26670" algn="just">
                        <a:lnSpc>
                          <a:spcPct val="115000"/>
                        </a:lnSpc>
                        <a:spcAft>
                          <a:spcPts val="0"/>
                        </a:spcAft>
                      </a:pPr>
                      <a:r>
                        <a:rPr lang="ru-RU" sz="1050" dirty="0" smtClean="0">
                          <a:solidFill>
                            <a:schemeClr val="bg1"/>
                          </a:solidFill>
                          <a:effectLst/>
                        </a:rPr>
                        <a:t>знаний</a:t>
                      </a:r>
                      <a:endParaRPr lang="ru-RU" sz="1050" dirty="0">
                        <a:solidFill>
                          <a:schemeClr val="bg1"/>
                        </a:solidFill>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Игровые технологии</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a:effectLst/>
                        </a:rPr>
                        <a:t>Создание игровой ситуации.</a:t>
                      </a:r>
                      <a:endParaRPr lang="ru-RU" sz="1050" b="1">
                        <a:effectLst/>
                        <a:latin typeface="Calibri"/>
                        <a:ea typeface="Calibri"/>
                        <a:cs typeface="Times New Roman"/>
                      </a:endParaRPr>
                    </a:p>
                  </a:txBody>
                  <a:tcPr marL="21812" marR="21812" marT="0" marB="0"/>
                </a:tc>
              </a:tr>
              <a:tr h="334819">
                <a:tc vMerge="1">
                  <a:txBody>
                    <a:bodyPr/>
                    <a:lstStyle/>
                    <a:p>
                      <a:endParaRPr lang="ru-RU"/>
                    </a:p>
                  </a:txBody>
                  <a:tcPr/>
                </a:tc>
                <a:tc>
                  <a:txBody>
                    <a:bodyPr/>
                    <a:lstStyle/>
                    <a:p>
                      <a:pPr algn="l">
                        <a:lnSpc>
                          <a:spcPct val="115000"/>
                        </a:lnSpc>
                        <a:spcAft>
                          <a:spcPts val="0"/>
                        </a:spcAft>
                      </a:pPr>
                      <a:r>
                        <a:rPr lang="ru-RU" sz="1050" b="1" dirty="0">
                          <a:effectLst/>
                        </a:rPr>
                        <a:t>Педагогика сотрудничества</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Совместная деятельность.</a:t>
                      </a:r>
                    </a:p>
                    <a:p>
                      <a:pPr algn="l">
                        <a:lnSpc>
                          <a:spcPct val="115000"/>
                        </a:lnSpc>
                        <a:spcAft>
                          <a:spcPts val="0"/>
                        </a:spcAft>
                      </a:pPr>
                      <a:r>
                        <a:rPr lang="ru-RU" sz="1050" b="1" dirty="0">
                          <a:effectLst/>
                        </a:rPr>
                        <a:t>Эвристическая беседа.</a:t>
                      </a:r>
                      <a:endParaRPr lang="ru-RU" sz="1050" b="1" dirty="0">
                        <a:effectLst/>
                        <a:latin typeface="Calibri"/>
                        <a:ea typeface="Calibri"/>
                        <a:cs typeface="Times New Roman"/>
                      </a:endParaRPr>
                    </a:p>
                  </a:txBody>
                  <a:tcPr marL="21812" marR="21812" marT="0" marB="0"/>
                </a:tc>
              </a:tr>
              <a:tr h="334819">
                <a:tc vMerge="1">
                  <a:txBody>
                    <a:bodyPr/>
                    <a:lstStyle/>
                    <a:p>
                      <a:endParaRPr lang="ru-RU"/>
                    </a:p>
                  </a:txBody>
                  <a:tcPr/>
                </a:tc>
                <a:tc>
                  <a:txBody>
                    <a:bodyPr/>
                    <a:lstStyle/>
                    <a:p>
                      <a:pPr algn="l">
                        <a:lnSpc>
                          <a:spcPct val="115000"/>
                        </a:lnSpc>
                        <a:spcAft>
                          <a:spcPts val="0"/>
                        </a:spcAft>
                      </a:pPr>
                      <a:r>
                        <a:rPr lang="ru-RU" sz="1050" b="1" dirty="0" err="1">
                          <a:effectLst/>
                        </a:rPr>
                        <a:t>Здоровьесберегающая</a:t>
                      </a:r>
                      <a:r>
                        <a:rPr lang="ru-RU" sz="1050" b="1" dirty="0">
                          <a:effectLst/>
                        </a:rPr>
                        <a:t> технология </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Психофизическая тренировка (настрой на урок).</a:t>
                      </a:r>
                    </a:p>
                    <a:p>
                      <a:pPr indent="24765" algn="l">
                        <a:lnSpc>
                          <a:spcPct val="115000"/>
                        </a:lnSpc>
                        <a:spcAft>
                          <a:spcPts val="0"/>
                        </a:spcAft>
                      </a:pPr>
                      <a:r>
                        <a:rPr lang="ru-RU" sz="1050" b="1" dirty="0">
                          <a:effectLst/>
                        </a:rPr>
                        <a:t>Алгоритмическая разминка.</a:t>
                      </a:r>
                      <a:endParaRPr lang="ru-RU" sz="1050" b="1" dirty="0">
                        <a:effectLst/>
                        <a:latin typeface="Calibri"/>
                        <a:ea typeface="Calibri"/>
                        <a:cs typeface="Times New Roman"/>
                      </a:endParaRPr>
                    </a:p>
                  </a:txBody>
                  <a:tcPr marL="21812" marR="21812" marT="0" marB="0"/>
                </a:tc>
              </a:tr>
              <a:tr h="167409">
                <a:tc rowSpan="3">
                  <a:txBody>
                    <a:bodyPr/>
                    <a:lstStyle/>
                    <a:p>
                      <a:pPr marL="26670" indent="-26670" algn="just">
                        <a:lnSpc>
                          <a:spcPct val="115000"/>
                        </a:lnSpc>
                        <a:spcAft>
                          <a:spcPts val="0"/>
                        </a:spcAft>
                      </a:pPr>
                      <a:r>
                        <a:rPr lang="ru-RU" sz="1050" dirty="0" smtClean="0">
                          <a:solidFill>
                            <a:schemeClr val="bg1"/>
                          </a:solidFill>
                          <a:effectLst/>
                        </a:rPr>
                        <a:t>Сообщение темы</a:t>
                      </a:r>
                    </a:p>
                    <a:p>
                      <a:pPr marL="26670" indent="-26670" algn="just">
                        <a:lnSpc>
                          <a:spcPct val="115000"/>
                        </a:lnSpc>
                        <a:spcAft>
                          <a:spcPts val="0"/>
                        </a:spcAft>
                      </a:pPr>
                      <a:r>
                        <a:rPr lang="ru-RU" sz="1050" dirty="0" smtClean="0">
                          <a:solidFill>
                            <a:schemeClr val="bg1"/>
                          </a:solidFill>
                          <a:effectLst/>
                        </a:rPr>
                        <a:t> </a:t>
                      </a:r>
                      <a:r>
                        <a:rPr lang="ru-RU" sz="1050" dirty="0">
                          <a:solidFill>
                            <a:schemeClr val="bg1"/>
                          </a:solidFill>
                          <a:effectLst/>
                        </a:rPr>
                        <a:t>и </a:t>
                      </a:r>
                      <a:r>
                        <a:rPr lang="ru-RU" sz="1050" dirty="0" smtClean="0">
                          <a:solidFill>
                            <a:schemeClr val="bg1"/>
                          </a:solidFill>
                          <a:effectLst/>
                        </a:rPr>
                        <a:t>целей</a:t>
                      </a:r>
                    </a:p>
                    <a:p>
                      <a:pPr marL="26670" indent="-26670" algn="just">
                        <a:lnSpc>
                          <a:spcPct val="115000"/>
                        </a:lnSpc>
                        <a:spcAft>
                          <a:spcPts val="0"/>
                        </a:spcAft>
                      </a:pPr>
                      <a:r>
                        <a:rPr lang="ru-RU" sz="1050" dirty="0" smtClean="0">
                          <a:solidFill>
                            <a:schemeClr val="bg1"/>
                          </a:solidFill>
                          <a:effectLst/>
                        </a:rPr>
                        <a:t> </a:t>
                      </a:r>
                      <a:r>
                        <a:rPr lang="ru-RU" sz="1050" dirty="0">
                          <a:solidFill>
                            <a:schemeClr val="bg1"/>
                          </a:solidFill>
                          <a:effectLst/>
                        </a:rPr>
                        <a:t>урока</a:t>
                      </a:r>
                      <a:endParaRPr lang="ru-RU" sz="1050" dirty="0">
                        <a:solidFill>
                          <a:schemeClr val="bg1"/>
                        </a:solidFill>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Проблемное  обучение</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Создание проблемной ситуации</a:t>
                      </a:r>
                      <a:endParaRPr lang="ru-RU" sz="1050" b="1" dirty="0">
                        <a:effectLst/>
                        <a:latin typeface="Calibri"/>
                        <a:ea typeface="Calibri"/>
                        <a:cs typeface="Times New Roman"/>
                      </a:endParaRPr>
                    </a:p>
                  </a:txBody>
                  <a:tcPr marL="21812" marR="21812" marT="0" marB="0"/>
                </a:tc>
              </a:tr>
              <a:tr h="334819">
                <a:tc vMerge="1">
                  <a:txBody>
                    <a:bodyPr/>
                    <a:lstStyle/>
                    <a:p>
                      <a:endParaRPr lang="ru-RU"/>
                    </a:p>
                  </a:txBody>
                  <a:tcPr/>
                </a:tc>
                <a:tc>
                  <a:txBody>
                    <a:bodyPr/>
                    <a:lstStyle/>
                    <a:p>
                      <a:pPr algn="l">
                        <a:lnSpc>
                          <a:spcPct val="115000"/>
                        </a:lnSpc>
                        <a:spcAft>
                          <a:spcPts val="0"/>
                        </a:spcAft>
                      </a:pPr>
                      <a:r>
                        <a:rPr lang="ru-RU" sz="1050" b="1" dirty="0">
                          <a:effectLst/>
                        </a:rPr>
                        <a:t>Педагогика сотрудничества</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Работа в группах, парах.</a:t>
                      </a:r>
                    </a:p>
                    <a:p>
                      <a:pPr algn="l">
                        <a:lnSpc>
                          <a:spcPct val="115000"/>
                        </a:lnSpc>
                        <a:spcAft>
                          <a:spcPts val="0"/>
                        </a:spcAft>
                      </a:pPr>
                      <a:r>
                        <a:rPr lang="ru-RU" sz="1050" b="1" dirty="0">
                          <a:effectLst/>
                        </a:rPr>
                        <a:t>Эвристическая беседа.</a:t>
                      </a:r>
                      <a:endParaRPr lang="ru-RU" sz="1050" b="1" dirty="0">
                        <a:effectLst/>
                        <a:latin typeface="Calibri"/>
                        <a:ea typeface="Calibri"/>
                        <a:cs typeface="Times New Roman"/>
                      </a:endParaRPr>
                    </a:p>
                  </a:txBody>
                  <a:tcPr marL="21812" marR="21812" marT="0" marB="0"/>
                </a:tc>
              </a:tr>
              <a:tr h="334819">
                <a:tc vMerge="1">
                  <a:txBody>
                    <a:bodyPr/>
                    <a:lstStyle/>
                    <a:p>
                      <a:endParaRPr lang="ru-RU"/>
                    </a:p>
                  </a:txBody>
                  <a:tcPr/>
                </a:tc>
                <a:tc>
                  <a:txBody>
                    <a:bodyPr/>
                    <a:lstStyle/>
                    <a:p>
                      <a:pPr algn="l">
                        <a:lnSpc>
                          <a:spcPct val="115000"/>
                        </a:lnSpc>
                        <a:spcAft>
                          <a:spcPts val="0"/>
                        </a:spcAft>
                      </a:pPr>
                      <a:r>
                        <a:rPr lang="ru-RU" sz="1050" b="1" dirty="0">
                          <a:effectLst/>
                        </a:rPr>
                        <a:t>Информационно-коммуникативные технологии</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Представление наглядного материала (работа с </a:t>
                      </a:r>
                      <a:r>
                        <a:rPr lang="ru-RU" sz="1050" b="1" dirty="0" smtClean="0">
                          <a:effectLst/>
                        </a:rPr>
                        <a:t>интерактивной </a:t>
                      </a:r>
                      <a:r>
                        <a:rPr lang="ru-RU" sz="1050" b="1" dirty="0">
                          <a:effectLst/>
                        </a:rPr>
                        <a:t>доской, презентация)</a:t>
                      </a:r>
                      <a:endParaRPr lang="ru-RU" sz="1050" b="1" dirty="0">
                        <a:effectLst/>
                        <a:latin typeface="Calibri"/>
                        <a:ea typeface="Calibri"/>
                        <a:cs typeface="Times New Roman"/>
                      </a:endParaRPr>
                    </a:p>
                  </a:txBody>
                  <a:tcPr marL="21812" marR="21812" marT="0" marB="0"/>
                </a:tc>
              </a:tr>
              <a:tr h="334819">
                <a:tc rowSpan="7">
                  <a:txBody>
                    <a:bodyPr/>
                    <a:lstStyle/>
                    <a:p>
                      <a:pPr marL="26670" indent="-26670" algn="just">
                        <a:lnSpc>
                          <a:spcPct val="115000"/>
                        </a:lnSpc>
                        <a:spcAft>
                          <a:spcPts val="0"/>
                        </a:spcAft>
                      </a:pPr>
                      <a:r>
                        <a:rPr lang="ru-RU" sz="1050" dirty="0" smtClean="0">
                          <a:solidFill>
                            <a:schemeClr val="bg1"/>
                          </a:solidFill>
                          <a:effectLst/>
                        </a:rPr>
                        <a:t>Работа </a:t>
                      </a:r>
                      <a:r>
                        <a:rPr lang="ru-RU" sz="1050" dirty="0">
                          <a:solidFill>
                            <a:schemeClr val="bg1"/>
                          </a:solidFill>
                          <a:effectLst/>
                        </a:rPr>
                        <a:t>по </a:t>
                      </a:r>
                      <a:endParaRPr lang="ru-RU" sz="1050" dirty="0" smtClean="0">
                        <a:solidFill>
                          <a:schemeClr val="bg1"/>
                        </a:solidFill>
                        <a:effectLst/>
                      </a:endParaRPr>
                    </a:p>
                    <a:p>
                      <a:pPr marL="26670" indent="-26670" algn="just">
                        <a:lnSpc>
                          <a:spcPct val="115000"/>
                        </a:lnSpc>
                        <a:spcAft>
                          <a:spcPts val="0"/>
                        </a:spcAft>
                      </a:pPr>
                      <a:r>
                        <a:rPr lang="ru-RU" sz="1050" dirty="0" smtClean="0">
                          <a:solidFill>
                            <a:schemeClr val="bg1"/>
                          </a:solidFill>
                          <a:effectLst/>
                        </a:rPr>
                        <a:t>теме</a:t>
                      </a:r>
                    </a:p>
                    <a:p>
                      <a:pPr marL="26670" indent="-26670" algn="just">
                        <a:lnSpc>
                          <a:spcPct val="115000"/>
                        </a:lnSpc>
                        <a:spcAft>
                          <a:spcPts val="0"/>
                        </a:spcAft>
                      </a:pPr>
                      <a:r>
                        <a:rPr lang="ru-RU" sz="1050" dirty="0" smtClean="0">
                          <a:solidFill>
                            <a:schemeClr val="bg1"/>
                          </a:solidFill>
                          <a:effectLst/>
                        </a:rPr>
                        <a:t>урока</a:t>
                      </a:r>
                      <a:endParaRPr lang="ru-RU" sz="1050" dirty="0">
                        <a:solidFill>
                          <a:schemeClr val="bg1"/>
                        </a:solidFill>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Индивидуальный и дифференцированный подход</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Индивидуальная, групповая, парная работа. </a:t>
                      </a:r>
                      <a:endParaRPr lang="ru-RU" sz="1050" b="1" dirty="0">
                        <a:effectLst/>
                        <a:latin typeface="Calibri"/>
                        <a:ea typeface="Calibri"/>
                        <a:cs typeface="Times New Roman"/>
                      </a:endParaRPr>
                    </a:p>
                  </a:txBody>
                  <a:tcPr marL="21812" marR="21812" marT="0" marB="0"/>
                </a:tc>
              </a:tr>
              <a:tr h="337127">
                <a:tc vMerge="1">
                  <a:txBody>
                    <a:bodyPr/>
                    <a:lstStyle/>
                    <a:p>
                      <a:endParaRPr lang="ru-RU"/>
                    </a:p>
                  </a:txBody>
                  <a:tcPr/>
                </a:tc>
                <a:tc>
                  <a:txBody>
                    <a:bodyPr/>
                    <a:lstStyle/>
                    <a:p>
                      <a:pPr algn="l">
                        <a:lnSpc>
                          <a:spcPct val="115000"/>
                        </a:lnSpc>
                        <a:spcAft>
                          <a:spcPts val="0"/>
                        </a:spcAft>
                      </a:pPr>
                      <a:r>
                        <a:rPr lang="ru-RU" sz="1050" b="1" dirty="0">
                          <a:effectLst/>
                        </a:rPr>
                        <a:t>Гуманно-личностная </a:t>
                      </a:r>
                      <a:r>
                        <a:rPr lang="ru-RU" sz="1050" b="1" dirty="0" smtClean="0">
                          <a:effectLst/>
                        </a:rPr>
                        <a:t>технология</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 Создание ситуации успеха.</a:t>
                      </a:r>
                      <a:endParaRPr lang="ru-RU" sz="1050" b="1" dirty="0">
                        <a:effectLst/>
                        <a:latin typeface="Calibri"/>
                        <a:ea typeface="Calibri"/>
                        <a:cs typeface="Times New Roman"/>
                      </a:endParaRPr>
                    </a:p>
                  </a:txBody>
                  <a:tcPr marL="21812" marR="21812" marT="0" marB="0"/>
                </a:tc>
              </a:tr>
              <a:tr h="334819">
                <a:tc vMerge="1">
                  <a:txBody>
                    <a:bodyPr/>
                    <a:lstStyle/>
                    <a:p>
                      <a:endParaRPr lang="ru-RU"/>
                    </a:p>
                  </a:txBody>
                  <a:tcPr/>
                </a:tc>
                <a:tc>
                  <a:txBody>
                    <a:bodyPr/>
                    <a:lstStyle/>
                    <a:p>
                      <a:pPr algn="l">
                        <a:lnSpc>
                          <a:spcPct val="115000"/>
                        </a:lnSpc>
                        <a:spcAft>
                          <a:spcPts val="0"/>
                        </a:spcAft>
                      </a:pPr>
                      <a:r>
                        <a:rPr lang="ru-RU" sz="1050" b="1" dirty="0" err="1" smtClean="0">
                          <a:effectLst/>
                        </a:rPr>
                        <a:t>Компетентностно</a:t>
                      </a:r>
                      <a:r>
                        <a:rPr lang="ru-RU" sz="1050" b="1" dirty="0" smtClean="0">
                          <a:effectLst/>
                        </a:rPr>
                        <a:t>-ориентированное </a:t>
                      </a:r>
                      <a:r>
                        <a:rPr lang="ru-RU" sz="1050" b="1" dirty="0">
                          <a:effectLst/>
                        </a:rPr>
                        <a:t>обучение</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Исследовательская работа в группах, парах.</a:t>
                      </a:r>
                      <a:endParaRPr lang="ru-RU" sz="1050" b="1" dirty="0">
                        <a:effectLst/>
                        <a:latin typeface="Calibri"/>
                        <a:ea typeface="Calibri"/>
                        <a:cs typeface="Times New Roman"/>
                      </a:endParaRPr>
                    </a:p>
                  </a:txBody>
                  <a:tcPr marL="21812" marR="21812" marT="0" marB="0"/>
                </a:tc>
              </a:tr>
              <a:tr h="334819">
                <a:tc vMerge="1">
                  <a:txBody>
                    <a:bodyPr/>
                    <a:lstStyle/>
                    <a:p>
                      <a:endParaRPr lang="ru-RU"/>
                    </a:p>
                  </a:txBody>
                  <a:tcPr/>
                </a:tc>
                <a:tc>
                  <a:txBody>
                    <a:bodyPr/>
                    <a:lstStyle/>
                    <a:p>
                      <a:pPr algn="l">
                        <a:lnSpc>
                          <a:spcPct val="115000"/>
                        </a:lnSpc>
                        <a:spcAft>
                          <a:spcPts val="0"/>
                        </a:spcAft>
                      </a:pPr>
                      <a:r>
                        <a:rPr lang="ru-RU" sz="1050" b="1" dirty="0">
                          <a:effectLst/>
                        </a:rPr>
                        <a:t>Информационно-коммуникативные технологии</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Знакомство с новым </a:t>
                      </a:r>
                      <a:r>
                        <a:rPr lang="ru-RU" sz="1050" b="1" dirty="0" smtClean="0">
                          <a:effectLst/>
                        </a:rPr>
                        <a:t>материалом </a:t>
                      </a:r>
                      <a:r>
                        <a:rPr lang="ru-RU" sz="1050" b="1" dirty="0">
                          <a:effectLst/>
                        </a:rPr>
                        <a:t>на ПК. </a:t>
                      </a:r>
                      <a:r>
                        <a:rPr lang="ru-RU" sz="1050" b="1" dirty="0" err="1">
                          <a:effectLst/>
                        </a:rPr>
                        <a:t>Разноуровневые</a:t>
                      </a:r>
                      <a:r>
                        <a:rPr lang="ru-RU" sz="1050" b="1" dirty="0">
                          <a:effectLst/>
                        </a:rPr>
                        <a:t> </a:t>
                      </a:r>
                      <a:r>
                        <a:rPr lang="ru-RU" sz="1050" b="1" dirty="0" smtClean="0">
                          <a:effectLst/>
                        </a:rPr>
                        <a:t>задания.</a:t>
                      </a:r>
                      <a:r>
                        <a:rPr lang="ru-RU" sz="1050" b="1" dirty="0">
                          <a:effectLst/>
                        </a:rPr>
                        <a:t> </a:t>
                      </a:r>
                      <a:endParaRPr lang="ru-RU" sz="1050" b="1" dirty="0">
                        <a:effectLst/>
                        <a:latin typeface="Calibri"/>
                        <a:ea typeface="Calibri"/>
                        <a:cs typeface="Times New Roman"/>
                      </a:endParaRPr>
                    </a:p>
                  </a:txBody>
                  <a:tcPr marL="21812" marR="21812" marT="0" marB="0"/>
                </a:tc>
              </a:tr>
              <a:tr h="502227">
                <a:tc vMerge="1">
                  <a:txBody>
                    <a:bodyPr/>
                    <a:lstStyle/>
                    <a:p>
                      <a:endParaRPr lang="ru-RU"/>
                    </a:p>
                  </a:txBody>
                  <a:tcPr/>
                </a:tc>
                <a:tc>
                  <a:txBody>
                    <a:bodyPr/>
                    <a:lstStyle/>
                    <a:p>
                      <a:pPr algn="l">
                        <a:lnSpc>
                          <a:spcPct val="115000"/>
                        </a:lnSpc>
                        <a:spcAft>
                          <a:spcPts val="0"/>
                        </a:spcAft>
                      </a:pPr>
                      <a:r>
                        <a:rPr lang="ru-RU" sz="1050" b="1" dirty="0">
                          <a:effectLst/>
                        </a:rPr>
                        <a:t>Развивающее обучение</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Задания на развитие обще-интеллектуальных умений:  сравнения, мышления, конкретизации, обобщения. </a:t>
                      </a:r>
                      <a:endParaRPr lang="ru-RU" sz="1050" b="1" dirty="0">
                        <a:effectLst/>
                        <a:latin typeface="Calibri"/>
                        <a:ea typeface="Calibri"/>
                        <a:cs typeface="Times New Roman"/>
                      </a:endParaRPr>
                    </a:p>
                  </a:txBody>
                  <a:tcPr marL="21812" marR="21812" marT="0" marB="0"/>
                </a:tc>
              </a:tr>
              <a:tr h="285378">
                <a:tc vMerge="1">
                  <a:txBody>
                    <a:bodyPr/>
                    <a:lstStyle/>
                    <a:p>
                      <a:endParaRPr lang="ru-RU"/>
                    </a:p>
                  </a:txBody>
                  <a:tcPr/>
                </a:tc>
                <a:tc>
                  <a:txBody>
                    <a:bodyPr/>
                    <a:lstStyle/>
                    <a:p>
                      <a:pPr algn="l">
                        <a:lnSpc>
                          <a:spcPct val="115000"/>
                        </a:lnSpc>
                        <a:spcAft>
                          <a:spcPts val="0"/>
                        </a:spcAft>
                      </a:pPr>
                      <a:r>
                        <a:rPr lang="ru-RU" sz="1050" b="1" dirty="0">
                          <a:effectLst/>
                        </a:rPr>
                        <a:t>Игровые технологии</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 Игровая ситуация.</a:t>
                      </a:r>
                      <a:endParaRPr lang="ru-RU" sz="1050" b="1" dirty="0">
                        <a:effectLst/>
                        <a:latin typeface="Calibri"/>
                        <a:ea typeface="Calibri"/>
                        <a:cs typeface="Times New Roman"/>
                      </a:endParaRPr>
                    </a:p>
                  </a:txBody>
                  <a:tcPr marL="21812" marR="21812" marT="0" marB="0"/>
                </a:tc>
              </a:tr>
              <a:tr h="160340">
                <a:tc vMerge="1">
                  <a:txBody>
                    <a:bodyPr/>
                    <a:lstStyle/>
                    <a:p>
                      <a:endParaRPr lang="ru-RU"/>
                    </a:p>
                  </a:txBody>
                  <a:tcPr/>
                </a:tc>
                <a:tc>
                  <a:txBody>
                    <a:bodyPr/>
                    <a:lstStyle/>
                    <a:p>
                      <a:pPr algn="l">
                        <a:lnSpc>
                          <a:spcPct val="115000"/>
                        </a:lnSpc>
                        <a:spcAft>
                          <a:spcPts val="0"/>
                        </a:spcAft>
                      </a:pPr>
                      <a:r>
                        <a:rPr lang="ru-RU" sz="1050" b="1" dirty="0">
                          <a:effectLst/>
                        </a:rPr>
                        <a:t>Проблемное  обучение</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 Создание проблемной ситуации.</a:t>
                      </a:r>
                      <a:endParaRPr lang="ru-RU" sz="1050" b="1" dirty="0">
                        <a:effectLst/>
                        <a:latin typeface="Calibri"/>
                        <a:ea typeface="Calibri"/>
                        <a:cs typeface="Times New Roman"/>
                      </a:endParaRPr>
                    </a:p>
                  </a:txBody>
                  <a:tcPr marL="21812" marR="21812" marT="0" marB="0"/>
                </a:tc>
              </a:tr>
              <a:tr h="502227">
                <a:tc>
                  <a:txBody>
                    <a:bodyPr/>
                    <a:lstStyle/>
                    <a:p>
                      <a:pPr marL="26670" indent="-26670" algn="just">
                        <a:lnSpc>
                          <a:spcPct val="115000"/>
                        </a:lnSpc>
                        <a:spcAft>
                          <a:spcPts val="0"/>
                        </a:spcAft>
                      </a:pPr>
                      <a:r>
                        <a:rPr lang="ru-RU" sz="1050" dirty="0" err="1" smtClean="0">
                          <a:solidFill>
                            <a:schemeClr val="bg1"/>
                          </a:solidFill>
                          <a:effectLst/>
                        </a:rPr>
                        <a:t>Физминутка</a:t>
                      </a:r>
                      <a:endParaRPr lang="ru-RU" sz="1050" dirty="0">
                        <a:solidFill>
                          <a:schemeClr val="bg1"/>
                        </a:solidFill>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err="1">
                          <a:effectLst/>
                        </a:rPr>
                        <a:t>Здоровьесберегающая</a:t>
                      </a:r>
                      <a:r>
                        <a:rPr lang="ru-RU" sz="1050" b="1" dirty="0">
                          <a:effectLst/>
                        </a:rPr>
                        <a:t> технология </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Гимнастика для тела,  слуха, глаз, дыхательная; </a:t>
                      </a:r>
                      <a:r>
                        <a:rPr lang="ru-RU" sz="1050" b="1" dirty="0" smtClean="0">
                          <a:effectLst/>
                        </a:rPr>
                        <a:t>танцевально-ритмические</a:t>
                      </a:r>
                      <a:r>
                        <a:rPr lang="ru-RU" sz="1050" b="1" dirty="0">
                          <a:effectLst/>
                        </a:rPr>
                        <a:t> паузы, </a:t>
                      </a:r>
                      <a:r>
                        <a:rPr lang="ru-RU" sz="1050" b="1" dirty="0" smtClean="0">
                          <a:effectLst/>
                        </a:rPr>
                        <a:t>точечный </a:t>
                      </a:r>
                      <a:r>
                        <a:rPr lang="ru-RU" sz="1050" b="1" dirty="0">
                          <a:effectLst/>
                        </a:rPr>
                        <a:t>массаж.</a:t>
                      </a:r>
                      <a:endParaRPr lang="ru-RU" sz="1050" b="1" dirty="0">
                        <a:effectLst/>
                        <a:latin typeface="Calibri"/>
                        <a:ea typeface="Calibri"/>
                        <a:cs typeface="Times New Roman"/>
                      </a:endParaRPr>
                    </a:p>
                  </a:txBody>
                  <a:tcPr marL="21812" marR="21812" marT="0" marB="0"/>
                </a:tc>
              </a:tr>
              <a:tr h="334819">
                <a:tc rowSpan="2">
                  <a:txBody>
                    <a:bodyPr/>
                    <a:lstStyle/>
                    <a:p>
                      <a:pPr marL="26670" indent="-26670" algn="just">
                        <a:lnSpc>
                          <a:spcPct val="115000"/>
                        </a:lnSpc>
                        <a:spcAft>
                          <a:spcPts val="0"/>
                        </a:spcAft>
                      </a:pPr>
                      <a:r>
                        <a:rPr lang="ru-RU" sz="1050" dirty="0" smtClean="0">
                          <a:solidFill>
                            <a:schemeClr val="bg1"/>
                          </a:solidFill>
                          <a:effectLst/>
                        </a:rPr>
                        <a:t>Индивидуальная </a:t>
                      </a:r>
                      <a:r>
                        <a:rPr lang="ru-RU" sz="1050" dirty="0">
                          <a:solidFill>
                            <a:schemeClr val="bg1"/>
                          </a:solidFill>
                          <a:effectLst/>
                        </a:rPr>
                        <a:t>(</a:t>
                      </a:r>
                      <a:r>
                        <a:rPr lang="ru-RU" sz="1050" dirty="0" err="1" smtClean="0">
                          <a:solidFill>
                            <a:schemeClr val="bg1"/>
                          </a:solidFill>
                          <a:effectLst/>
                        </a:rPr>
                        <a:t>самостоя</a:t>
                      </a:r>
                      <a:r>
                        <a:rPr lang="ru-RU" sz="1050" dirty="0" smtClean="0">
                          <a:solidFill>
                            <a:schemeClr val="bg1"/>
                          </a:solidFill>
                          <a:effectLst/>
                        </a:rPr>
                        <a:t>-тельная</a:t>
                      </a:r>
                      <a:r>
                        <a:rPr lang="ru-RU" sz="1050" dirty="0">
                          <a:solidFill>
                            <a:schemeClr val="bg1"/>
                          </a:solidFill>
                          <a:effectLst/>
                        </a:rPr>
                        <a:t>) работа</a:t>
                      </a:r>
                      <a:endParaRPr lang="ru-RU" sz="1050" dirty="0">
                        <a:solidFill>
                          <a:schemeClr val="bg1"/>
                        </a:solidFill>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Индивидуальный и дифференцированный подход</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err="1">
                          <a:effectLst/>
                        </a:rPr>
                        <a:t>Разноуровневые</a:t>
                      </a:r>
                      <a:r>
                        <a:rPr lang="ru-RU" sz="1050" b="1" dirty="0">
                          <a:effectLst/>
                        </a:rPr>
                        <a:t> задания.</a:t>
                      </a:r>
                      <a:endParaRPr lang="ru-RU" sz="1050" b="1" dirty="0">
                        <a:effectLst/>
                        <a:latin typeface="Calibri"/>
                        <a:ea typeface="Calibri"/>
                        <a:cs typeface="Times New Roman"/>
                      </a:endParaRPr>
                    </a:p>
                  </a:txBody>
                  <a:tcPr marL="21812" marR="21812" marT="0" marB="0"/>
                </a:tc>
              </a:tr>
              <a:tr h="466881">
                <a:tc vMerge="1">
                  <a:txBody>
                    <a:bodyPr/>
                    <a:lstStyle/>
                    <a:p>
                      <a:endParaRPr lang="ru-RU"/>
                    </a:p>
                  </a:txBody>
                  <a:tcPr/>
                </a:tc>
                <a:tc>
                  <a:txBody>
                    <a:bodyPr/>
                    <a:lstStyle/>
                    <a:p>
                      <a:pPr algn="l">
                        <a:lnSpc>
                          <a:spcPct val="115000"/>
                        </a:lnSpc>
                        <a:spcAft>
                          <a:spcPts val="0"/>
                        </a:spcAft>
                      </a:pPr>
                      <a:r>
                        <a:rPr lang="ru-RU" sz="1050" b="1" dirty="0">
                          <a:effectLst/>
                        </a:rPr>
                        <a:t>Информационно-коммуникативные технологии</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Тестирование на ПК. </a:t>
                      </a:r>
                      <a:r>
                        <a:rPr lang="ru-RU" sz="1050" b="1" dirty="0" err="1" smtClean="0">
                          <a:effectLst/>
                        </a:rPr>
                        <a:t>Разноуровневые</a:t>
                      </a:r>
                      <a:r>
                        <a:rPr lang="ru-RU" sz="1050" b="1" dirty="0" smtClean="0">
                          <a:effectLst/>
                        </a:rPr>
                        <a:t> </a:t>
                      </a:r>
                      <a:r>
                        <a:rPr lang="ru-RU" sz="1050" b="1" dirty="0">
                          <a:effectLst/>
                        </a:rPr>
                        <a:t>задания на ПК.</a:t>
                      </a:r>
                      <a:endParaRPr lang="ru-RU" sz="1050" b="1" dirty="0">
                        <a:effectLst/>
                        <a:latin typeface="Calibri"/>
                        <a:ea typeface="Calibri"/>
                        <a:cs typeface="Times New Roman"/>
                      </a:endParaRPr>
                    </a:p>
                  </a:txBody>
                  <a:tcPr marL="21812" marR="21812" marT="0" marB="0"/>
                </a:tc>
              </a:tr>
              <a:tr h="334819">
                <a:tc rowSpan="2">
                  <a:txBody>
                    <a:bodyPr/>
                    <a:lstStyle/>
                    <a:p>
                      <a:pPr marL="26670" indent="-26670" algn="just">
                        <a:lnSpc>
                          <a:spcPct val="115000"/>
                        </a:lnSpc>
                        <a:spcAft>
                          <a:spcPts val="0"/>
                        </a:spcAft>
                      </a:pPr>
                      <a:r>
                        <a:rPr lang="ru-RU" sz="1050" dirty="0" smtClean="0">
                          <a:solidFill>
                            <a:schemeClr val="bg1"/>
                          </a:solidFill>
                          <a:effectLst/>
                        </a:rPr>
                        <a:t>Подведение </a:t>
                      </a:r>
                      <a:r>
                        <a:rPr lang="ru-RU" sz="1050" dirty="0">
                          <a:solidFill>
                            <a:schemeClr val="bg1"/>
                          </a:solidFill>
                          <a:effectLst/>
                        </a:rPr>
                        <a:t>итогов </a:t>
                      </a:r>
                      <a:endParaRPr lang="ru-RU" sz="1050" dirty="0" smtClean="0">
                        <a:solidFill>
                          <a:schemeClr val="bg1"/>
                        </a:solidFill>
                        <a:effectLst/>
                      </a:endParaRPr>
                    </a:p>
                    <a:p>
                      <a:pPr marL="26670" indent="-26670" algn="just">
                        <a:lnSpc>
                          <a:spcPct val="115000"/>
                        </a:lnSpc>
                        <a:spcAft>
                          <a:spcPts val="0"/>
                        </a:spcAft>
                      </a:pPr>
                      <a:r>
                        <a:rPr lang="ru-RU" sz="1050" dirty="0" smtClean="0">
                          <a:solidFill>
                            <a:schemeClr val="bg1"/>
                          </a:solidFill>
                          <a:effectLst/>
                        </a:rPr>
                        <a:t>урока</a:t>
                      </a:r>
                      <a:endParaRPr lang="ru-RU" sz="1050" dirty="0">
                        <a:solidFill>
                          <a:schemeClr val="bg1"/>
                        </a:solidFill>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Педагогика сотрудничества</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Коллективный вывод.</a:t>
                      </a:r>
                    </a:p>
                    <a:p>
                      <a:pPr algn="l">
                        <a:lnSpc>
                          <a:spcPct val="115000"/>
                        </a:lnSpc>
                        <a:spcAft>
                          <a:spcPts val="0"/>
                        </a:spcAft>
                      </a:pPr>
                      <a:r>
                        <a:rPr lang="ru-RU" sz="1050" b="1" dirty="0">
                          <a:effectLst/>
                        </a:rPr>
                        <a:t>Подведение итогов в паре. </a:t>
                      </a:r>
                      <a:endParaRPr lang="ru-RU" sz="1050" b="1" dirty="0">
                        <a:effectLst/>
                        <a:latin typeface="Calibri"/>
                        <a:ea typeface="Calibri"/>
                        <a:cs typeface="Times New Roman"/>
                      </a:endParaRPr>
                    </a:p>
                  </a:txBody>
                  <a:tcPr marL="21812" marR="21812" marT="0" marB="0"/>
                </a:tc>
              </a:tr>
              <a:tr h="167409">
                <a:tc vMerge="1">
                  <a:txBody>
                    <a:bodyPr/>
                    <a:lstStyle/>
                    <a:p>
                      <a:endParaRPr lang="ru-RU"/>
                    </a:p>
                  </a:txBody>
                  <a:tcPr/>
                </a:tc>
                <a:tc>
                  <a:txBody>
                    <a:bodyPr/>
                    <a:lstStyle/>
                    <a:p>
                      <a:pPr algn="l">
                        <a:lnSpc>
                          <a:spcPct val="115000"/>
                        </a:lnSpc>
                        <a:spcAft>
                          <a:spcPts val="0"/>
                        </a:spcAft>
                      </a:pPr>
                      <a:r>
                        <a:rPr lang="ru-RU" sz="1050" b="1" dirty="0">
                          <a:effectLst/>
                        </a:rPr>
                        <a:t>Гуманно-личностная  </a:t>
                      </a:r>
                      <a:r>
                        <a:rPr lang="ru-RU" sz="1050" b="1" dirty="0" smtClean="0">
                          <a:effectLst/>
                        </a:rPr>
                        <a:t>технология</a:t>
                      </a:r>
                      <a:r>
                        <a:rPr lang="ru-RU" sz="1050" b="1" dirty="0">
                          <a:effectLst/>
                        </a:rPr>
                        <a:t> </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Создание ситуации успеха.</a:t>
                      </a:r>
                      <a:endParaRPr lang="ru-RU" sz="1050" b="1" dirty="0">
                        <a:effectLst/>
                        <a:latin typeface="Calibri"/>
                        <a:ea typeface="Calibri"/>
                        <a:cs typeface="Times New Roman"/>
                      </a:endParaRPr>
                    </a:p>
                  </a:txBody>
                  <a:tcPr marL="21812" marR="21812" marT="0" marB="0"/>
                </a:tc>
              </a:tr>
              <a:tr h="167409">
                <a:tc rowSpan="2">
                  <a:txBody>
                    <a:bodyPr/>
                    <a:lstStyle/>
                    <a:p>
                      <a:pPr marL="26670" indent="-26670" algn="just">
                        <a:lnSpc>
                          <a:spcPct val="115000"/>
                        </a:lnSpc>
                        <a:spcAft>
                          <a:spcPts val="0"/>
                        </a:spcAft>
                      </a:pPr>
                      <a:r>
                        <a:rPr lang="ru-RU" sz="1050" dirty="0" smtClean="0">
                          <a:solidFill>
                            <a:schemeClr val="bg1"/>
                          </a:solidFill>
                          <a:effectLst/>
                        </a:rPr>
                        <a:t>Рефлексия</a:t>
                      </a:r>
                      <a:endParaRPr lang="ru-RU" sz="1050" dirty="0">
                        <a:solidFill>
                          <a:schemeClr val="bg1"/>
                        </a:solidFill>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Гуманно-личностная </a:t>
                      </a:r>
                      <a:r>
                        <a:rPr lang="ru-RU" sz="1050" b="1" baseline="0" dirty="0" smtClean="0">
                          <a:effectLst/>
                        </a:rPr>
                        <a:t> </a:t>
                      </a:r>
                      <a:r>
                        <a:rPr lang="ru-RU" sz="1050" b="1" dirty="0" smtClean="0">
                          <a:effectLst/>
                        </a:rPr>
                        <a:t>технология</a:t>
                      </a:r>
                      <a:r>
                        <a:rPr lang="ru-RU" sz="1050" b="1" dirty="0">
                          <a:effectLst/>
                        </a:rPr>
                        <a:t> </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Создание ситуации успеха.</a:t>
                      </a:r>
                      <a:endParaRPr lang="ru-RU" sz="1050" b="1" dirty="0">
                        <a:effectLst/>
                        <a:latin typeface="Calibri"/>
                        <a:ea typeface="Calibri"/>
                        <a:cs typeface="Times New Roman"/>
                      </a:endParaRPr>
                    </a:p>
                  </a:txBody>
                  <a:tcPr marL="21812" marR="21812" marT="0" marB="0"/>
                </a:tc>
              </a:tr>
              <a:tr h="167409">
                <a:tc vMerge="1">
                  <a:txBody>
                    <a:bodyPr/>
                    <a:lstStyle/>
                    <a:p>
                      <a:endParaRPr lang="ru-RU"/>
                    </a:p>
                  </a:txBody>
                  <a:tcPr/>
                </a:tc>
                <a:tc>
                  <a:txBody>
                    <a:bodyPr/>
                    <a:lstStyle/>
                    <a:p>
                      <a:pPr algn="l">
                        <a:lnSpc>
                          <a:spcPct val="115000"/>
                        </a:lnSpc>
                        <a:spcAft>
                          <a:spcPts val="0"/>
                        </a:spcAft>
                      </a:pPr>
                      <a:r>
                        <a:rPr lang="ru-RU" sz="1050" b="1" dirty="0" err="1">
                          <a:effectLst/>
                        </a:rPr>
                        <a:t>Здоровьесберегающая</a:t>
                      </a:r>
                      <a:r>
                        <a:rPr lang="ru-RU" sz="1050" b="1" dirty="0">
                          <a:effectLst/>
                        </a:rPr>
                        <a:t> </a:t>
                      </a:r>
                      <a:endParaRPr lang="ru-RU" sz="1050" b="1" dirty="0">
                        <a:effectLst/>
                        <a:latin typeface="Calibri"/>
                        <a:ea typeface="Calibri"/>
                        <a:cs typeface="Times New Roman"/>
                      </a:endParaRPr>
                    </a:p>
                  </a:txBody>
                  <a:tcPr marL="21812" marR="21812" marT="0" marB="0"/>
                </a:tc>
                <a:tc>
                  <a:txBody>
                    <a:bodyPr/>
                    <a:lstStyle/>
                    <a:p>
                      <a:pPr algn="l">
                        <a:lnSpc>
                          <a:spcPct val="115000"/>
                        </a:lnSpc>
                        <a:spcAft>
                          <a:spcPts val="0"/>
                        </a:spcAft>
                      </a:pPr>
                      <a:r>
                        <a:rPr lang="ru-RU" sz="1050" b="1" dirty="0">
                          <a:effectLst/>
                        </a:rPr>
                        <a:t>Тренинг «Я смог…Что получилось?»</a:t>
                      </a:r>
                      <a:endParaRPr lang="ru-RU" sz="1050" b="1" dirty="0">
                        <a:effectLst/>
                        <a:latin typeface="Calibri"/>
                        <a:ea typeface="Calibri"/>
                        <a:cs typeface="Times New Roman"/>
                      </a:endParaRPr>
                    </a:p>
                  </a:txBody>
                  <a:tcPr marL="21812" marR="21812" marT="0" marB="0"/>
                </a:tc>
              </a:tr>
            </a:tbl>
          </a:graphicData>
        </a:graphic>
      </p:graphicFrame>
      <p:sp>
        <p:nvSpPr>
          <p:cNvPr id="115791" name="Rectangle 1"/>
          <p:cNvSpPr>
            <a:spLocks noChangeArrowheads="1"/>
          </p:cNvSpPr>
          <p:nvPr/>
        </p:nvSpPr>
        <p:spPr bwMode="auto">
          <a:xfrm>
            <a:off x="3627438" y="1600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endParaRPr lang="ru-RU" altLang="ru-RU"/>
          </a:p>
        </p:txBody>
      </p:sp>
    </p:spTree>
    <p:extLst>
      <p:ext uri="{BB962C8B-B14F-4D97-AF65-F5344CB8AC3E}">
        <p14:creationId xmlns:p14="http://schemas.microsoft.com/office/powerpoint/2010/main" val="998824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Обобщение</a:t>
            </a:r>
            <a:endParaRPr lang="ru-RU" dirty="0">
              <a:solidFill>
                <a:srgbClr val="0070C0"/>
              </a:solidFill>
            </a:endParaRPr>
          </a:p>
        </p:txBody>
      </p:sp>
      <p:sp>
        <p:nvSpPr>
          <p:cNvPr id="3" name="Объект 2"/>
          <p:cNvSpPr>
            <a:spLocks noGrp="1"/>
          </p:cNvSpPr>
          <p:nvPr>
            <p:ph idx="1"/>
          </p:nvPr>
        </p:nvSpPr>
        <p:spPr/>
        <p:txBody>
          <a:bodyPr/>
          <a:lstStyle/>
          <a:p>
            <a:r>
              <a:rPr lang="ru-RU" dirty="0"/>
              <a:t>Современные </a:t>
            </a:r>
            <a:r>
              <a:rPr lang="ru-RU" dirty="0" err="1"/>
              <a:t>педтехнологии</a:t>
            </a:r>
            <a:r>
              <a:rPr lang="ru-RU" dirty="0"/>
              <a:t> направлены на главную фигуру школы —ученика. Для выбора технологии требуется перестроить традиционно сложившийся стереотип деятельности учителя: понять ученика, принять ученика, признать ученика как субъекта процесса обучения	и подобрать технологии </a:t>
            </a:r>
            <a:r>
              <a:rPr lang="ru-RU" dirty="0" smtClean="0"/>
              <a:t>обучения, </a:t>
            </a:r>
            <a:r>
              <a:rPr lang="ru-RU" dirty="0"/>
              <a:t>учитывая подбор класса и возраст, тему и наличие дидактической обеспеченности обучения, не забывая о результате, который вы желаете получить.</a:t>
            </a:r>
          </a:p>
          <a:p>
            <a:endParaRPr lang="ru-RU" dirty="0"/>
          </a:p>
        </p:txBody>
      </p:sp>
      <p:pic>
        <p:nvPicPr>
          <p:cNvPr id="4" name="Picture 3" descr="C:\Users\user\Documents\клипарты\0_75693_7a04b98b_X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6402" y="4419595"/>
            <a:ext cx="1898908" cy="243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N.B.</a:t>
            </a:r>
            <a:endParaRPr lang="ru-RU" dirty="0">
              <a:solidFill>
                <a:srgbClr val="FF0000"/>
              </a:solidFill>
            </a:endParaRPr>
          </a:p>
        </p:txBody>
      </p:sp>
      <p:sp>
        <p:nvSpPr>
          <p:cNvPr id="3" name="Объект 2"/>
          <p:cNvSpPr>
            <a:spLocks noGrp="1"/>
          </p:cNvSpPr>
          <p:nvPr>
            <p:ph idx="1"/>
          </p:nvPr>
        </p:nvSpPr>
        <p:spPr/>
        <p:txBody>
          <a:bodyPr/>
          <a:lstStyle/>
          <a:p>
            <a:r>
              <a:rPr lang="ru-RU" dirty="0" smtClean="0"/>
              <a:t>Любая деятельность </a:t>
            </a:r>
            <a:r>
              <a:rPr lang="ru-RU" dirty="0"/>
              <a:t>может быть либо технологией, либо искусством. Искусство основано на интуиции, технология — на науке. </a:t>
            </a:r>
          </a:p>
        </p:txBody>
      </p:sp>
    </p:spTree>
    <p:extLst>
      <p:ext uri="{BB962C8B-B14F-4D97-AF65-F5344CB8AC3E}">
        <p14:creationId xmlns:p14="http://schemas.microsoft.com/office/powerpoint/2010/main" val="19247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N.B.</a:t>
            </a:r>
            <a:endParaRPr lang="ru-RU" dirty="0"/>
          </a:p>
        </p:txBody>
      </p:sp>
      <p:sp>
        <p:nvSpPr>
          <p:cNvPr id="3" name="Объект 2"/>
          <p:cNvSpPr>
            <a:spLocks noGrp="1"/>
          </p:cNvSpPr>
          <p:nvPr>
            <p:ph idx="1"/>
          </p:nvPr>
        </p:nvSpPr>
        <p:spPr/>
        <p:txBody>
          <a:bodyPr/>
          <a:lstStyle/>
          <a:p>
            <a:r>
              <a:rPr lang="ru-RU" dirty="0"/>
              <a:t>Отношение к технологиям в философской и культурологической литературе двойственное, часто противоположное.</a:t>
            </a:r>
          </a:p>
          <a:p>
            <a:r>
              <a:rPr lang="ru-RU" dirty="0"/>
              <a:t>Ряд исследователей, например, А.И. Ракитов, связывает с развитием высоких технологий будущее человечества. </a:t>
            </a:r>
          </a:p>
          <a:p>
            <a:r>
              <a:rPr lang="ru-RU" dirty="0"/>
              <a:t>например, В.А. </a:t>
            </a:r>
            <a:r>
              <a:rPr lang="ru-RU" dirty="0" err="1"/>
              <a:t>Кутырев</a:t>
            </a:r>
            <a:r>
              <a:rPr lang="ru-RU" dirty="0"/>
              <a:t> рассматривает установку на </a:t>
            </a:r>
            <a:r>
              <a:rPr lang="ru-RU" dirty="0" err="1"/>
              <a:t>технологизацию</a:t>
            </a:r>
            <a:r>
              <a:rPr lang="ru-RU" dirty="0"/>
              <a:t> образования как несовместимую, противоречащую установке на его </a:t>
            </a:r>
            <a:r>
              <a:rPr lang="ru-RU" dirty="0" err="1"/>
              <a:t>гуманизацию</a:t>
            </a:r>
            <a:r>
              <a:rPr lang="ru-RU" dirty="0"/>
              <a:t>.</a:t>
            </a:r>
          </a:p>
          <a:p>
            <a:endParaRPr lang="ru-RU" dirty="0"/>
          </a:p>
        </p:txBody>
      </p:sp>
    </p:spTree>
    <p:extLst>
      <p:ext uri="{BB962C8B-B14F-4D97-AF65-F5344CB8AC3E}">
        <p14:creationId xmlns:p14="http://schemas.microsoft.com/office/powerpoint/2010/main" val="221478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N.B.</a:t>
            </a:r>
            <a:endParaRPr lang="ru-RU" dirty="0"/>
          </a:p>
        </p:txBody>
      </p:sp>
      <p:sp>
        <p:nvSpPr>
          <p:cNvPr id="3" name="Объект 2"/>
          <p:cNvSpPr>
            <a:spLocks noGrp="1"/>
          </p:cNvSpPr>
          <p:nvPr>
            <p:ph idx="1"/>
          </p:nvPr>
        </p:nvSpPr>
        <p:spPr/>
        <p:txBody>
          <a:bodyPr/>
          <a:lstStyle/>
          <a:p>
            <a:r>
              <a:rPr lang="ru-RU" dirty="0"/>
              <a:t>Пока технология не создана, господствует индивидуальное мастерство. </a:t>
            </a:r>
            <a:r>
              <a:rPr lang="ru-RU" dirty="0" smtClean="0"/>
              <a:t>«</a:t>
            </a:r>
            <a:r>
              <a:rPr lang="ru-RU" dirty="0"/>
              <a:t>К</a:t>
            </a:r>
            <a:r>
              <a:rPr lang="ru-RU" dirty="0" smtClean="0"/>
              <a:t>оллективное </a:t>
            </a:r>
            <a:r>
              <a:rPr lang="ru-RU" dirty="0"/>
              <a:t>творчество», «коллективное мастерство», концентрированным выражением которого и является </a:t>
            </a:r>
            <a:r>
              <a:rPr lang="ru-RU" dirty="0" smtClean="0"/>
              <a:t>технология – это тиражирование чужого опыта. Подходит ли он вам? По размеру ли?</a:t>
            </a:r>
            <a:endParaRPr lang="ru-RU" dirty="0"/>
          </a:p>
          <a:p>
            <a:endParaRPr lang="ru-RU" dirty="0"/>
          </a:p>
        </p:txBody>
      </p:sp>
    </p:spTree>
    <p:extLst>
      <p:ext uri="{BB962C8B-B14F-4D97-AF65-F5344CB8AC3E}">
        <p14:creationId xmlns:p14="http://schemas.microsoft.com/office/powerpoint/2010/main" val="309026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70C0"/>
                </a:solidFill>
              </a:rPr>
              <a:t>Понятийный аппарат</a:t>
            </a:r>
          </a:p>
        </p:txBody>
      </p:sp>
      <p:sp>
        <p:nvSpPr>
          <p:cNvPr id="3" name="Объект 2"/>
          <p:cNvSpPr>
            <a:spLocks noGrp="1"/>
          </p:cNvSpPr>
          <p:nvPr>
            <p:ph idx="1"/>
          </p:nvPr>
        </p:nvSpPr>
        <p:spPr/>
        <p:txBody>
          <a:bodyPr>
            <a:normAutofit/>
          </a:bodyPr>
          <a:lstStyle/>
          <a:p>
            <a:r>
              <a:rPr lang="ru-RU" dirty="0" smtClean="0"/>
              <a:t>По </a:t>
            </a:r>
            <a:r>
              <a:rPr lang="ru-RU" dirty="0"/>
              <a:t>определению Н.В. Смирновой, «образовательные технологии представляют собой определенную совокупность последовательных, алгоритмизированных шагов по организации познавательного процесса».</a:t>
            </a:r>
          </a:p>
          <a:p>
            <a:endParaRPr lang="ru-RU" dirty="0"/>
          </a:p>
        </p:txBody>
      </p:sp>
      <p:pic>
        <p:nvPicPr>
          <p:cNvPr id="4"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6574915" y="3844964"/>
            <a:ext cx="19501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70C0"/>
                </a:solidFill>
              </a:rPr>
              <a:t>Понятийный аппарат</a:t>
            </a:r>
          </a:p>
        </p:txBody>
      </p:sp>
      <p:sp>
        <p:nvSpPr>
          <p:cNvPr id="3" name="Объект 2"/>
          <p:cNvSpPr>
            <a:spLocks noGrp="1"/>
          </p:cNvSpPr>
          <p:nvPr>
            <p:ph idx="1"/>
          </p:nvPr>
        </p:nvSpPr>
        <p:spPr/>
        <p:txBody>
          <a:bodyPr/>
          <a:lstStyle/>
          <a:p>
            <a:r>
              <a:rPr lang="ru-RU" b="1" dirty="0">
                <a:solidFill>
                  <a:srgbClr val="FF0000"/>
                </a:solidFill>
              </a:rPr>
              <a:t>Педагогическая технология </a:t>
            </a:r>
            <a:r>
              <a:rPr lang="ru-RU" dirty="0"/>
              <a:t>представляет собой системную целостность методов и средств, направленных на гарантированное достижение дидактических целей, развитие личности обучаемого, и через это – на формирование его интеллектуального, поведенческого и профессионального статусов.</a:t>
            </a:r>
          </a:p>
          <a:p>
            <a:endParaRPr lang="ru-RU" dirty="0"/>
          </a:p>
        </p:txBody>
      </p:sp>
      <p:pic>
        <p:nvPicPr>
          <p:cNvPr id="4"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6646924" y="4060988"/>
            <a:ext cx="19501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70C0"/>
                </a:solidFill>
              </a:rPr>
              <a:t>Понятийный аппарат</a:t>
            </a:r>
          </a:p>
        </p:txBody>
      </p:sp>
      <p:sp>
        <p:nvSpPr>
          <p:cNvPr id="3" name="Объект 2"/>
          <p:cNvSpPr>
            <a:spLocks noGrp="1"/>
          </p:cNvSpPr>
          <p:nvPr>
            <p:ph idx="1"/>
          </p:nvPr>
        </p:nvSpPr>
        <p:spPr/>
        <p:txBody>
          <a:bodyPr/>
          <a:lstStyle/>
          <a:p>
            <a:r>
              <a:rPr lang="ru-RU" b="1" dirty="0">
                <a:solidFill>
                  <a:srgbClr val="FF0000"/>
                </a:solidFill>
              </a:rPr>
              <a:t>Технология обучения </a:t>
            </a:r>
            <a:r>
              <a:rPr lang="ru-RU" dirty="0"/>
              <a:t>– есть последовательность (не обязательно строго упорядоченная) процедур и операций, составляющих в совокупности целостную дидактическую систему, реализация которой в педагогической практике приводит к достижению гарантированных целей обучения и воспитания.</a:t>
            </a:r>
          </a:p>
          <a:p>
            <a:endParaRPr lang="ru-RU" dirty="0"/>
          </a:p>
        </p:txBody>
      </p:sp>
      <p:pic>
        <p:nvPicPr>
          <p:cNvPr id="4"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7026137" y="4660994"/>
            <a:ext cx="1652948" cy="195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Принципы технологии преподавания</a:t>
            </a:r>
            <a:endParaRPr lang="ru-RU" dirty="0">
              <a:solidFill>
                <a:srgbClr val="0070C0"/>
              </a:solidFill>
            </a:endParaRPr>
          </a:p>
        </p:txBody>
      </p:sp>
      <p:sp>
        <p:nvSpPr>
          <p:cNvPr id="3" name="Объект 2"/>
          <p:cNvSpPr>
            <a:spLocks noGrp="1"/>
          </p:cNvSpPr>
          <p:nvPr>
            <p:ph idx="1"/>
          </p:nvPr>
        </p:nvSpPr>
        <p:spPr>
          <a:xfrm>
            <a:off x="467544" y="1844824"/>
            <a:ext cx="8229600" cy="4373563"/>
          </a:xfrm>
        </p:spPr>
        <p:txBody>
          <a:bodyPr>
            <a:normAutofit/>
          </a:bodyPr>
          <a:lstStyle/>
          <a:p>
            <a:r>
              <a:rPr lang="ru-RU" sz="2800" dirty="0"/>
              <a:t>Ц</a:t>
            </a:r>
            <a:r>
              <a:rPr lang="ru-RU" sz="2800" dirty="0" smtClean="0"/>
              <a:t>елесообразности</a:t>
            </a:r>
            <a:r>
              <a:rPr lang="ru-RU" sz="2800" dirty="0"/>
              <a:t>, сформулированный А. С Макаренко: «Ни одно действие педагога не должно стоять в стороне от поставленных целей</a:t>
            </a:r>
            <a:r>
              <a:rPr lang="ru-RU" sz="2800" dirty="0" smtClean="0"/>
              <a:t>».</a:t>
            </a:r>
          </a:p>
          <a:p>
            <a:endParaRPr lang="ru-RU" sz="2800" dirty="0"/>
          </a:p>
        </p:txBody>
      </p:sp>
      <p:sp>
        <p:nvSpPr>
          <p:cNvPr id="4" name="Прямоугольник 3"/>
          <p:cNvSpPr/>
          <p:nvPr/>
        </p:nvSpPr>
        <p:spPr>
          <a:xfrm>
            <a:off x="11185525" y="-904845"/>
            <a:ext cx="2286000" cy="4524315"/>
          </a:xfrm>
          <a:prstGeom prst="rect">
            <a:avLst/>
          </a:prstGeom>
        </p:spPr>
        <p:txBody>
          <a:bodyPr>
            <a:spAutoFit/>
          </a:bodyPr>
          <a:lstStyle/>
          <a:p>
            <a:pPr marL="342900" lvl="0" indent="-228600">
              <a:spcBef>
                <a:spcPct val="20000"/>
              </a:spcBef>
              <a:buClr>
                <a:srgbClr val="93A299"/>
              </a:buClr>
              <a:buFont typeface="Arial" pitchFamily="34" charset="0"/>
              <a:buChar char="•"/>
            </a:pPr>
            <a:r>
              <a:rPr lang="ru-RU" sz="2400" dirty="0">
                <a:solidFill>
                  <a:srgbClr val="564B3C"/>
                </a:solidFill>
              </a:rPr>
              <a:t>Современный подход к преподаванию заключается в построении его на технологической основе. </a:t>
            </a:r>
          </a:p>
        </p:txBody>
      </p:sp>
      <p:pic>
        <p:nvPicPr>
          <p:cNvPr id="5"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6437907" y="3671284"/>
            <a:ext cx="19501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2  Принцип технологии преподавания</a:t>
            </a:r>
            <a:endParaRPr lang="ru-RU" dirty="0">
              <a:solidFill>
                <a:srgbClr val="0070C0"/>
              </a:solidFill>
            </a:endParaRPr>
          </a:p>
        </p:txBody>
      </p:sp>
      <p:sp>
        <p:nvSpPr>
          <p:cNvPr id="3" name="Объект 2"/>
          <p:cNvSpPr>
            <a:spLocks noGrp="1"/>
          </p:cNvSpPr>
          <p:nvPr>
            <p:ph idx="1"/>
          </p:nvPr>
        </p:nvSpPr>
        <p:spPr/>
        <p:txBody>
          <a:bodyPr/>
          <a:lstStyle/>
          <a:p>
            <a:pPr marL="114300" indent="0">
              <a:buNone/>
            </a:pPr>
            <a:r>
              <a:rPr lang="ru-RU" dirty="0" smtClean="0"/>
              <a:t> </a:t>
            </a:r>
            <a:r>
              <a:rPr lang="ru-RU" dirty="0"/>
              <a:t>Взаимосвязь и взаимообусловленность преподавания и учения как двух неразрывных сторон процесса обучения. Главная задача учителя, как её видел </a:t>
            </a:r>
            <a:r>
              <a:rPr lang="ru-RU" dirty="0" err="1"/>
              <a:t>К.Д.Ушинский</a:t>
            </a:r>
            <a:r>
              <a:rPr lang="ru-RU" dirty="0"/>
              <a:t>, — превратить деятельность ученика в его самодеятельность.</a:t>
            </a:r>
          </a:p>
          <a:p>
            <a:endParaRPr lang="ru-RU" dirty="0"/>
          </a:p>
        </p:txBody>
      </p:sp>
      <p:pic>
        <p:nvPicPr>
          <p:cNvPr id="4"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6437907" y="3671284"/>
            <a:ext cx="19501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3  </a:t>
            </a:r>
            <a:r>
              <a:rPr lang="ru-RU" dirty="0">
                <a:solidFill>
                  <a:srgbClr val="0070C0"/>
                </a:solidFill>
              </a:rPr>
              <a:t>Принцип технологии преподавания</a:t>
            </a:r>
          </a:p>
        </p:txBody>
      </p:sp>
      <p:sp>
        <p:nvSpPr>
          <p:cNvPr id="3" name="Объект 2"/>
          <p:cNvSpPr>
            <a:spLocks noGrp="1"/>
          </p:cNvSpPr>
          <p:nvPr>
            <p:ph idx="1"/>
          </p:nvPr>
        </p:nvSpPr>
        <p:spPr/>
        <p:txBody>
          <a:bodyPr/>
          <a:lstStyle/>
          <a:p>
            <a:pPr marL="114300" indent="0">
              <a:buNone/>
            </a:pPr>
            <a:r>
              <a:rPr lang="ru-RU" dirty="0" smtClean="0"/>
              <a:t> </a:t>
            </a:r>
            <a:r>
              <a:rPr lang="ru-RU" dirty="0"/>
              <a:t>Предельная конкретизация учебно-воспитательных и развивающих целей в содержании, методах, средствах обучения, в организуемых учителем способах деятельности </a:t>
            </a:r>
            <a:r>
              <a:rPr lang="ru-RU" dirty="0" err="1"/>
              <a:t>уча+щихся</a:t>
            </a:r>
            <a:r>
              <a:rPr lang="ru-RU" dirty="0"/>
              <a:t>.</a:t>
            </a:r>
          </a:p>
          <a:p>
            <a:endParaRPr lang="ru-RU" dirty="0"/>
          </a:p>
        </p:txBody>
      </p:sp>
      <p:pic>
        <p:nvPicPr>
          <p:cNvPr id="4" name="Picture 4" descr="C:\Users\user\Documents\клипарты\37549ed8032cбл.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46580">
            <a:off x="6437907" y="3671284"/>
            <a:ext cx="19501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3.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526</TotalTime>
  <Words>1455</Words>
  <Application>Microsoft Office PowerPoint</Application>
  <PresentationFormat>Экран (4:3)</PresentationFormat>
  <Paragraphs>143</Paragraphs>
  <Slides>37</Slides>
  <Notes>1</Notes>
  <HiddenSlides>3</HiddenSlides>
  <MMClips>1</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Аптека</vt:lpstr>
      <vt:lpstr>Современные образовательные технологии</vt:lpstr>
      <vt:lpstr>История  возникновения</vt:lpstr>
      <vt:lpstr>Понятийный аппарат</vt:lpstr>
      <vt:lpstr>Понятийный аппарат</vt:lpstr>
      <vt:lpstr>Понятийный аппарат</vt:lpstr>
      <vt:lpstr>Понятийный аппарат</vt:lpstr>
      <vt:lpstr>Принципы технологии преподавания</vt:lpstr>
      <vt:lpstr>2  Принцип технологии преподавания</vt:lpstr>
      <vt:lpstr>3  Принцип технологии преподавания</vt:lpstr>
      <vt:lpstr>4  Принцип технологии преподавания</vt:lpstr>
      <vt:lpstr>5  Принцип технологии преподавания</vt:lpstr>
      <vt:lpstr>Перечень технологий,используемых  в коррекционном образовании</vt:lpstr>
      <vt:lpstr>Технологии развивающего обучения </vt:lpstr>
      <vt:lpstr>Перечень технологий,используемых  в коррекционном образовании</vt:lpstr>
      <vt:lpstr>Технологии на основе активизации и интенсификации деятельности учащихся </vt:lpstr>
      <vt:lpstr>Частнопредметные технологии</vt:lpstr>
      <vt:lpstr>Презентация PowerPoint</vt:lpstr>
      <vt:lpstr>ПРИМЕНЕНИЕ ОБРАЗОВАТЕЛЬНЫХ ТЕХНОЛОГИЙ В УЧЕБНОМ ПРОЦЕССЕ НАЧАЛЬНОЙ ШКОЛЫ</vt:lpstr>
      <vt:lpstr>Цель работы МО на 2014-2015 год</vt:lpstr>
      <vt:lpstr>Направления работы</vt:lpstr>
      <vt:lpstr> Технология проблемного обучения </vt:lpstr>
      <vt:lpstr>Обучение в сотрудничестве (групповая работа)</vt:lpstr>
      <vt:lpstr>Игровые технологии </vt:lpstr>
      <vt:lpstr>Игровые технологии</vt:lpstr>
      <vt:lpstr>Игровые технологии</vt:lpstr>
      <vt:lpstr>Проектная деятельность в школе</vt:lpstr>
      <vt:lpstr>  информационно-коммуникационные технологии в начальной школе   </vt:lpstr>
      <vt:lpstr>Презентация PowerPoint</vt:lpstr>
      <vt:lpstr>Презентация PowerPoint</vt:lpstr>
      <vt:lpstr>Здоровьесберегающие технологии</vt:lpstr>
      <vt:lpstr>Презентация PowerPoint</vt:lpstr>
      <vt:lpstr>ДЫХАТЕЛЬНАЯ ГИМНАСТИКА «Сдуй снежинку»</vt:lpstr>
      <vt:lpstr>Презентация PowerPoint</vt:lpstr>
      <vt:lpstr>Обобщение</vt:lpstr>
      <vt:lpstr>N.B.</vt:lpstr>
      <vt:lpstr>N.B.</vt:lpstr>
      <vt:lpstr>N.B.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современных педтехнологии</dc:title>
  <dc:creator>user</dc:creator>
  <cp:lastModifiedBy>SONY</cp:lastModifiedBy>
  <cp:revision>43</cp:revision>
  <dcterms:created xsi:type="dcterms:W3CDTF">2014-12-28T21:10:11Z</dcterms:created>
  <dcterms:modified xsi:type="dcterms:W3CDTF">2015-08-03T18:03:41Z</dcterms:modified>
</cp:coreProperties>
</file>