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0" r:id="rId2"/>
    <p:sldId id="261" r:id="rId3"/>
    <p:sldId id="263" r:id="rId4"/>
    <p:sldId id="264" r:id="rId5"/>
    <p:sldId id="265" r:id="rId6"/>
    <p:sldId id="266" r:id="rId7"/>
    <p:sldId id="274" r:id="rId8"/>
    <p:sldId id="267" r:id="rId9"/>
    <p:sldId id="268" r:id="rId10"/>
    <p:sldId id="269" r:id="rId11"/>
    <p:sldId id="271" r:id="rId12"/>
    <p:sldId id="272" r:id="rId13"/>
    <p:sldId id="273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20202"/>
    <a:srgbClr val="CC0000"/>
    <a:srgbClr val="9933FF"/>
    <a:srgbClr val="FF66CC"/>
    <a:srgbClr val="0000FF"/>
    <a:srgbClr val="FFFF99"/>
    <a:srgbClr val="07011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 varScale="1">
        <p:scale>
          <a:sx n="66" d="100"/>
          <a:sy n="66" d="100"/>
        </p:scale>
        <p:origin x="-4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title>
      <c:layout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АНКЕТИРОВАНИЕ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Pt>
            <c:idx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cat>
            <c:strRef>
              <c:f>Лист1!$A$2:$A$3</c:f>
              <c:strCache>
                <c:ptCount val="2"/>
                <c:pt idx="0">
                  <c:v>НЕ НРАВИТСЯ</c:v>
                </c:pt>
                <c:pt idx="1">
                  <c:v>НРАВИТСЯ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37.1</c:v>
                </c:pt>
                <c:pt idx="1">
                  <c:v>62.9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 НАШЕМ КЛАССЕ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chemeClr val="accent4">
                  <a:lumMod val="75000"/>
                </a:schemeClr>
              </a:solidFill>
            </c:spPr>
          </c:dPt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ЧИТАЛИ КНИГУ</c:v>
                </c:pt>
                <c:pt idx="1">
                  <c:v>СМОТРЕЛИ МУЛЬТФИЛЬМ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</c:v>
                </c:pt>
                <c:pt idx="1">
                  <c:v>20</c:v>
                </c:pt>
              </c:numCache>
            </c:numRef>
          </c:val>
        </c:ser>
        <c:shape val="box"/>
        <c:axId val="41774080"/>
        <c:axId val="41784064"/>
        <c:axId val="39677440"/>
      </c:bar3DChart>
      <c:catAx>
        <c:axId val="41774080"/>
        <c:scaling>
          <c:orientation val="minMax"/>
        </c:scaling>
        <c:axPos val="b"/>
        <c:tickLblPos val="nextTo"/>
        <c:crossAx val="41784064"/>
        <c:crosses val="autoZero"/>
        <c:auto val="1"/>
        <c:lblAlgn val="ctr"/>
        <c:lblOffset val="100"/>
      </c:catAx>
      <c:valAx>
        <c:axId val="41784064"/>
        <c:scaling>
          <c:orientation val="minMax"/>
        </c:scaling>
        <c:axPos val="l"/>
        <c:majorGridlines/>
        <c:numFmt formatCode="General" sourceLinked="1"/>
        <c:tickLblPos val="nextTo"/>
        <c:crossAx val="41774080"/>
        <c:crosses val="autoZero"/>
        <c:crossBetween val="between"/>
      </c:valAx>
      <c:serAx>
        <c:axId val="39677440"/>
        <c:scaling>
          <c:orientation val="minMax"/>
        </c:scaling>
        <c:delete val="1"/>
        <c:axPos val="b"/>
        <c:tickLblPos val="none"/>
        <c:crossAx val="41784064"/>
        <c:crosses val="autoZero"/>
      </c:serAx>
    </c:plotArea>
    <c:plotVisOnly val="1"/>
  </c:chart>
  <c:txPr>
    <a:bodyPr/>
    <a:lstStyle/>
    <a:p>
      <a:pPr>
        <a:defRPr sz="1800" b="1">
          <a:solidFill>
            <a:schemeClr val="bg1"/>
          </a:solidFill>
        </a:defRPr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1B964-EEC5-4F14-8436-F0AC0947A2AA}" type="datetimeFigureOut">
              <a:rPr lang="ru-RU" smtClean="0"/>
              <a:pPr/>
              <a:t>11.08.2015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32F386-D5C2-418D-A7BA-E8F92D185A6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1B964-EEC5-4F14-8436-F0AC0947A2AA}" type="datetimeFigureOut">
              <a:rPr lang="ru-RU" smtClean="0"/>
              <a:pPr/>
              <a:t>11.08.2015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F386-D5C2-418D-A7BA-E8F92D185A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1B964-EEC5-4F14-8436-F0AC0947A2AA}" type="datetimeFigureOut">
              <a:rPr lang="ru-RU" smtClean="0"/>
              <a:pPr/>
              <a:t>11.08.2015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F386-D5C2-418D-A7BA-E8F92D185A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EE1B964-EEC5-4F14-8436-F0AC0947A2AA}" type="datetimeFigureOut">
              <a:rPr lang="ru-RU" smtClean="0"/>
              <a:pPr/>
              <a:t>11.08.2015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C32F386-D5C2-418D-A7BA-E8F92D185A6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1B964-EEC5-4F14-8436-F0AC0947A2AA}" type="datetimeFigureOut">
              <a:rPr lang="ru-RU" smtClean="0"/>
              <a:pPr/>
              <a:t>11.08.2015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F386-D5C2-418D-A7BA-E8F92D185A6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1B964-EEC5-4F14-8436-F0AC0947A2AA}" type="datetimeFigureOut">
              <a:rPr lang="ru-RU" smtClean="0"/>
              <a:pPr/>
              <a:t>11.08.2015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F386-D5C2-418D-A7BA-E8F92D185A6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F386-D5C2-418D-A7BA-E8F92D185A6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1B964-EEC5-4F14-8436-F0AC0947A2AA}" type="datetimeFigureOut">
              <a:rPr lang="ru-RU" smtClean="0"/>
              <a:pPr/>
              <a:t>11.08.2015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1B964-EEC5-4F14-8436-F0AC0947A2AA}" type="datetimeFigureOut">
              <a:rPr lang="ru-RU" smtClean="0"/>
              <a:pPr/>
              <a:t>11.08.2015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F386-D5C2-418D-A7BA-E8F92D185A6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1B964-EEC5-4F14-8436-F0AC0947A2AA}" type="datetimeFigureOut">
              <a:rPr lang="ru-RU" smtClean="0"/>
              <a:pPr/>
              <a:t>11.08.2015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F386-D5C2-418D-A7BA-E8F92D185A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EE1B964-EEC5-4F14-8436-F0AC0947A2AA}" type="datetimeFigureOut">
              <a:rPr lang="ru-RU" smtClean="0"/>
              <a:pPr/>
              <a:t>11.08.2015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C32F386-D5C2-418D-A7BA-E8F92D185A6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1B964-EEC5-4F14-8436-F0AC0947A2AA}" type="datetimeFigureOut">
              <a:rPr lang="ru-RU" smtClean="0"/>
              <a:pPr/>
              <a:t>11.08.2015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32F386-D5C2-418D-A7BA-E8F92D185A6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EE1B964-EEC5-4F14-8436-F0AC0947A2AA}" type="datetimeFigureOut">
              <a:rPr lang="ru-RU" smtClean="0"/>
              <a:pPr/>
              <a:t>11.08.2015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C32F386-D5C2-418D-A7BA-E8F92D185A6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library.kiwix.org/wikipedia_ru_all/A/html/%D0%90/%D0%B4/%D0%B5/%D0%BD/%D0%90%D0%B4%D0%B5%D0%BD.html" TargetMode="Externa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9.jpeg"/><Relationship Id="rId9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835696" y="2060848"/>
            <a:ext cx="6393904" cy="424787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31" name="Picture 7" descr="C:\Program Files\Microsoft Office\MEDIA\OFFICE14\Lines\BD14997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0504" y="476672"/>
            <a:ext cx="57150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8004" y="420086"/>
            <a:ext cx="208422" cy="208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724054"/>
            <a:ext cx="712879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dirty="0" smtClean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«РЕАЛИТИ ПРИКЛЮЧЕНИЙ КАПИТАНА ВРУНГЕЛЯ»</a:t>
            </a:r>
          </a:p>
          <a:p>
            <a:pPr algn="ctr"/>
            <a:endParaRPr lang="ru-RU" sz="3200" i="1" dirty="0" smtClean="0"/>
          </a:p>
          <a:p>
            <a:pPr algn="ctr"/>
            <a:endParaRPr lang="ru-RU" sz="3200" i="1" dirty="0"/>
          </a:p>
          <a:p>
            <a:pPr indent="342900" algn="r">
              <a:spcAft>
                <a:spcPts val="0"/>
              </a:spcAft>
            </a:pPr>
            <a:endParaRPr lang="ru-RU" sz="2200" dirty="0" smtClean="0">
              <a:effectLst/>
              <a:latin typeface="Times New Roman"/>
              <a:ea typeface="Times New Roman"/>
            </a:endParaRPr>
          </a:p>
          <a:p>
            <a:pPr indent="342900" algn="r">
              <a:spcAft>
                <a:spcPts val="0"/>
              </a:spcAft>
            </a:pPr>
            <a:r>
              <a:rPr lang="ru-RU" sz="2200" b="1" dirty="0" smtClean="0">
                <a:effectLst/>
                <a:latin typeface="Times New Roman"/>
                <a:ea typeface="Times New Roman"/>
              </a:rPr>
              <a:t> </a:t>
            </a:r>
            <a:endParaRPr lang="ru-RU" sz="2200" dirty="0" smtClean="0">
              <a:effectLst/>
              <a:latin typeface="Times New Roman"/>
              <a:ea typeface="Times New Roman"/>
            </a:endParaRPr>
          </a:p>
          <a:p>
            <a:pPr indent="342900" algn="r">
              <a:spcAft>
                <a:spcPts val="0"/>
              </a:spcAft>
            </a:pPr>
            <a:r>
              <a:rPr lang="ru-RU" sz="2200" b="1" dirty="0" smtClean="0">
                <a:effectLst/>
                <a:latin typeface="Times New Roman"/>
                <a:ea typeface="Times New Roman"/>
              </a:rPr>
              <a:t>Руководитель проекта: </a:t>
            </a:r>
            <a:r>
              <a:rPr lang="ru-RU" sz="2200" b="1" dirty="0" smtClean="0">
                <a:effectLst/>
                <a:latin typeface="Times New Roman"/>
                <a:ea typeface="Times New Roman"/>
              </a:rPr>
              <a:t>Моисеева Е.А</a:t>
            </a:r>
            <a:r>
              <a:rPr lang="ru-RU" sz="2200" b="1" dirty="0" smtClean="0">
                <a:effectLst/>
                <a:latin typeface="Times New Roman"/>
                <a:ea typeface="Times New Roman"/>
              </a:rPr>
              <a:t>.,</a:t>
            </a:r>
            <a:endParaRPr lang="ru-RU" sz="2200" dirty="0" smtClean="0">
              <a:effectLst/>
              <a:latin typeface="Times New Roman"/>
              <a:ea typeface="Times New Roman"/>
            </a:endParaRPr>
          </a:p>
          <a:p>
            <a:pPr indent="342900" algn="r">
              <a:spcAft>
                <a:spcPts val="0"/>
              </a:spcAft>
            </a:pPr>
            <a:r>
              <a:rPr lang="ru-RU" sz="2200" b="1" dirty="0" smtClean="0">
                <a:effectLst/>
                <a:latin typeface="Times New Roman"/>
                <a:ea typeface="Times New Roman"/>
              </a:rPr>
              <a:t>учитель </a:t>
            </a:r>
            <a:r>
              <a:rPr lang="ru-RU" sz="2200" b="1" dirty="0" smtClean="0">
                <a:effectLst/>
                <a:latin typeface="Times New Roman"/>
                <a:ea typeface="Times New Roman"/>
              </a:rPr>
              <a:t>начальных классов</a:t>
            </a:r>
          </a:p>
          <a:p>
            <a:pPr indent="342900" algn="r">
              <a:spcAft>
                <a:spcPts val="0"/>
              </a:spcAft>
            </a:pPr>
            <a:r>
              <a:rPr lang="ru-RU" sz="2200" b="1" dirty="0" smtClean="0">
                <a:latin typeface="Times New Roman"/>
                <a:ea typeface="Times New Roman"/>
              </a:rPr>
              <a:t>МБОУ СОШ №11 </a:t>
            </a:r>
            <a:r>
              <a:rPr lang="ru-RU" sz="2200" b="1" smtClean="0">
                <a:latin typeface="Times New Roman"/>
                <a:ea typeface="Times New Roman"/>
              </a:rPr>
              <a:t>города </a:t>
            </a:r>
            <a:r>
              <a:rPr lang="ru-RU" sz="2200" b="1" smtClean="0">
                <a:latin typeface="Times New Roman"/>
                <a:ea typeface="Times New Roman"/>
              </a:rPr>
              <a:t>Ковров</a:t>
            </a:r>
            <a:endParaRPr lang="ru-RU" sz="2200" dirty="0" smtClean="0">
              <a:effectLst/>
              <a:latin typeface="Times New Roman"/>
              <a:ea typeface="Times New Roman"/>
            </a:endParaRPr>
          </a:p>
          <a:p>
            <a:pPr algn="ctr"/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xmlns="" val="422819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835696" y="2060848"/>
            <a:ext cx="6393904" cy="424787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31" name="Picture 7" descr="C:\Program Files\Microsoft Office\MEDIA\OFFICE14\Lines\BD14997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0504" y="476672"/>
            <a:ext cx="57150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8004" y="420086"/>
            <a:ext cx="208422" cy="208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395536" y="332656"/>
            <a:ext cx="8352928" cy="6336704"/>
          </a:xfrm>
          <a:prstGeom prst="rect">
            <a:avLst/>
          </a:prstGeom>
          <a:blipFill>
            <a:blip r:embed="rId4" cstate="print">
              <a:lum bright="4000" contrast="-14000"/>
            </a:blip>
            <a:stretch>
              <a:fillRect/>
            </a:stretch>
          </a:blipFill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692696"/>
            <a:ext cx="705678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Географические названия объектов</a:t>
            </a:r>
            <a:r>
              <a:rPr lang="ru-RU" sz="2400" b="1" i="1" dirty="0" smtClean="0">
                <a:solidFill>
                  <a:schemeClr val="bg1"/>
                </a:solidFill>
              </a:rPr>
              <a:t>: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/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  <a:cs typeface="Aharoni" pitchFamily="2" charset="-79"/>
              </a:rPr>
              <a:t>Ленинград - Эресунн  - Каттегат – Скагеррак – Норвегия – </a:t>
            </a:r>
            <a:r>
              <a:rPr lang="ru-RU" sz="2400" dirty="0" err="1" smtClean="0">
                <a:solidFill>
                  <a:schemeClr val="bg1"/>
                </a:solidFill>
                <a:cs typeface="Aharoni" pitchFamily="2" charset="-79"/>
              </a:rPr>
              <a:t>Доггер</a:t>
            </a:r>
            <a:r>
              <a:rPr lang="ru-RU" sz="2400" dirty="0" smtClean="0">
                <a:solidFill>
                  <a:schemeClr val="bg1"/>
                </a:solidFill>
                <a:cs typeface="Aharoni" pitchFamily="2" charset="-79"/>
              </a:rPr>
              <a:t> –банка – </a:t>
            </a:r>
            <a:r>
              <a:rPr lang="ru-RU" sz="2400" dirty="0" err="1" smtClean="0">
                <a:solidFill>
                  <a:schemeClr val="bg1"/>
                </a:solidFill>
                <a:cs typeface="Aharoni" pitchFamily="2" charset="-79"/>
              </a:rPr>
              <a:t>Ставангер</a:t>
            </a:r>
            <a:r>
              <a:rPr lang="ru-RU" sz="2400" dirty="0" smtClean="0">
                <a:solidFill>
                  <a:schemeClr val="bg1"/>
                </a:solidFill>
                <a:cs typeface="Aharoni" pitchFamily="2" charset="-79"/>
              </a:rPr>
              <a:t> – Гамбург – Роттердам -  Кале – Саутгемптон – Портсмут – Бискайский залив – Гибралтар -  Александрия – Каир – Нил – Суэцкий канал -  Суэц – Эритрея -  Аден </a:t>
            </a:r>
            <a:r>
              <a:rPr lang="ru-RU" sz="2400" dirty="0" smtClean="0">
                <a:solidFill>
                  <a:schemeClr val="bg1"/>
                </a:solidFill>
                <a:cs typeface="Aharoni" pitchFamily="2" charset="-79"/>
                <a:hlinkClick r:id="rId5"/>
              </a:rPr>
              <a:t>–</a:t>
            </a:r>
            <a:r>
              <a:rPr lang="ru-RU" sz="2400" dirty="0" smtClean="0">
                <a:solidFill>
                  <a:schemeClr val="bg1"/>
                </a:solidFill>
                <a:cs typeface="Aharoni" pitchFamily="2" charset="-79"/>
              </a:rPr>
              <a:t> Мыс </a:t>
            </a:r>
            <a:r>
              <a:rPr lang="ru-RU" sz="2400" dirty="0" err="1" smtClean="0">
                <a:solidFill>
                  <a:schemeClr val="bg1"/>
                </a:solidFill>
                <a:cs typeface="Aharoni" pitchFamily="2" charset="-79"/>
              </a:rPr>
              <a:t>Гвардафуй</a:t>
            </a:r>
            <a:r>
              <a:rPr lang="ru-RU" sz="2400" dirty="0" smtClean="0">
                <a:solidFill>
                  <a:schemeClr val="bg1"/>
                </a:solidFill>
                <a:cs typeface="Aharoni" pitchFamily="2" charset="-79"/>
              </a:rPr>
              <a:t> – Индийский океан – Гонолулу – Река Амазонка – Белен –</a:t>
            </a:r>
            <a:br>
              <a:rPr lang="ru-RU" sz="2400" dirty="0" smtClean="0">
                <a:solidFill>
                  <a:schemeClr val="bg1"/>
                </a:solidFill>
                <a:cs typeface="Aharoni" pitchFamily="2" charset="-79"/>
              </a:rPr>
            </a:br>
            <a:r>
              <a:rPr lang="ru-RU" sz="2400" dirty="0" smtClean="0">
                <a:solidFill>
                  <a:schemeClr val="bg1"/>
                </a:solidFill>
                <a:cs typeface="Aharoni" pitchFamily="2" charset="-79"/>
              </a:rPr>
              <a:t> Рио-де-Жанейро -  Мыс Горн –     </a:t>
            </a:r>
            <a:br>
              <a:rPr lang="ru-RU" sz="2400" dirty="0" smtClean="0">
                <a:solidFill>
                  <a:schemeClr val="bg1"/>
                </a:solidFill>
                <a:cs typeface="Aharoni" pitchFamily="2" charset="-79"/>
              </a:rPr>
            </a:br>
            <a:r>
              <a:rPr lang="ru-RU" sz="2400" dirty="0" smtClean="0">
                <a:solidFill>
                  <a:schemeClr val="bg1"/>
                </a:solidFill>
                <a:cs typeface="Aharoni" pitchFamily="2" charset="-79"/>
              </a:rPr>
              <a:t> Новая Зеландия – Сидней – Новая Гвинея – </a:t>
            </a:r>
            <a:br>
              <a:rPr lang="ru-RU" sz="2400" dirty="0" smtClean="0">
                <a:solidFill>
                  <a:schemeClr val="bg1"/>
                </a:solidFill>
                <a:cs typeface="Aharoni" pitchFamily="2" charset="-79"/>
              </a:rPr>
            </a:br>
            <a:r>
              <a:rPr lang="ru-RU" sz="2400" dirty="0" smtClean="0">
                <a:solidFill>
                  <a:schemeClr val="bg1"/>
                </a:solidFill>
                <a:cs typeface="Aharoni" pitchFamily="2" charset="-79"/>
              </a:rPr>
              <a:t> Марианские острова – Канада – Форт  Юкон – </a:t>
            </a:r>
            <a:br>
              <a:rPr lang="ru-RU" sz="2400" dirty="0" smtClean="0">
                <a:solidFill>
                  <a:schemeClr val="bg1"/>
                </a:solidFill>
                <a:cs typeface="Aharoni" pitchFamily="2" charset="-79"/>
              </a:rPr>
            </a:br>
            <a:r>
              <a:rPr lang="ru-RU" sz="2400" dirty="0" smtClean="0">
                <a:solidFill>
                  <a:schemeClr val="bg1"/>
                </a:solidFill>
                <a:cs typeface="Aharoni" pitchFamily="2" charset="-79"/>
              </a:rPr>
              <a:t> Остров Святого Лаврентия – </a:t>
            </a:r>
            <a:br>
              <a:rPr lang="ru-RU" sz="2400" dirty="0" smtClean="0">
                <a:solidFill>
                  <a:schemeClr val="bg1"/>
                </a:solidFill>
                <a:cs typeface="Aharoni" pitchFamily="2" charset="-79"/>
              </a:rPr>
            </a:br>
            <a:r>
              <a:rPr lang="ru-RU" sz="2400" dirty="0" smtClean="0">
                <a:solidFill>
                  <a:schemeClr val="bg1"/>
                </a:solidFill>
                <a:cs typeface="Aharoni" pitchFamily="2" charset="-79"/>
              </a:rPr>
              <a:t> Петропавловск- Камчатский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22819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835696" y="2060848"/>
            <a:ext cx="6393904" cy="424787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31" name="Picture 7" descr="C:\Program Files\Microsoft Office\MEDIA\OFFICE14\Lines\BD14997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0504" y="476672"/>
            <a:ext cx="57150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8004" y="420086"/>
            <a:ext cx="208422" cy="208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9672" y="1700808"/>
            <a:ext cx="36004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i="1" dirty="0" smtClean="0"/>
          </a:p>
          <a:p>
            <a:pPr algn="ctr"/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200" i="1" dirty="0" smtClean="0"/>
          </a:p>
          <a:p>
            <a:pPr algn="ctr"/>
            <a:endParaRPr lang="ru-RU" sz="3200" i="1" dirty="0"/>
          </a:p>
          <a:p>
            <a:pPr indent="342900" algn="r">
              <a:spcAft>
                <a:spcPts val="0"/>
              </a:spcAft>
            </a:pPr>
            <a:r>
              <a:rPr lang="ru-RU" sz="2200" b="1" dirty="0" smtClean="0">
                <a:effectLst/>
                <a:latin typeface="Times New Roman"/>
                <a:ea typeface="Times New Roman"/>
              </a:rPr>
              <a:t>\</a:t>
            </a:r>
            <a:endParaRPr lang="ru-RU" sz="2200" dirty="0" smtClean="0">
              <a:effectLst/>
              <a:latin typeface="Times New Roman"/>
              <a:ea typeface="Times New Roman"/>
            </a:endParaRPr>
          </a:p>
          <a:p>
            <a:pPr indent="342900" algn="r">
              <a:spcAft>
                <a:spcPts val="0"/>
              </a:spcAft>
            </a:pPr>
            <a:r>
              <a:rPr lang="ru-RU" sz="2200" b="1" dirty="0" smtClean="0">
                <a:effectLst/>
                <a:latin typeface="Times New Roman"/>
                <a:ea typeface="Times New Roman"/>
              </a:rPr>
              <a:t> </a:t>
            </a:r>
            <a:endParaRPr lang="ru-RU" sz="2200" dirty="0" smtClean="0">
              <a:effectLst/>
              <a:latin typeface="Times New Roman"/>
              <a:ea typeface="Times New Roman"/>
            </a:endParaRPr>
          </a:p>
          <a:p>
            <a:pPr indent="342900" algn="r">
              <a:spcAft>
                <a:spcPts val="0"/>
              </a:spcAft>
            </a:pPr>
            <a:endParaRPr lang="ru-RU" sz="2200" b="1" dirty="0" smtClean="0">
              <a:effectLst/>
              <a:latin typeface="Times New Roman"/>
              <a:ea typeface="Times New Roman"/>
            </a:endParaRPr>
          </a:p>
          <a:p>
            <a:pPr algn="ctr"/>
            <a:endParaRPr lang="ru-RU" sz="3200" i="1" dirty="0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988096" y="2213248"/>
            <a:ext cx="6393904" cy="4247877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lum bright="1000" contrast="-9000"/>
          </a:blip>
          <a:srcRect/>
          <a:stretch>
            <a:fillRect/>
          </a:stretch>
        </p:blipFill>
        <p:spPr bwMode="auto">
          <a:xfrm>
            <a:off x="323528" y="332656"/>
            <a:ext cx="8496944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2819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835696" y="2132856"/>
            <a:ext cx="6393904" cy="4247877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31" name="Picture 7" descr="C:\Program Files\Microsoft Office\MEDIA\OFFICE14\Lines\BD14997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0504" y="476672"/>
            <a:ext cx="57150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8004" y="420086"/>
            <a:ext cx="208422" cy="208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9672" y="1700808"/>
            <a:ext cx="36004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i="1" dirty="0" smtClean="0"/>
          </a:p>
          <a:p>
            <a:pPr algn="ctr"/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200" i="1" dirty="0" smtClean="0"/>
          </a:p>
          <a:p>
            <a:pPr algn="ctr"/>
            <a:endParaRPr lang="ru-RU" sz="3200" i="1" dirty="0"/>
          </a:p>
          <a:p>
            <a:pPr indent="342900" algn="r">
              <a:spcAft>
                <a:spcPts val="0"/>
              </a:spcAft>
            </a:pPr>
            <a:r>
              <a:rPr lang="ru-RU" sz="2200" b="1" dirty="0" smtClean="0">
                <a:effectLst/>
                <a:latin typeface="Times New Roman"/>
                <a:ea typeface="Times New Roman"/>
              </a:rPr>
              <a:t>\</a:t>
            </a:r>
            <a:endParaRPr lang="ru-RU" sz="2200" dirty="0" smtClean="0">
              <a:effectLst/>
              <a:latin typeface="Times New Roman"/>
              <a:ea typeface="Times New Roman"/>
            </a:endParaRPr>
          </a:p>
          <a:p>
            <a:pPr indent="342900" algn="r">
              <a:spcAft>
                <a:spcPts val="0"/>
              </a:spcAft>
            </a:pPr>
            <a:r>
              <a:rPr lang="ru-RU" sz="2200" b="1" dirty="0" smtClean="0">
                <a:effectLst/>
                <a:latin typeface="Times New Roman"/>
                <a:ea typeface="Times New Roman"/>
              </a:rPr>
              <a:t> </a:t>
            </a:r>
            <a:endParaRPr lang="ru-RU" sz="2200" dirty="0" smtClean="0">
              <a:effectLst/>
              <a:latin typeface="Times New Roman"/>
              <a:ea typeface="Times New Roman"/>
            </a:endParaRPr>
          </a:p>
          <a:p>
            <a:pPr indent="342900" algn="r">
              <a:spcAft>
                <a:spcPts val="0"/>
              </a:spcAft>
            </a:pPr>
            <a:endParaRPr lang="ru-RU" sz="2200" b="1" dirty="0" smtClean="0">
              <a:effectLst/>
              <a:latin typeface="Times New Roman"/>
              <a:ea typeface="Times New Roman"/>
            </a:endParaRPr>
          </a:p>
          <a:p>
            <a:pPr algn="ctr"/>
            <a:endParaRPr lang="ru-RU" sz="3200" i="1" dirty="0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988096" y="2213248"/>
            <a:ext cx="6393904" cy="4247877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1979712" y="1196752"/>
            <a:ext cx="6393904" cy="5472013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 fontScale="97500"/>
          </a:bodyPr>
          <a:lstStyle/>
          <a:p>
            <a:pPr algn="ctr"/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692696"/>
            <a:ext cx="7128792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i="1" dirty="0" smtClean="0"/>
          </a:p>
          <a:p>
            <a:pPr algn="ctr"/>
            <a:r>
              <a:rPr lang="ru-RU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Вывод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1 - Выполнив данную работу, несколько ребят из класса решили прочитать книгу с созданным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видеоприложением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2- работа поможет им наглядно представить те места, 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 проходили приключения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капитана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Врунгеля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200" i="1" dirty="0" smtClean="0"/>
          </a:p>
          <a:p>
            <a:pPr algn="ctr"/>
            <a:endParaRPr lang="ru-RU" sz="3200" i="1" dirty="0"/>
          </a:p>
          <a:p>
            <a:pPr indent="342900" algn="r">
              <a:spcAft>
                <a:spcPts val="0"/>
              </a:spcAft>
            </a:pPr>
            <a:r>
              <a:rPr lang="ru-RU" sz="2200" b="1" dirty="0" smtClean="0">
                <a:effectLst/>
                <a:latin typeface="Times New Roman"/>
                <a:ea typeface="Times New Roman"/>
              </a:rPr>
              <a:t>\</a:t>
            </a:r>
            <a:endParaRPr lang="ru-RU" sz="2200" dirty="0" smtClean="0">
              <a:effectLst/>
              <a:latin typeface="Times New Roman"/>
              <a:ea typeface="Times New Roman"/>
            </a:endParaRPr>
          </a:p>
          <a:p>
            <a:pPr indent="342900" algn="r">
              <a:spcAft>
                <a:spcPts val="0"/>
              </a:spcAft>
            </a:pPr>
            <a:r>
              <a:rPr lang="ru-RU" sz="2200" b="1" dirty="0" smtClean="0">
                <a:effectLst/>
                <a:latin typeface="Times New Roman"/>
                <a:ea typeface="Times New Roman"/>
              </a:rPr>
              <a:t> </a:t>
            </a:r>
            <a:endParaRPr lang="ru-RU" sz="2200" dirty="0" smtClean="0">
              <a:effectLst/>
              <a:latin typeface="Times New Roman"/>
              <a:ea typeface="Times New Roman"/>
            </a:endParaRPr>
          </a:p>
          <a:p>
            <a:pPr indent="342900" algn="r">
              <a:spcAft>
                <a:spcPts val="0"/>
              </a:spcAft>
            </a:pPr>
            <a:endParaRPr lang="ru-RU" sz="2200" b="1" dirty="0" smtClean="0">
              <a:effectLst/>
              <a:latin typeface="Times New Roman"/>
              <a:ea typeface="Times New Roman"/>
            </a:endParaRPr>
          </a:p>
          <a:p>
            <a:pPr algn="ctr"/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xmlns="" val="422819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835696" y="2132856"/>
            <a:ext cx="6393904" cy="4247877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31" name="Picture 7" descr="C:\Program Files\Microsoft Office\MEDIA\OFFICE14\Lines\BD14997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0504" y="476672"/>
            <a:ext cx="57150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8004" y="420086"/>
            <a:ext cx="208422" cy="208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9672" y="1700808"/>
            <a:ext cx="36004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i="1" dirty="0" smtClean="0"/>
          </a:p>
          <a:p>
            <a:pPr algn="ctr"/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200" i="1" dirty="0" smtClean="0"/>
          </a:p>
          <a:p>
            <a:pPr algn="ctr"/>
            <a:endParaRPr lang="ru-RU" sz="3200" i="1" dirty="0"/>
          </a:p>
          <a:p>
            <a:pPr indent="342900" algn="r">
              <a:spcAft>
                <a:spcPts val="0"/>
              </a:spcAft>
            </a:pPr>
            <a:r>
              <a:rPr lang="ru-RU" sz="2200" b="1" dirty="0" smtClean="0">
                <a:effectLst/>
                <a:latin typeface="Times New Roman"/>
                <a:ea typeface="Times New Roman"/>
              </a:rPr>
              <a:t>\</a:t>
            </a:r>
            <a:endParaRPr lang="ru-RU" sz="2200" dirty="0" smtClean="0">
              <a:effectLst/>
              <a:latin typeface="Times New Roman"/>
              <a:ea typeface="Times New Roman"/>
            </a:endParaRPr>
          </a:p>
          <a:p>
            <a:pPr indent="342900" algn="r">
              <a:spcAft>
                <a:spcPts val="0"/>
              </a:spcAft>
            </a:pPr>
            <a:r>
              <a:rPr lang="ru-RU" sz="2200" b="1" dirty="0" smtClean="0">
                <a:effectLst/>
                <a:latin typeface="Times New Roman"/>
                <a:ea typeface="Times New Roman"/>
              </a:rPr>
              <a:t> </a:t>
            </a:r>
            <a:endParaRPr lang="ru-RU" sz="2200" dirty="0" smtClean="0">
              <a:effectLst/>
              <a:latin typeface="Times New Roman"/>
              <a:ea typeface="Times New Roman"/>
            </a:endParaRPr>
          </a:p>
          <a:p>
            <a:pPr indent="342900" algn="r">
              <a:spcAft>
                <a:spcPts val="0"/>
              </a:spcAft>
            </a:pPr>
            <a:endParaRPr lang="ru-RU" sz="2200" b="1" dirty="0" smtClean="0">
              <a:effectLst/>
              <a:latin typeface="Times New Roman"/>
              <a:ea typeface="Times New Roman"/>
            </a:endParaRPr>
          </a:p>
          <a:p>
            <a:pPr algn="ctr"/>
            <a:endParaRPr lang="ru-RU" sz="3200" i="1" dirty="0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988096" y="2213248"/>
            <a:ext cx="6393904" cy="4247877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1979712" y="1196752"/>
            <a:ext cx="6393904" cy="5472013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 fontScale="97500"/>
          </a:bodyPr>
          <a:lstStyle/>
          <a:p>
            <a:pPr algn="ctr"/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692696"/>
            <a:ext cx="7128792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А. Некрасов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«Сегодня английские, армянские, болгарские, венгерские, грузинские, индийские, латвийские, туркменские, югославские, японские ребята читают «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Врунгеля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 на родном языке.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Врунгель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много раз менял и продолжает менять свою фамилию. Чехи его знают как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Жаанилкина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поляки как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Залганова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немцы как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Флюнкериха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… Но как бы ни называли его, я верю, 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 добрый старый капитан всем читателям щедро дарит улыбки, и эта вера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убеждает меня в том, 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 я не напрасно потратил труд и время».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200" i="1" dirty="0" smtClean="0"/>
          </a:p>
          <a:p>
            <a:pPr algn="ctr"/>
            <a:endParaRPr lang="ru-RU" sz="3200" i="1" dirty="0"/>
          </a:p>
          <a:p>
            <a:pPr indent="342900" algn="r">
              <a:spcAft>
                <a:spcPts val="0"/>
              </a:spcAft>
            </a:pPr>
            <a:r>
              <a:rPr lang="ru-RU" sz="2200" b="1" dirty="0" smtClean="0">
                <a:effectLst/>
                <a:latin typeface="Times New Roman"/>
                <a:ea typeface="Times New Roman"/>
              </a:rPr>
              <a:t>\</a:t>
            </a:r>
            <a:endParaRPr lang="ru-RU" sz="2200" dirty="0" smtClean="0">
              <a:effectLst/>
              <a:latin typeface="Times New Roman"/>
              <a:ea typeface="Times New Roman"/>
            </a:endParaRPr>
          </a:p>
          <a:p>
            <a:pPr indent="342900" algn="r">
              <a:spcAft>
                <a:spcPts val="0"/>
              </a:spcAft>
            </a:pPr>
            <a:r>
              <a:rPr lang="ru-RU" sz="2200" b="1" dirty="0" smtClean="0">
                <a:effectLst/>
                <a:latin typeface="Times New Roman"/>
                <a:ea typeface="Times New Roman"/>
              </a:rPr>
              <a:t> </a:t>
            </a:r>
            <a:endParaRPr lang="ru-RU" sz="2200" dirty="0" smtClean="0">
              <a:effectLst/>
              <a:latin typeface="Times New Roman"/>
              <a:ea typeface="Times New Roman"/>
            </a:endParaRPr>
          </a:p>
          <a:p>
            <a:pPr indent="342900" algn="r">
              <a:spcAft>
                <a:spcPts val="0"/>
              </a:spcAft>
            </a:pPr>
            <a:endParaRPr lang="ru-RU" sz="2200" b="1" dirty="0" smtClean="0">
              <a:effectLst/>
              <a:latin typeface="Times New Roman"/>
              <a:ea typeface="Times New Roman"/>
            </a:endParaRPr>
          </a:p>
          <a:p>
            <a:pPr algn="ctr"/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xmlns="" val="422819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HP\Downloads\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60000">
            <a:off x="6328582" y="1095312"/>
            <a:ext cx="2373704" cy="3538633"/>
          </a:xfrm>
          <a:prstGeom prst="rect">
            <a:avLst/>
          </a:prstGeom>
          <a:noFill/>
        </p:spPr>
      </p:pic>
      <p:pic>
        <p:nvPicPr>
          <p:cNvPr id="3078" name="Picture 6" descr="C:\Users\HP\Downloads\1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268760"/>
            <a:ext cx="2736304" cy="36004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835696" y="2132856"/>
            <a:ext cx="6393904" cy="4247877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31" name="Picture 7" descr="C:\Program Files\Microsoft Office\MEDIA\OFFICE14\Lines\BD14997_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0648"/>
            <a:ext cx="5715000" cy="38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8004" y="420086"/>
            <a:ext cx="208422" cy="208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9672" y="1700808"/>
            <a:ext cx="36004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i="1" dirty="0" smtClean="0"/>
          </a:p>
          <a:p>
            <a:pPr algn="ctr"/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200" i="1" dirty="0" smtClean="0"/>
          </a:p>
          <a:p>
            <a:pPr algn="ctr"/>
            <a:endParaRPr lang="ru-RU" sz="3200" i="1" dirty="0"/>
          </a:p>
          <a:p>
            <a:pPr indent="342900" algn="r">
              <a:spcAft>
                <a:spcPts val="0"/>
              </a:spcAft>
            </a:pPr>
            <a:r>
              <a:rPr lang="ru-RU" sz="2200" b="1" dirty="0" smtClean="0">
                <a:effectLst/>
                <a:latin typeface="Times New Roman"/>
                <a:ea typeface="Times New Roman"/>
              </a:rPr>
              <a:t>\</a:t>
            </a:r>
            <a:endParaRPr lang="ru-RU" sz="2200" dirty="0" smtClean="0">
              <a:effectLst/>
              <a:latin typeface="Times New Roman"/>
              <a:ea typeface="Times New Roman"/>
            </a:endParaRPr>
          </a:p>
          <a:p>
            <a:pPr indent="342900" algn="r">
              <a:spcAft>
                <a:spcPts val="0"/>
              </a:spcAft>
            </a:pPr>
            <a:r>
              <a:rPr lang="ru-RU" sz="2200" b="1" dirty="0" smtClean="0">
                <a:effectLst/>
                <a:latin typeface="Times New Roman"/>
                <a:ea typeface="Times New Roman"/>
              </a:rPr>
              <a:t> </a:t>
            </a:r>
            <a:endParaRPr lang="ru-RU" sz="2200" dirty="0" smtClean="0">
              <a:effectLst/>
              <a:latin typeface="Times New Roman"/>
              <a:ea typeface="Times New Roman"/>
            </a:endParaRPr>
          </a:p>
          <a:p>
            <a:pPr indent="342900" algn="r">
              <a:spcAft>
                <a:spcPts val="0"/>
              </a:spcAft>
            </a:pPr>
            <a:endParaRPr lang="ru-RU" sz="2200" b="1" dirty="0" smtClean="0">
              <a:effectLst/>
              <a:latin typeface="Times New Roman"/>
              <a:ea typeface="Times New Roman"/>
            </a:endParaRPr>
          </a:p>
          <a:p>
            <a:pPr algn="ctr"/>
            <a:endParaRPr lang="ru-RU" sz="3200" i="1" dirty="0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547664" y="2420888"/>
            <a:ext cx="6393904" cy="4247877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1979712" y="1196752"/>
            <a:ext cx="6393904" cy="5472013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 fontScale="97500"/>
          </a:bodyPr>
          <a:lstStyle/>
          <a:p>
            <a:pPr algn="ctr"/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C:\Users\HP\Downloads\13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960000">
            <a:off x="786227" y="1245702"/>
            <a:ext cx="2367811" cy="3167596"/>
          </a:xfrm>
          <a:prstGeom prst="rect">
            <a:avLst/>
          </a:prstGeom>
          <a:noFill/>
        </p:spPr>
      </p:pic>
      <p:pic>
        <p:nvPicPr>
          <p:cNvPr id="3075" name="Picture 3" descr="C:\Users\HP\Downloads\13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540000">
            <a:off x="2217704" y="3214386"/>
            <a:ext cx="2111810" cy="3208908"/>
          </a:xfrm>
          <a:prstGeom prst="rect">
            <a:avLst/>
          </a:prstGeom>
          <a:noFill/>
        </p:spPr>
      </p:pic>
      <p:pic>
        <p:nvPicPr>
          <p:cNvPr id="3077" name="Picture 5" descr="C:\Users\HP\Downloads\12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">
            <a:off x="5088935" y="3264747"/>
            <a:ext cx="2203383" cy="3219599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475656" y="260648"/>
            <a:ext cx="5832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КАКУЮ КНИГУ ВЫБРАЛ ТЫ?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819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835696" y="2060848"/>
            <a:ext cx="6393904" cy="424787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31" name="Picture 7" descr="C:\Program Files\Microsoft Office\MEDIA\OFFICE14\Lines\BD14997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0504" y="476672"/>
            <a:ext cx="57150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8004" y="420086"/>
            <a:ext cx="208422" cy="208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43608" y="692696"/>
            <a:ext cx="7128792" cy="750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 исследования: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книга А. Некрасова «Приключения капитана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Врунгеля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</a:t>
            </a:r>
          </a:p>
          <a:p>
            <a:pPr algn="ctr"/>
            <a:endParaRPr lang="ru-RU" sz="3600" dirty="0" smtClean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Предмет исследования: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географические названия, встречающиеся в произведении</a:t>
            </a:r>
          </a:p>
          <a:p>
            <a:pPr algn="ctr"/>
            <a:endParaRPr lang="ru-RU" sz="3200" i="1" dirty="0"/>
          </a:p>
          <a:p>
            <a:pPr algn="ctr"/>
            <a:endParaRPr lang="ru-RU" sz="3200" i="1" dirty="0" smtClean="0"/>
          </a:p>
          <a:p>
            <a:pPr algn="ctr"/>
            <a:endParaRPr lang="ru-RU" sz="3200" i="1" dirty="0"/>
          </a:p>
          <a:p>
            <a:pPr indent="342900" algn="r">
              <a:spcAft>
                <a:spcPts val="0"/>
              </a:spcAft>
            </a:pPr>
            <a:r>
              <a:rPr lang="ru-RU" sz="2200" b="1" dirty="0" smtClean="0">
                <a:effectLst/>
                <a:latin typeface="Times New Roman"/>
                <a:ea typeface="Times New Roman"/>
              </a:rPr>
              <a:t>\</a:t>
            </a:r>
            <a:endParaRPr lang="ru-RU" sz="2200" dirty="0" smtClean="0">
              <a:effectLst/>
              <a:latin typeface="Times New Roman"/>
              <a:ea typeface="Times New Roman"/>
            </a:endParaRPr>
          </a:p>
          <a:p>
            <a:pPr indent="342900" algn="r">
              <a:spcAft>
                <a:spcPts val="0"/>
              </a:spcAft>
            </a:pPr>
            <a:r>
              <a:rPr lang="ru-RU" sz="2200" b="1" dirty="0" smtClean="0">
                <a:effectLst/>
                <a:latin typeface="Times New Roman"/>
                <a:ea typeface="Times New Roman"/>
              </a:rPr>
              <a:t> </a:t>
            </a:r>
            <a:endParaRPr lang="ru-RU" sz="2200" dirty="0" smtClean="0">
              <a:effectLst/>
              <a:latin typeface="Times New Roman"/>
              <a:ea typeface="Times New Roman"/>
            </a:endParaRPr>
          </a:p>
          <a:p>
            <a:pPr indent="342900" algn="r">
              <a:spcAft>
                <a:spcPts val="0"/>
              </a:spcAft>
            </a:pPr>
            <a:endParaRPr lang="ru-RU" sz="2200" b="1" dirty="0" smtClean="0">
              <a:effectLst/>
              <a:latin typeface="Times New Roman"/>
              <a:ea typeface="Times New Roman"/>
            </a:endParaRPr>
          </a:p>
          <a:p>
            <a:pPr algn="ctr"/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xmlns="" val="422819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835696" y="2060848"/>
            <a:ext cx="6393904" cy="424787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31" name="Picture 7" descr="C:\Program Files\Microsoft Office\MEDIA\OFFICE14\Lines\BD14997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0504" y="476672"/>
            <a:ext cx="57150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8004" y="420086"/>
            <a:ext cx="208422" cy="208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260648"/>
            <a:ext cx="8352928" cy="9664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Противоречие: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одним читателям книга нравится, читается легко, а другим не нравится они с трудом дочитали её до конца.</a:t>
            </a:r>
          </a:p>
          <a:p>
            <a:r>
              <a:rPr lang="ru-RU" sz="32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Гипотеза: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собрать сведения о географических объектах, где побывал капитан 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Врунгель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своем кругосветном плавании, и создать сопроводительный справочник его путешествия, то может быть книгу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станет читать интереснее?</a:t>
            </a:r>
          </a:p>
          <a:p>
            <a:pPr algn="ctr"/>
            <a:endParaRPr lang="ru-RU" sz="3600" dirty="0" smtClean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3600" dirty="0" smtClean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3600" dirty="0" smtClean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3200" i="1" dirty="0"/>
          </a:p>
          <a:p>
            <a:pPr algn="ctr"/>
            <a:endParaRPr lang="ru-RU" sz="3200" i="1" dirty="0" smtClean="0"/>
          </a:p>
          <a:p>
            <a:pPr algn="ctr"/>
            <a:endParaRPr lang="ru-RU" sz="3200" i="1" dirty="0"/>
          </a:p>
          <a:p>
            <a:pPr indent="342900" algn="r">
              <a:spcAft>
                <a:spcPts val="0"/>
              </a:spcAft>
            </a:pPr>
            <a:r>
              <a:rPr lang="ru-RU" sz="2200" b="1" dirty="0" smtClean="0">
                <a:effectLst/>
                <a:latin typeface="Times New Roman"/>
                <a:ea typeface="Times New Roman"/>
              </a:rPr>
              <a:t>\</a:t>
            </a:r>
            <a:endParaRPr lang="ru-RU" sz="2200" dirty="0" smtClean="0">
              <a:effectLst/>
              <a:latin typeface="Times New Roman"/>
              <a:ea typeface="Times New Roman"/>
            </a:endParaRPr>
          </a:p>
          <a:p>
            <a:pPr indent="342900" algn="r">
              <a:spcAft>
                <a:spcPts val="0"/>
              </a:spcAft>
            </a:pPr>
            <a:r>
              <a:rPr lang="ru-RU" sz="2200" b="1" dirty="0" smtClean="0">
                <a:effectLst/>
                <a:latin typeface="Times New Roman"/>
                <a:ea typeface="Times New Roman"/>
              </a:rPr>
              <a:t> </a:t>
            </a:r>
            <a:endParaRPr lang="ru-RU" sz="2200" dirty="0" smtClean="0">
              <a:effectLst/>
              <a:latin typeface="Times New Roman"/>
              <a:ea typeface="Times New Roman"/>
            </a:endParaRPr>
          </a:p>
          <a:p>
            <a:pPr indent="342900" algn="r">
              <a:spcAft>
                <a:spcPts val="0"/>
              </a:spcAft>
            </a:pPr>
            <a:endParaRPr lang="ru-RU" sz="2200" b="1" dirty="0" smtClean="0">
              <a:effectLst/>
              <a:latin typeface="Times New Roman"/>
              <a:ea typeface="Times New Roman"/>
            </a:endParaRPr>
          </a:p>
          <a:p>
            <a:pPr algn="ctr"/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xmlns="" val="422819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835696" y="2060848"/>
            <a:ext cx="6393904" cy="424787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31" name="Picture 7" descr="C:\Program Files\Microsoft Office\MEDIA\OFFICE14\Lines\BD14997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0504" y="476672"/>
            <a:ext cx="57150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8004" y="420086"/>
            <a:ext cx="208422" cy="208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9672" y="692696"/>
            <a:ext cx="7128792" cy="750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Цель исследования: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создать сопроводительный справочник кругосветного плавания капитана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Врунгеля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в котором познакомить читателя с реальными географическими объектами, которые посетил капитан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Врунгель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ctr"/>
            <a:endParaRPr lang="ru-RU" sz="3200" i="1" dirty="0"/>
          </a:p>
          <a:p>
            <a:pPr algn="ctr"/>
            <a:endParaRPr lang="ru-RU" sz="3200" i="1" dirty="0" smtClean="0"/>
          </a:p>
          <a:p>
            <a:pPr algn="ctr"/>
            <a:endParaRPr lang="ru-RU" sz="3200" i="1" dirty="0"/>
          </a:p>
          <a:p>
            <a:pPr indent="342900" algn="r">
              <a:spcAft>
                <a:spcPts val="0"/>
              </a:spcAft>
            </a:pPr>
            <a:r>
              <a:rPr lang="ru-RU" sz="2200" b="1" dirty="0" smtClean="0">
                <a:effectLst/>
                <a:latin typeface="Times New Roman"/>
                <a:ea typeface="Times New Roman"/>
              </a:rPr>
              <a:t>\</a:t>
            </a:r>
            <a:endParaRPr lang="ru-RU" sz="2200" dirty="0" smtClean="0">
              <a:effectLst/>
              <a:latin typeface="Times New Roman"/>
              <a:ea typeface="Times New Roman"/>
            </a:endParaRPr>
          </a:p>
          <a:p>
            <a:pPr indent="342900" algn="r">
              <a:spcAft>
                <a:spcPts val="0"/>
              </a:spcAft>
            </a:pPr>
            <a:r>
              <a:rPr lang="ru-RU" sz="2200" b="1" dirty="0" smtClean="0">
                <a:effectLst/>
                <a:latin typeface="Times New Roman"/>
                <a:ea typeface="Times New Roman"/>
              </a:rPr>
              <a:t> </a:t>
            </a:r>
            <a:endParaRPr lang="ru-RU" sz="2200" dirty="0" smtClean="0">
              <a:effectLst/>
              <a:latin typeface="Times New Roman"/>
              <a:ea typeface="Times New Roman"/>
            </a:endParaRPr>
          </a:p>
          <a:p>
            <a:pPr indent="342900" algn="r">
              <a:spcAft>
                <a:spcPts val="0"/>
              </a:spcAft>
            </a:pPr>
            <a:endParaRPr lang="ru-RU" sz="2200" b="1" dirty="0" smtClean="0">
              <a:effectLst/>
              <a:latin typeface="Times New Roman"/>
              <a:ea typeface="Times New Roman"/>
            </a:endParaRPr>
          </a:p>
          <a:p>
            <a:pPr algn="ctr"/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xmlns="" val="422819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835696" y="2060848"/>
            <a:ext cx="6393904" cy="424787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31" name="Picture 7" descr="C:\Program Files\Microsoft Office\MEDIA\OFFICE14\Lines\BD14997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0504" y="476672"/>
            <a:ext cx="57150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8004" y="420086"/>
            <a:ext cx="208422" cy="208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23728" y="476672"/>
            <a:ext cx="6768752" cy="750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Задачи: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1-выявить все географические названия, встречающиеся в книге;</a:t>
            </a:r>
          </a:p>
          <a:p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2-проверить их реальное существование;</a:t>
            </a:r>
          </a:p>
          <a:p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3-проложить на карте путь капитана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Врунгеля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 доказать, что путешествие является кругосветным.</a:t>
            </a:r>
          </a:p>
          <a:p>
            <a:pPr algn="ctr"/>
            <a:endParaRPr lang="ru-RU" sz="3200" i="1" dirty="0"/>
          </a:p>
          <a:p>
            <a:pPr algn="ctr"/>
            <a:endParaRPr lang="ru-RU" sz="3200" i="1" dirty="0" smtClean="0"/>
          </a:p>
          <a:p>
            <a:pPr algn="ctr"/>
            <a:endParaRPr lang="ru-RU" sz="3200" i="1" dirty="0"/>
          </a:p>
          <a:p>
            <a:pPr indent="342900" algn="r">
              <a:spcAft>
                <a:spcPts val="0"/>
              </a:spcAft>
            </a:pPr>
            <a:r>
              <a:rPr lang="ru-RU" sz="2200" b="1" dirty="0" smtClean="0">
                <a:effectLst/>
                <a:latin typeface="Times New Roman"/>
                <a:ea typeface="Times New Roman"/>
              </a:rPr>
              <a:t>\</a:t>
            </a:r>
            <a:endParaRPr lang="ru-RU" sz="2200" dirty="0" smtClean="0">
              <a:effectLst/>
              <a:latin typeface="Times New Roman"/>
              <a:ea typeface="Times New Roman"/>
            </a:endParaRPr>
          </a:p>
          <a:p>
            <a:pPr indent="342900" algn="r">
              <a:spcAft>
                <a:spcPts val="0"/>
              </a:spcAft>
            </a:pPr>
            <a:r>
              <a:rPr lang="ru-RU" sz="2200" b="1" dirty="0" smtClean="0">
                <a:effectLst/>
                <a:latin typeface="Times New Roman"/>
                <a:ea typeface="Times New Roman"/>
              </a:rPr>
              <a:t> </a:t>
            </a:r>
            <a:endParaRPr lang="ru-RU" sz="2200" dirty="0" smtClean="0">
              <a:effectLst/>
              <a:latin typeface="Times New Roman"/>
              <a:ea typeface="Times New Roman"/>
            </a:endParaRPr>
          </a:p>
          <a:p>
            <a:pPr indent="342900" algn="r">
              <a:spcAft>
                <a:spcPts val="0"/>
              </a:spcAft>
            </a:pPr>
            <a:endParaRPr lang="ru-RU" sz="2200" b="1" dirty="0" smtClean="0">
              <a:effectLst/>
              <a:latin typeface="Times New Roman"/>
              <a:ea typeface="Times New Roman"/>
            </a:endParaRPr>
          </a:p>
          <a:p>
            <a:pPr algn="ctr"/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xmlns="" val="422819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835696" y="2060848"/>
            <a:ext cx="6393904" cy="424787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31" name="Picture 7" descr="C:\Program Files\Microsoft Office\MEDIA\OFFICE14\Lines\BD14997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0504" y="476672"/>
            <a:ext cx="57150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8004" y="420086"/>
            <a:ext cx="208422" cy="208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1680" y="1340768"/>
            <a:ext cx="712879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i="1" dirty="0" smtClean="0"/>
          </a:p>
          <a:p>
            <a:pPr algn="ctr"/>
            <a:r>
              <a:rPr lang="ru-RU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Методы исследования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1-теоретический</a:t>
            </a:r>
          </a:p>
          <a:p>
            <a:pPr algn="ctr"/>
            <a:endParaRPr lang="ru-RU" sz="3600" dirty="0" smtClean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2-эмпирический</a:t>
            </a:r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200" i="1" dirty="0" smtClean="0"/>
          </a:p>
          <a:p>
            <a:pPr algn="ctr"/>
            <a:endParaRPr lang="ru-RU" sz="3200" i="1" dirty="0"/>
          </a:p>
          <a:p>
            <a:pPr indent="342900" algn="r">
              <a:spcAft>
                <a:spcPts val="0"/>
              </a:spcAft>
            </a:pPr>
            <a:r>
              <a:rPr lang="ru-RU" sz="2200" b="1" dirty="0" smtClean="0">
                <a:effectLst/>
                <a:latin typeface="Times New Roman"/>
                <a:ea typeface="Times New Roman"/>
              </a:rPr>
              <a:t>\</a:t>
            </a:r>
            <a:endParaRPr lang="ru-RU" sz="2200" dirty="0" smtClean="0">
              <a:effectLst/>
              <a:latin typeface="Times New Roman"/>
              <a:ea typeface="Times New Roman"/>
            </a:endParaRPr>
          </a:p>
          <a:p>
            <a:pPr indent="342900" algn="r">
              <a:spcAft>
                <a:spcPts val="0"/>
              </a:spcAft>
            </a:pPr>
            <a:r>
              <a:rPr lang="ru-RU" sz="2200" b="1" dirty="0" smtClean="0">
                <a:effectLst/>
                <a:latin typeface="Times New Roman"/>
                <a:ea typeface="Times New Roman"/>
              </a:rPr>
              <a:t> </a:t>
            </a:r>
            <a:endParaRPr lang="ru-RU" sz="2200" dirty="0" smtClean="0">
              <a:effectLst/>
              <a:latin typeface="Times New Roman"/>
              <a:ea typeface="Times New Roman"/>
            </a:endParaRPr>
          </a:p>
          <a:p>
            <a:pPr indent="342900" algn="r">
              <a:spcAft>
                <a:spcPts val="0"/>
              </a:spcAft>
            </a:pPr>
            <a:endParaRPr lang="ru-RU" sz="2200" b="1" dirty="0" smtClean="0">
              <a:effectLst/>
              <a:latin typeface="Times New Roman"/>
              <a:ea typeface="Times New Roman"/>
            </a:endParaRPr>
          </a:p>
          <a:p>
            <a:pPr algn="ctr"/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xmlns="" val="422819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835696" y="2132856"/>
            <a:ext cx="6393904" cy="4247877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31" name="Picture 7" descr="C:\Program Files\Microsoft Office\MEDIA\OFFICE14\Lines\BD14997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0504" y="476672"/>
            <a:ext cx="57150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8004" y="420086"/>
            <a:ext cx="208422" cy="208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9672" y="1700808"/>
            <a:ext cx="36004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i="1" dirty="0" smtClean="0"/>
          </a:p>
          <a:p>
            <a:pPr algn="ctr"/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200" i="1" dirty="0" smtClean="0"/>
          </a:p>
          <a:p>
            <a:pPr algn="ctr"/>
            <a:endParaRPr lang="ru-RU" sz="3200" i="1" dirty="0"/>
          </a:p>
          <a:p>
            <a:pPr indent="342900" algn="r">
              <a:spcAft>
                <a:spcPts val="0"/>
              </a:spcAft>
            </a:pPr>
            <a:r>
              <a:rPr lang="ru-RU" sz="2200" b="1" dirty="0" smtClean="0">
                <a:effectLst/>
                <a:latin typeface="Times New Roman"/>
                <a:ea typeface="Times New Roman"/>
              </a:rPr>
              <a:t>\</a:t>
            </a:r>
            <a:endParaRPr lang="ru-RU" sz="2200" dirty="0" smtClean="0">
              <a:effectLst/>
              <a:latin typeface="Times New Roman"/>
              <a:ea typeface="Times New Roman"/>
            </a:endParaRPr>
          </a:p>
          <a:p>
            <a:pPr indent="342900" algn="r">
              <a:spcAft>
                <a:spcPts val="0"/>
              </a:spcAft>
            </a:pPr>
            <a:r>
              <a:rPr lang="ru-RU" sz="2200" b="1" dirty="0" smtClean="0">
                <a:effectLst/>
                <a:latin typeface="Times New Roman"/>
                <a:ea typeface="Times New Roman"/>
              </a:rPr>
              <a:t> </a:t>
            </a:r>
            <a:endParaRPr lang="ru-RU" sz="2200" dirty="0" smtClean="0">
              <a:effectLst/>
              <a:latin typeface="Times New Roman"/>
              <a:ea typeface="Times New Roman"/>
            </a:endParaRPr>
          </a:p>
          <a:p>
            <a:pPr indent="342900" algn="r">
              <a:spcAft>
                <a:spcPts val="0"/>
              </a:spcAft>
            </a:pPr>
            <a:endParaRPr lang="ru-RU" sz="2200" b="1" dirty="0" smtClean="0">
              <a:effectLst/>
              <a:latin typeface="Times New Roman"/>
              <a:ea typeface="Times New Roman"/>
            </a:endParaRPr>
          </a:p>
          <a:p>
            <a:pPr algn="ctr"/>
            <a:endParaRPr lang="ru-RU" sz="3200" i="1" dirty="0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988096" y="2213248"/>
            <a:ext cx="6393904" cy="4247877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1979712" y="1196752"/>
            <a:ext cx="6393904" cy="5472013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 fontScale="97500"/>
          </a:bodyPr>
          <a:lstStyle/>
          <a:p>
            <a:pPr algn="ctr"/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692696"/>
            <a:ext cx="712879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ПРИКЛЮЧЕНИЯ КАПИТАНА ВРУНГЕЛЯ?</a:t>
            </a:r>
          </a:p>
          <a:p>
            <a:pPr algn="ctr"/>
            <a:endParaRPr lang="ru-RU" sz="3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ИЛИ НЕТ?</a:t>
            </a:r>
          </a:p>
          <a:p>
            <a:pPr algn="ctr"/>
            <a:endParaRPr lang="ru-RU" sz="3200" i="1" dirty="0"/>
          </a:p>
          <a:p>
            <a:pPr indent="342900" algn="r">
              <a:spcAft>
                <a:spcPts val="0"/>
              </a:spcAft>
            </a:pPr>
            <a:r>
              <a:rPr lang="ru-RU" sz="2200" b="1" dirty="0" smtClean="0">
                <a:effectLst/>
                <a:latin typeface="Times New Roman"/>
                <a:ea typeface="Times New Roman"/>
              </a:rPr>
              <a:t>\</a:t>
            </a:r>
            <a:endParaRPr lang="ru-RU" sz="2200" dirty="0" smtClean="0">
              <a:effectLst/>
              <a:latin typeface="Times New Roman"/>
              <a:ea typeface="Times New Roman"/>
            </a:endParaRPr>
          </a:p>
          <a:p>
            <a:pPr indent="342900" algn="r">
              <a:spcAft>
                <a:spcPts val="0"/>
              </a:spcAft>
            </a:pPr>
            <a:r>
              <a:rPr lang="ru-RU" sz="2200" b="1" dirty="0" smtClean="0">
                <a:effectLst/>
                <a:latin typeface="Times New Roman"/>
                <a:ea typeface="Times New Roman"/>
              </a:rPr>
              <a:t> </a:t>
            </a:r>
            <a:endParaRPr lang="ru-RU" sz="2200" dirty="0" smtClean="0">
              <a:effectLst/>
              <a:latin typeface="Times New Roman"/>
              <a:ea typeface="Times New Roman"/>
            </a:endParaRPr>
          </a:p>
          <a:p>
            <a:pPr indent="342900" algn="r">
              <a:spcAft>
                <a:spcPts val="0"/>
              </a:spcAft>
            </a:pPr>
            <a:endParaRPr lang="ru-RU" sz="2200" b="1" dirty="0" smtClean="0">
              <a:effectLst/>
              <a:latin typeface="Times New Roman"/>
              <a:ea typeface="Times New Roman"/>
            </a:endParaRPr>
          </a:p>
          <a:p>
            <a:pPr algn="ctr"/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xmlns="" val="422819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95536" y="260648"/>
            <a:ext cx="8352928" cy="6336704"/>
          </a:xfrm>
          <a:blipFill>
            <a:blip r:embed="rId2" cstate="print">
              <a:lum bright="-1000" contrast="-15000"/>
            </a:blip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31" name="Picture 7" descr="C:\Program Files\Microsoft Office\MEDIA\OFFICE14\Lines\BD14997_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0504" y="476672"/>
            <a:ext cx="57150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8004" y="420086"/>
            <a:ext cx="208422" cy="208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Диаграмма 8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22819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835696" y="2060848"/>
            <a:ext cx="6393904" cy="424787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31" name="Picture 7" descr="C:\Program Files\Microsoft Office\MEDIA\OFFICE14\Lines\BD14997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0504" y="476672"/>
            <a:ext cx="57150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8004" y="420086"/>
            <a:ext cx="208422" cy="208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1680" y="1340768"/>
            <a:ext cx="712879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i="1" dirty="0" smtClean="0"/>
          </a:p>
          <a:p>
            <a:pPr algn="ctr"/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200" i="1" dirty="0" smtClean="0"/>
          </a:p>
          <a:p>
            <a:pPr algn="ctr"/>
            <a:endParaRPr lang="ru-RU" sz="3200" i="1" dirty="0"/>
          </a:p>
          <a:p>
            <a:pPr indent="342900" algn="r">
              <a:spcAft>
                <a:spcPts val="0"/>
              </a:spcAft>
            </a:pPr>
            <a:r>
              <a:rPr lang="ru-RU" sz="2200" b="1" dirty="0" smtClean="0">
                <a:effectLst/>
                <a:latin typeface="Times New Roman"/>
                <a:ea typeface="Times New Roman"/>
              </a:rPr>
              <a:t>\</a:t>
            </a:r>
            <a:endParaRPr lang="ru-RU" sz="2200" dirty="0" smtClean="0">
              <a:effectLst/>
              <a:latin typeface="Times New Roman"/>
              <a:ea typeface="Times New Roman"/>
            </a:endParaRPr>
          </a:p>
          <a:p>
            <a:pPr indent="342900" algn="r">
              <a:spcAft>
                <a:spcPts val="0"/>
              </a:spcAft>
            </a:pPr>
            <a:r>
              <a:rPr lang="ru-RU" sz="2200" b="1" dirty="0" smtClean="0">
                <a:effectLst/>
                <a:latin typeface="Times New Roman"/>
                <a:ea typeface="Times New Roman"/>
              </a:rPr>
              <a:t> </a:t>
            </a:r>
            <a:endParaRPr lang="ru-RU" sz="2200" dirty="0" smtClean="0">
              <a:effectLst/>
              <a:latin typeface="Times New Roman"/>
              <a:ea typeface="Times New Roman"/>
            </a:endParaRPr>
          </a:p>
          <a:p>
            <a:pPr indent="342900" algn="r">
              <a:spcAft>
                <a:spcPts val="0"/>
              </a:spcAft>
            </a:pPr>
            <a:endParaRPr lang="ru-RU" sz="2200" b="1" dirty="0" smtClean="0">
              <a:effectLst/>
              <a:latin typeface="Times New Roman"/>
              <a:ea typeface="Times New Roman"/>
            </a:endParaRPr>
          </a:p>
          <a:p>
            <a:pPr algn="ctr"/>
            <a:endParaRPr lang="ru-RU" sz="3200" i="1" dirty="0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395536" y="260648"/>
            <a:ext cx="8352928" cy="6336704"/>
          </a:xfrm>
          <a:prstGeom prst="rect">
            <a:avLst/>
          </a:prstGeom>
          <a:blipFill>
            <a:blip r:embed="rId4" cstate="print">
              <a:lum bright="-15000" contrast="-7000"/>
            </a:blip>
            <a:stretch>
              <a:fillRect/>
            </a:stretch>
          </a:blipFill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1691680" y="148478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22819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547</TotalTime>
  <Words>311</Words>
  <Application>Microsoft Office PowerPoint</Application>
  <PresentationFormat>Экран (4:3)</PresentationFormat>
  <Paragraphs>149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      </vt:lpstr>
      <vt:lpstr>      </vt:lpstr>
      <vt:lpstr>      </vt:lpstr>
      <vt:lpstr>      </vt:lpstr>
      <vt:lpstr>      </vt:lpstr>
      <vt:lpstr>      </vt:lpstr>
      <vt:lpstr>  </vt:lpstr>
      <vt:lpstr>      </vt:lpstr>
      <vt:lpstr>      </vt:lpstr>
      <vt:lpstr>      </vt:lpstr>
      <vt:lpstr>      </vt:lpstr>
      <vt:lpstr>  </vt:lpstr>
      <vt:lpstr>  </vt:lpstr>
      <vt:lpstr> 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Venchencio</dc:creator>
  <cp:lastModifiedBy>Сергей</cp:lastModifiedBy>
  <cp:revision>75</cp:revision>
  <dcterms:created xsi:type="dcterms:W3CDTF">2014-04-11T18:37:14Z</dcterms:created>
  <dcterms:modified xsi:type="dcterms:W3CDTF">2015-08-11T07:47:50Z</dcterms:modified>
</cp:coreProperties>
</file>