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17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12.09.2013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1.doc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2681302"/>
          </a:xfrm>
        </p:spPr>
        <p:txBody>
          <a:bodyPr>
            <a:noAutofit/>
          </a:bodyPr>
          <a:lstStyle/>
          <a:p>
            <a:r>
              <a:rPr lang="ru-RU" sz="2800" dirty="0" smtClean="0"/>
              <a:t>Основные подходы к формированию безопасности жизнедеятельности</a:t>
            </a:r>
          </a:p>
          <a:p>
            <a:r>
              <a:rPr lang="ru-RU" sz="2800" dirty="0" smtClean="0"/>
              <a:t>детей 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357166"/>
            <a:ext cx="7772400" cy="976298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Сентябрьские встречи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85720" y="2743200"/>
            <a:ext cx="8643998" cy="3829072"/>
          </a:xfrm>
        </p:spPr>
        <p:txBody>
          <a:bodyPr>
            <a:normAutofit fontScale="92500"/>
          </a:bodyPr>
          <a:lstStyle/>
          <a:p>
            <a:r>
              <a:rPr lang="ru-RU" u="sng" dirty="0" smtClean="0"/>
              <a:t>По результатам 6 месяцев 2013 года ОГИБДД МО МВД России зарегистрировано</a:t>
            </a:r>
            <a:r>
              <a:rPr lang="ru-RU" dirty="0" smtClean="0"/>
              <a:t>: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dirty="0" smtClean="0">
                <a:solidFill>
                  <a:schemeClr val="tx1"/>
                </a:solidFill>
              </a:rPr>
              <a:t>33  дорожно-транспортных происшествия с участием детей в возрасте до 16 лет;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 35 несовершеннолетних получили травмы различной степени тяжести;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 1 ребенок погиб.</a:t>
            </a:r>
          </a:p>
          <a:p>
            <a:r>
              <a:rPr lang="ru-RU" u="sng" dirty="0" smtClean="0"/>
              <a:t>Причины</a:t>
            </a:r>
          </a:p>
          <a:p>
            <a:pPr algn="l">
              <a:buFont typeface="Arial" pitchFamily="34" charset="0"/>
              <a:buChar char="•"/>
            </a:pPr>
            <a:endParaRPr lang="ru-RU" u="sng" dirty="0" smtClean="0"/>
          </a:p>
          <a:p>
            <a:pPr algn="l"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dirty="0" smtClean="0">
                <a:solidFill>
                  <a:schemeClr val="tx1"/>
                </a:solidFill>
              </a:rPr>
              <a:t>выход на проезжую часть в неустановленном месте перед близко идущим транспортом – 4 случая;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 пересечение проезжей части на запрещающий сигнал светофора – 2 человека (в т.ч 1 велосипедист);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 по вине водителей – 24 ДТП</a:t>
            </a:r>
          </a:p>
          <a:p>
            <a:pPr algn="l">
              <a:buFont typeface="Arial" pitchFamily="34" charset="0"/>
              <a:buChar char="•"/>
            </a:pPr>
            <a:endParaRPr lang="ru-RU" dirty="0" smtClean="0"/>
          </a:p>
          <a:p>
            <a:endParaRPr lang="ru-RU" dirty="0" smtClean="0"/>
          </a:p>
          <a:p>
            <a:pPr algn="l">
              <a:buFont typeface="Arial" pitchFamily="34" charset="0"/>
              <a:buChar char="•"/>
            </a:pP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14348" y="1285860"/>
            <a:ext cx="7772400" cy="98585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Всероссийская акция «Внимание, дети!»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28564" y="142852"/>
            <a:ext cx="871543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u="sng" dirty="0" smtClean="0"/>
              <a:t>Задание:</a:t>
            </a:r>
            <a:r>
              <a:rPr lang="ru-RU" sz="1400" dirty="0" smtClean="0"/>
              <a:t> </a:t>
            </a:r>
          </a:p>
          <a:p>
            <a:pPr marL="342900" indent="-342900">
              <a:buAutoNum type="arabicPeriod"/>
            </a:pPr>
            <a:r>
              <a:rPr lang="ru-RU" sz="1400" dirty="0" smtClean="0"/>
              <a:t>Составить схему  следования к  безопасному  переходу  проезжей   части дороги.</a:t>
            </a:r>
          </a:p>
          <a:p>
            <a:pPr marL="342900" indent="-342900">
              <a:buAutoNum type="arabicPeriod"/>
            </a:pPr>
            <a:endParaRPr lang="ru-RU" sz="1400" dirty="0" smtClean="0"/>
          </a:p>
          <a:p>
            <a:r>
              <a:rPr lang="ru-RU" sz="1400" dirty="0" smtClean="0"/>
              <a:t>2. Обучить ребенка переходить проезжую часть по зебре или по разрешающему сигналу светофора.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14282" y="2743200"/>
            <a:ext cx="8715436" cy="1673225"/>
          </a:xfrm>
        </p:spPr>
        <p:txBody>
          <a:bodyPr>
            <a:normAutofit fontScale="25000" lnSpcReduction="20000"/>
          </a:bodyPr>
          <a:lstStyle/>
          <a:p>
            <a:r>
              <a:rPr lang="ru-RU" sz="4800" u="sng" dirty="0" smtClean="0"/>
              <a:t>Основные документы:</a:t>
            </a:r>
          </a:p>
          <a:p>
            <a:pPr algn="l">
              <a:lnSpc>
                <a:spcPct val="170000"/>
              </a:lnSpc>
              <a:buFont typeface="Arial" pitchFamily="34" charset="0"/>
              <a:buChar char="•"/>
            </a:pPr>
            <a:r>
              <a:rPr lang="ru-RU" sz="4800" dirty="0" smtClean="0"/>
              <a:t> 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Профилактика безнадзорности и правонарушений «Закон Пермского края от 31.10.11 №844-ПК «О мерах по предупреждению причинения вреда здоровью детей, их физическому, интеллектуальному, психическому, духовному и нравственному развитию»; «Постановление администрации г. Березники от 18.01.2013 №68 «Об утверждении перечней  мест на территории  муниципального образования «Город Березники», нахождение в которых может причинить вред здоровью детей, их физическому,  интеллектуальному, психическому, духовному и нравственному развитию, и общественных мест, в которых в ночное время не допускается нахождение  детей без сопровождения  родителей (законных представителей) или лиц,  осуществляющих мероприятия с участием детей», </a:t>
            </a:r>
          </a:p>
          <a:p>
            <a:pPr algn="l">
              <a:buFont typeface="Arial" pitchFamily="34" charset="0"/>
              <a:buChar char="•"/>
            </a:pPr>
            <a:r>
              <a:rPr lang="ru-RU" sz="4800" dirty="0" smtClean="0">
                <a:solidFill>
                  <a:schemeClr val="tx1"/>
                </a:solidFill>
              </a:rPr>
              <a:t> </a:t>
            </a:r>
          </a:p>
          <a:p>
            <a:pPr algn="l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2313" y="857232"/>
            <a:ext cx="7772400" cy="120016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Месячник безопасности детей.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71472" y="285728"/>
            <a:ext cx="81439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/>
              <a:t>Задание:  </a:t>
            </a:r>
          </a:p>
          <a:p>
            <a:pPr marL="342900" indent="-342900">
              <a:buAutoNum type="arabicPeriod"/>
            </a:pPr>
            <a:r>
              <a:rPr lang="ru-RU" sz="1400" dirty="0" smtClean="0"/>
              <a:t>Изучить родителям  документы по профилактике безнадзорности и правонарушений. </a:t>
            </a:r>
          </a:p>
          <a:p>
            <a:pPr marL="342900" indent="-342900">
              <a:buAutoNum type="arabicPeriod"/>
            </a:pPr>
            <a:r>
              <a:rPr lang="ru-RU" sz="1400" dirty="0" smtClean="0"/>
              <a:t>Ограничить пребывание детей в отдельных местах, предназначенных для осуществления деятельности в сфере торговли, общественного питания, развлечений, досуга.</a:t>
            </a:r>
            <a:endParaRPr lang="ru-RU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85720" y="2743200"/>
            <a:ext cx="8572560" cy="3614758"/>
          </a:xfrm>
        </p:spPr>
        <p:txBody>
          <a:bodyPr>
            <a:normAutofit fontScale="925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ru-RU" dirty="0" smtClean="0"/>
              <a:t> Организован </a:t>
            </a:r>
            <a:r>
              <a:rPr lang="ru-RU" dirty="0" err="1" smtClean="0"/>
              <a:t>медикопрофилактический</a:t>
            </a:r>
            <a:r>
              <a:rPr lang="ru-RU" dirty="0" smtClean="0"/>
              <a:t> осмотр детей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/>
              <a:t>Посещено пять семей воспитанников, в том числе семья находящаяся в СОП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/>
              <a:t>Установлено место обучения воспитанников – выпускников (32)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/>
              <a:t>оформлена информационная газета по правилам дорожного движения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/>
              <a:t>Выпущен рекламный буклет о предоставлении дополнительных образовательных услуг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/>
              <a:t>Проведён семейный </a:t>
            </a:r>
            <a:r>
              <a:rPr lang="ru-RU" dirty="0" err="1" smtClean="0"/>
              <a:t>турслёт</a:t>
            </a:r>
            <a:r>
              <a:rPr lang="ru-RU" dirty="0" smtClean="0"/>
              <a:t> «Уроки безопасности»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/>
              <a:t> Знакомство участников образовательного процесса с ФЗ от 29.12.2010 №436-ФЗ «О защите детей от информации, причиняющей вред их здоровью и развитию» (контроль за пользованием ресурсов сети Интернет, контроль за просмотром ТВ и др.)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2313" y="1142984"/>
            <a:ext cx="7772400" cy="91441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Месячник безопасности детей.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85720" y="285728"/>
            <a:ext cx="87154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u="sng" dirty="0" smtClean="0"/>
              <a:t>Задание: </a:t>
            </a:r>
          </a:p>
          <a:p>
            <a:pPr marL="342900" indent="-342900"/>
            <a:endParaRPr lang="ru-RU" sz="1400" dirty="0" smtClean="0"/>
          </a:p>
          <a:p>
            <a:pPr marL="342900" indent="-342900"/>
            <a:r>
              <a:rPr lang="ru-RU" sz="1400" dirty="0" smtClean="0"/>
              <a:t>1. Контролировать пользование ребенком сети Интернет, просмотра ТВ программ.</a:t>
            </a:r>
            <a:endParaRPr lang="ru-RU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14282" y="2743200"/>
            <a:ext cx="8715436" cy="3543320"/>
          </a:xfrm>
        </p:spPr>
        <p:txBody>
          <a:bodyPr>
            <a:normAutofit lnSpcReduction="10000"/>
          </a:bodyPr>
          <a:lstStyle/>
          <a:p>
            <a:r>
              <a:rPr lang="ru-RU" u="sng" dirty="0" smtClean="0"/>
              <a:t>Профилактика преступлений и правонарушений. Письмо КВО от 01.07.2013 №04/01-14-1098 :</a:t>
            </a:r>
          </a:p>
          <a:p>
            <a:endParaRPr lang="ru-RU" u="sng" dirty="0" smtClean="0"/>
          </a:p>
          <a:p>
            <a:pPr algn="l"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dirty="0" smtClean="0">
                <a:solidFill>
                  <a:schemeClr val="tx1"/>
                </a:solidFill>
              </a:rPr>
              <a:t>Предупреждение насильственных действий сексуального характера в отношении несовершеннолетних, профилактические беседы по соблюдению мер предосторожности в общественных местах, при общении с незнакомыми и малознакомыми людьми.</a:t>
            </a:r>
          </a:p>
          <a:p>
            <a:pPr algn="l">
              <a:buFont typeface="Arial" pitchFamily="34" charset="0"/>
              <a:buChar char="•"/>
            </a:pPr>
            <a:endParaRPr lang="ru-RU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 Всем участникам образовательного процесса соблюдать инструкции безопасного поведения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Закрывать калитку при входе и выходе из детского сада.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2313" y="1357298"/>
            <a:ext cx="7772400" cy="70010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Месячник безопасности детей.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42910" y="357166"/>
            <a:ext cx="79296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/>
              <a:t>Решение: </a:t>
            </a:r>
          </a:p>
          <a:p>
            <a:r>
              <a:rPr lang="ru-RU" sz="1400" dirty="0" smtClean="0"/>
              <a:t>1. Подписать разрешение родителей на осуществление сопровождения ребенка до садика и обратно . Уточнить с  воспитателем маршрут следования ребенка. Разъяснить ребенку правила поведения при следовании до садика и обратно.</a:t>
            </a:r>
            <a:endParaRPr lang="ru-RU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14282" y="2643182"/>
            <a:ext cx="8715436" cy="4071966"/>
          </a:xfrm>
        </p:spPr>
        <p:txBody>
          <a:bodyPr>
            <a:normAutofit fontScale="85000" lnSpcReduction="20000"/>
          </a:bodyPr>
          <a:lstStyle/>
          <a:p>
            <a:pPr lvl="0" algn="l"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dirty="0" smtClean="0">
                <a:solidFill>
                  <a:schemeClr val="tx1"/>
                </a:solidFill>
              </a:rPr>
              <a:t> приводить в детский сад ребёнка с 7.00-8.00 ., чистым и опрятным.</a:t>
            </a:r>
          </a:p>
          <a:p>
            <a:pPr lvl="0" algn="l">
              <a:buFont typeface="Arial" pitchFamily="34" charset="0"/>
              <a:buChar char="•"/>
            </a:pPr>
            <a:endParaRPr lang="ru-RU" dirty="0" smtClean="0">
              <a:solidFill>
                <a:schemeClr val="tx1"/>
              </a:solidFill>
            </a:endParaRPr>
          </a:p>
          <a:p>
            <a:pPr lvl="0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   Забирать ребёнка до 19.00   </a:t>
            </a:r>
          </a:p>
          <a:p>
            <a:pPr lvl="0" algn="l">
              <a:buFont typeface="Arial" pitchFamily="34" charset="0"/>
              <a:buChar char="•"/>
            </a:pPr>
            <a:endParaRPr lang="ru-RU" dirty="0" smtClean="0">
              <a:solidFill>
                <a:schemeClr val="tx1"/>
              </a:solidFill>
            </a:endParaRPr>
          </a:p>
          <a:p>
            <a:pPr lvl="0" algn="l">
              <a:buFont typeface="Arial" pitchFamily="34" charset="0"/>
              <a:buChar char="•"/>
            </a:pPr>
            <a:r>
              <a:rPr lang="ru-RU" smtClean="0">
                <a:solidFill>
                  <a:schemeClr val="tx1"/>
                </a:solidFill>
              </a:rPr>
              <a:t>   Нельзя </a:t>
            </a:r>
            <a:r>
              <a:rPr lang="ru-RU" dirty="0" smtClean="0">
                <a:solidFill>
                  <a:schemeClr val="tx1"/>
                </a:solidFill>
              </a:rPr>
              <a:t>приносить в детский сад предметы опасные для жизни и здоровья ребёнка. </a:t>
            </a:r>
          </a:p>
          <a:p>
            <a:pPr lvl="0" algn="l">
              <a:buFont typeface="Arial" pitchFamily="34" charset="0"/>
              <a:buChar char="•"/>
            </a:pPr>
            <a:endParaRPr lang="ru-RU" dirty="0" smtClean="0">
              <a:solidFill>
                <a:schemeClr val="tx1"/>
              </a:solidFill>
            </a:endParaRPr>
          </a:p>
          <a:p>
            <a:pPr lvl="0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 Нельзя без разрешения педагогов уходить из детского сада.</a:t>
            </a:r>
          </a:p>
          <a:p>
            <a:pPr lvl="0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                                                         </a:t>
            </a:r>
          </a:p>
          <a:p>
            <a:pPr lvl="0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 В случае пропуска занятий (3 дней и более), родитель</a:t>
            </a:r>
          </a:p>
          <a:p>
            <a:pPr lvl="0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 должен предъявить  справку  врача о контактах и      заблаговременно поставить ребёнка на питание. </a:t>
            </a:r>
          </a:p>
          <a:p>
            <a:pPr lvl="0" algn="l">
              <a:buFont typeface="Arial" pitchFamily="34" charset="0"/>
              <a:buChar char="•"/>
            </a:pPr>
            <a:endParaRPr lang="ru-RU" dirty="0" smtClean="0">
              <a:solidFill>
                <a:schemeClr val="tx1"/>
              </a:solidFill>
            </a:endParaRPr>
          </a:p>
          <a:p>
            <a:pPr lvl="0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 В детском саду не разрешается жевать резинку.</a:t>
            </a:r>
          </a:p>
          <a:p>
            <a:pPr lvl="0" algn="l">
              <a:buFont typeface="Arial" pitchFamily="34" charset="0"/>
              <a:buChar char="•"/>
            </a:pPr>
            <a:endParaRPr lang="ru-RU" dirty="0" smtClean="0">
              <a:solidFill>
                <a:schemeClr val="tx1"/>
              </a:solidFill>
            </a:endParaRPr>
          </a:p>
          <a:p>
            <a:pPr lvl="0" algn="l">
              <a:buFont typeface="Arial" pitchFamily="34" charset="0"/>
              <a:buChar char="•"/>
            </a:pP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 для родителей.</a:t>
            </a:r>
            <a:br>
              <a:rPr lang="ru-RU" dirty="0" smtClean="0"/>
            </a:br>
            <a:r>
              <a:rPr lang="ru-RU" dirty="0" smtClean="0"/>
              <a:t>(выписка из Устава ДОУ)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14282" y="2643182"/>
            <a:ext cx="8715436" cy="4071966"/>
          </a:xfrm>
        </p:spPr>
        <p:txBody>
          <a:bodyPr>
            <a:normAutofit/>
          </a:bodyPr>
          <a:lstStyle/>
          <a:p>
            <a:pPr lvl="0" algn="l">
              <a:buFont typeface="Arial" pitchFamily="34" charset="0"/>
              <a:buChar char="•"/>
            </a:pPr>
            <a:endParaRPr lang="ru-RU" dirty="0" smtClean="0">
              <a:solidFill>
                <a:schemeClr val="tx1"/>
              </a:solidFill>
            </a:endParaRPr>
          </a:p>
          <a:p>
            <a:pPr lvl="0" algn="l">
              <a:buFont typeface="Arial" pitchFamily="34" charset="0"/>
              <a:buChar char="•"/>
            </a:pPr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609716"/>
          </a:xfrm>
        </p:spPr>
        <p:txBody>
          <a:bodyPr>
            <a:noAutofit/>
          </a:bodyPr>
          <a:lstStyle/>
          <a:p>
            <a:r>
              <a:rPr lang="ru-RU" sz="2400" dirty="0" smtClean="0"/>
              <a:t>План-схема расположения </a:t>
            </a:r>
            <a:br>
              <a:rPr lang="ru-RU" sz="2400" dirty="0" smtClean="0"/>
            </a:br>
            <a:r>
              <a:rPr lang="ru-RU" sz="2400" dirty="0" smtClean="0"/>
              <a:t>МБДОУ «Детский сад №89»</a:t>
            </a:r>
            <a:br>
              <a:rPr lang="ru-RU" sz="2400" dirty="0" smtClean="0"/>
            </a:br>
            <a:r>
              <a:rPr lang="ru-RU" sz="2400" dirty="0" smtClean="0"/>
              <a:t> пути движения транспортных средств и детей</a:t>
            </a:r>
            <a:br>
              <a:rPr lang="ru-RU" sz="2400" dirty="0" smtClean="0"/>
            </a:br>
            <a:endParaRPr lang="ru-RU" sz="2400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57158" y="2500306"/>
          <a:ext cx="8501122" cy="3714776"/>
        </p:xfrm>
        <a:graphic>
          <a:graphicData uri="http://schemas.openxmlformats.org/presentationml/2006/ole">
            <p:oleObj spid="_x0000_s1026" name="Document" r:id="rId3" imgW="10170588" imgH="6666000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714348" y="2743200"/>
            <a:ext cx="7715304" cy="3043254"/>
          </a:xfrm>
        </p:spPr>
        <p:txBody>
          <a:bodyPr>
            <a:normAutofit lnSpcReduction="10000"/>
          </a:bodyPr>
          <a:lstStyle/>
          <a:p>
            <a:pPr algn="l"/>
            <a:r>
              <a:rPr lang="ru-RU" dirty="0" smtClean="0"/>
              <a:t>1.Разработать инструкции для детей:</a:t>
            </a:r>
          </a:p>
          <a:p>
            <a:pPr algn="l">
              <a:buFont typeface="Arial" pitchFamily="34" charset="0"/>
              <a:buChar char="•"/>
            </a:pPr>
            <a:r>
              <a:rPr lang="ru-RU" sz="1400" dirty="0" smtClean="0"/>
              <a:t>По правилам безопасного поведения детей в помещении детского сада, на прогулке, на воде , в бассейне, при встрече с незнакомыми людьми, безопасного поведения на улице и дорогах (01.11.13)</a:t>
            </a:r>
          </a:p>
          <a:p>
            <a:pPr algn="l">
              <a:buFont typeface="Arial" pitchFamily="34" charset="0"/>
              <a:buChar char="•"/>
            </a:pPr>
            <a:r>
              <a:rPr lang="ru-RU" sz="1400" dirty="0" smtClean="0"/>
              <a:t>.</a:t>
            </a:r>
          </a:p>
          <a:p>
            <a:pPr algn="l"/>
            <a:r>
              <a:rPr lang="ru-RU" dirty="0" smtClean="0"/>
              <a:t>2. Широко Использовать инструкции по безопасности детей родителям и педагогам(постоянно).</a:t>
            </a:r>
          </a:p>
          <a:p>
            <a:pPr algn="l"/>
            <a:endParaRPr lang="ru-RU" dirty="0" smtClean="0"/>
          </a:p>
          <a:p>
            <a:pPr algn="l"/>
            <a:r>
              <a:rPr lang="ru-RU" dirty="0" smtClean="0"/>
              <a:t>3.Повысить активность семьи в проведении совместных мероприятий (постоянно). 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Проект решения общего собрания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351</TotalTime>
  <Words>627</Words>
  <PresentationFormat>Экран (4:3)</PresentationFormat>
  <Paragraphs>73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Официальная</vt:lpstr>
      <vt:lpstr>Документ Microsoft Office Word 97 - 2003</vt:lpstr>
      <vt:lpstr>Сентябрьские встречи</vt:lpstr>
      <vt:lpstr>Всероссийская акция «Внимание, дети!»</vt:lpstr>
      <vt:lpstr>Месячник безопасности детей.</vt:lpstr>
      <vt:lpstr>Месячник безопасности детей.</vt:lpstr>
      <vt:lpstr>Месячник безопасности детей.</vt:lpstr>
      <vt:lpstr>Правила для родителей. (выписка из Устава ДОУ)</vt:lpstr>
      <vt:lpstr>План-схема расположения  МБДОУ «Детский сад №89»  пути движения транспортных средств и детей </vt:lpstr>
      <vt:lpstr>Проект решения общего собрания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Общешкольное родительское собрание.</dc:title>
  <cp:lastModifiedBy>User</cp:lastModifiedBy>
  <cp:revision>42</cp:revision>
  <dcterms:modified xsi:type="dcterms:W3CDTF">2013-09-12T11:36:40Z</dcterms:modified>
</cp:coreProperties>
</file>