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17.05.2015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17.05.2015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t>2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17.05.2015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813" y="0"/>
            <a:ext cx="7091361" cy="2793906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400" b="0" i="0" dirty="0" smtClean="0">
                <a:solidFill>
                  <a:srgbClr val="002060"/>
                </a:solidFill>
                <a:latin typeface="Euphemia"/>
                <a:ea typeface="+mj-ea"/>
                <a:cs typeface="+mj-cs"/>
              </a:rPr>
              <a:t>Гигиенические требования к микроклимату помещений ДОУ и условия их обеспечения</a:t>
            </a:r>
            <a:endParaRPr lang="ru-RU" sz="4400" b="0" i="0" dirty="0">
              <a:solidFill>
                <a:srgbClr val="002060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2793906"/>
            <a:ext cx="6164637" cy="40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0613" y="287423"/>
            <a:ext cx="6197600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Вентиляция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2" y="3300923"/>
            <a:ext cx="3817567" cy="28637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0613" y="1038311"/>
            <a:ext cx="3582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основу вентиляции детских учреждений положено сочетание широкой аэрации (форточки, фрамуги) и вытяжной вентиляции с естественным (вытяжные каналы с дефлекторами) или механическим побуждением.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28711"/>
            <a:ext cx="4301983" cy="57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90613" y="287423"/>
            <a:ext cx="6197600" cy="585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595959"/>
                </a:solidFill>
                <a:latin typeface="Euphemia"/>
              </a:rPr>
              <a:t>Освещение</a:t>
            </a:r>
            <a:endParaRPr lang="ru-RU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873210"/>
            <a:ext cx="4622799" cy="30728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101" y="873211"/>
            <a:ext cx="5524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помещения в детских учреждениях, исключая некоторые вспомогательные, должны иметь естественное освещение. В помещениях для длительного дневного пребывания детей (групповые комнаты, веранды, классные комнаты, спортивный зал), желательно остекление окон увиолевыми стеклами</a:t>
            </a:r>
            <a:r>
              <a:rPr lang="ru-RU" dirty="0" smtClean="0"/>
              <a:t>.</a:t>
            </a:r>
          </a:p>
          <a:p>
            <a:r>
              <a:rPr lang="ru-RU" dirty="0"/>
              <a:t>Минимальная освещенность рабочих мест в групповых комнатах детских </a:t>
            </a:r>
            <a:r>
              <a:rPr lang="ru-RU" dirty="0" smtClean="0"/>
              <a:t>садов </a:t>
            </a:r>
            <a:r>
              <a:rPr lang="ru-RU" dirty="0"/>
              <a:t>должна составлять 600 </a:t>
            </a:r>
            <a:r>
              <a:rPr lang="ru-RU" dirty="0" err="1"/>
              <a:t>лк</a:t>
            </a:r>
            <a:r>
              <a:rPr lang="ru-RU" dirty="0"/>
              <a:t>, оптимальная — 1200—1400 </a:t>
            </a:r>
            <a:r>
              <a:rPr lang="ru-RU" dirty="0" err="1"/>
              <a:t>лк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101" y="3870431"/>
            <a:ext cx="108854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Искусственное освещение детских и подростковых учреждений осуществляется либо лампами накаливания, либо люминесцентными лампами дневного света. В интересах охраны зрения учащихся крайне важно обеспечить в учебных помещениях достаточное </a:t>
            </a:r>
            <a:r>
              <a:rPr lang="ru-RU" dirty="0" smtClean="0">
                <a:ea typeface="Times New Roman" panose="02020603050405020304" pitchFamily="18" charset="0"/>
              </a:rPr>
              <a:t>равномерное </a:t>
            </a:r>
            <a:r>
              <a:rPr lang="ru-RU" dirty="0">
                <a:ea typeface="Times New Roman" panose="02020603050405020304" pitchFamily="18" charset="0"/>
              </a:rPr>
              <a:t>и неслепящее освещение с коэффициентом равномерности не менее 0,5 и яркостью светящейся поверхности светильников общего освещения не выше 200 кд/м</a:t>
            </a:r>
            <a:r>
              <a:rPr lang="ru-RU" baseline="30000" dirty="0">
                <a:ea typeface="Times New Roman" panose="02020603050405020304" pitchFamily="18" charset="0"/>
              </a:rPr>
              <a:t>2</a:t>
            </a:r>
            <a:r>
              <a:rPr lang="ru-RU" dirty="0">
                <a:ea typeface="Times New Roman" panose="02020603050405020304" pitchFamily="18" charset="0"/>
              </a:rPr>
              <a:t>. Это достигается использованием светильников равномерно рассеянного света типа подвеса с шаром из молочного стекла, подвеса с колпаком из молочного стекла, типа </a:t>
            </a:r>
            <a:r>
              <a:rPr lang="ru-RU" dirty="0" err="1">
                <a:ea typeface="Times New Roman" panose="02020603050405020304" pitchFamily="18" charset="0"/>
              </a:rPr>
              <a:t>люцета</a:t>
            </a:r>
            <a:r>
              <a:rPr lang="ru-RU" dirty="0">
                <a:ea typeface="Times New Roman" panose="02020603050405020304" pitchFamily="18" charset="0"/>
              </a:rPr>
              <a:t> сборная с лампами 200—300 Вт или кольцевыми светильниками СК-300 отраженного света, состоящих из пяти колец и чаши из силикатного стекла, прикрывающего лампу мощностью 300 Вт.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0613" y="287423"/>
            <a:ext cx="6197600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Заключение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873211"/>
            <a:ext cx="4726709" cy="39074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70500" y="601040"/>
            <a:ext cx="637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2.17. Требования к соблюдению санитарных правил</a:t>
            </a:r>
          </a:p>
          <a:p>
            <a:r>
              <a:rPr lang="ru-RU" sz="1400" dirty="0"/>
              <a:t>2.17.1. Руководитель учреждения обеспечивает:</a:t>
            </a:r>
            <a:br>
              <a:rPr lang="ru-RU" sz="1400" dirty="0"/>
            </a:br>
            <a:r>
              <a:rPr lang="ru-RU" sz="1400" dirty="0"/>
              <a:t>— наличие в учреждении настоящих санитарных правил и норм и доведение их содержания до сотрудников учреждения;</a:t>
            </a:r>
            <a:br>
              <a:rPr lang="ru-RU" sz="1400" dirty="0"/>
            </a:br>
            <a:r>
              <a:rPr lang="ru-RU" sz="1400" dirty="0"/>
              <a:t>— выполнение требований санитарных правил и норм всеми сотрудниками учреждения;</a:t>
            </a:r>
            <a:br>
              <a:rPr lang="ru-RU" sz="1400" dirty="0"/>
            </a:br>
            <a:r>
              <a:rPr lang="ru-RU" sz="1400" dirty="0" smtClean="0"/>
              <a:t>— </a:t>
            </a:r>
            <a:r>
              <a:rPr lang="ru-RU" sz="1400" dirty="0"/>
              <a:t>необходимые условия для соблюдения санитарных правил и норм;</a:t>
            </a:r>
            <a:br>
              <a:rPr lang="ru-RU" sz="1400" dirty="0"/>
            </a:br>
            <a:r>
              <a:rPr lang="ru-RU" sz="1400" dirty="0"/>
              <a:t>— прием на работу лиц, имеющих допуск по состоянию здоровья, прошедших профессиональную гигиеническую подготовку и аттестацию;</a:t>
            </a:r>
            <a:br>
              <a:rPr lang="ru-RU" sz="1400" dirty="0"/>
            </a:br>
            <a:r>
              <a:rPr lang="ru-RU" sz="1400" dirty="0"/>
              <a:t>— наличие личных медицинских книжек на каждого работника;</a:t>
            </a:r>
            <a:br>
              <a:rPr lang="ru-RU" sz="1400" dirty="0"/>
            </a:br>
            <a:r>
              <a:rPr lang="ru-RU" sz="1400" dirty="0"/>
              <a:t>— своевременное прохождение периодических медицинских обследований всеми работниками ДОУ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— </a:t>
            </a:r>
            <a:r>
              <a:rPr lang="ru-RU" sz="1400" dirty="0"/>
              <a:t>выполнение постановлений, предписаний центров госсанэпиднадзора;</a:t>
            </a:r>
            <a:br>
              <a:rPr lang="ru-RU" sz="1400" dirty="0"/>
            </a:br>
            <a:r>
              <a:rPr lang="ru-RU" sz="1400" dirty="0"/>
              <a:t>— условия труда работников в соответствии с действующим законодательством, санитарными правилами и гигиеническими нормативами;</a:t>
            </a:r>
            <a:br>
              <a:rPr lang="ru-RU" sz="1400" dirty="0"/>
            </a:br>
            <a:r>
              <a:rPr lang="ru-RU" sz="1400" dirty="0"/>
              <a:t>— исправленную работу технологического, холодильного и другого оборудования учреждения;</a:t>
            </a:r>
            <a:br>
              <a:rPr lang="ru-RU" sz="1400" dirty="0"/>
            </a:br>
            <a:r>
              <a:rPr lang="ru-RU" sz="1400" dirty="0"/>
              <a:t>— проведение при необходимости мероприятий по дезинфекции, дезинсекции и дератизации;</a:t>
            </a:r>
            <a:br>
              <a:rPr lang="ru-RU" sz="1400" dirty="0"/>
            </a:br>
            <a:r>
              <a:rPr lang="ru-RU" sz="1400" dirty="0"/>
              <a:t>— наличие аптечек для оказания первой медицинской помощи и их своевременное пополнение;</a:t>
            </a:r>
            <a:br>
              <a:rPr lang="ru-RU" sz="1400" dirty="0"/>
            </a:br>
            <a:r>
              <a:rPr lang="ru-RU" sz="1400" dirty="0"/>
              <a:t>— организацию санитарно-гигиенической работы с персоналом путем проведения семинаров, бесед, лекций.</a:t>
            </a:r>
          </a:p>
          <a:p>
            <a:r>
              <a:rPr lang="ru-RU" sz="1400" dirty="0"/>
              <a:t>2.17.2. Медицинский персонал ДОУ осуществляет повседневный контроль за соблюдением требований санитарных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086643"/>
            <a:ext cx="3419475" cy="2420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3507289"/>
            <a:ext cx="3419475" cy="25671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513" y="1587500"/>
            <a:ext cx="9372600" cy="4114800"/>
          </a:xfrm>
        </p:spPr>
        <p:txBody>
          <a:bodyPr>
            <a:normAutofit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  <a:ea typeface="+mn-ea"/>
                <a:cs typeface="+mn-cs"/>
              </a:rPr>
              <a:t>Земельный участок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r>
              <a:rPr lang="ru-RU" sz="2000" b="0" i="0" dirty="0" smtClean="0">
                <a:solidFill>
                  <a:srgbClr val="595959"/>
                </a:solidFill>
                <a:latin typeface="Euphemia"/>
                <a:ea typeface="+mn-ea"/>
                <a:cs typeface="+mn-cs"/>
              </a:rPr>
              <a:t>Раздевальная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 smtClean="0"/>
              <a:t>Групповая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 smtClean="0"/>
              <a:t>Спальня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/>
              <a:t>Пищевой </a:t>
            </a:r>
            <a:r>
              <a:rPr lang="ru-RU" dirty="0" smtClean="0"/>
              <a:t>блок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/>
              <a:t>Санитарный </a:t>
            </a:r>
            <a:r>
              <a:rPr lang="ru-RU" dirty="0" smtClean="0"/>
              <a:t>узел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/>
              <a:t>Отопление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/>
              <a:t>Вентиляция</a:t>
            </a:r>
          </a:p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dirty="0"/>
              <a:t>Освещение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484865"/>
            <a:ext cx="3361438" cy="2701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13" y="1086643"/>
            <a:ext cx="2385780" cy="29265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893" y="401674"/>
            <a:ext cx="11199813" cy="75309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  <a:latin typeface="Euphemia"/>
              </a:rPr>
              <a:t>Гигиенические требования к объектам ДОУ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9713" y="266786"/>
            <a:ext cx="6400801" cy="64452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Земельный участок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396962"/>
            <a:ext cx="5206999" cy="3905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9713" y="911311"/>
            <a:ext cx="5005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Земельный участок предназначается для прогулок детей, а в теплые дни – для проведения всей воспитательной работы.</a:t>
            </a:r>
          </a:p>
          <a:p>
            <a:r>
              <a:rPr lang="ru-RU" dirty="0" smtClean="0"/>
              <a:t>Основным гигиеническим требованием к участку является чистота почвы, так как почва, загрязненная отбросами, может стать средой для сохранения и развития микроорганизмов – возбудителей инфекционных болезней.</a:t>
            </a:r>
          </a:p>
          <a:p>
            <a:r>
              <a:rPr lang="ru-RU" dirty="0" smtClean="0"/>
              <a:t>Земельный участок должен быть сухим, с глубоким залеганием подпочвенных вод, в противном случае на участке может образоваться сырость.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1013" y="4302212"/>
            <a:ext cx="7710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595959"/>
                </a:solidFill>
              </a:rPr>
              <a:t>При выборе участка следует отдавать предпочтение площадкам, несколько возвышающимися над остальной местностью.</a:t>
            </a: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13" y="250911"/>
            <a:ext cx="9372600" cy="6223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Раздевальная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06" y="562061"/>
            <a:ext cx="6112608" cy="3755939"/>
          </a:xfrm>
        </p:spPr>
      </p:pic>
      <p:sp>
        <p:nvSpPr>
          <p:cNvPr id="8" name="TextBox 7"/>
          <p:cNvSpPr txBox="1"/>
          <p:nvPr/>
        </p:nvSpPr>
        <p:spPr>
          <a:xfrm>
            <a:off x="1090613" y="873211"/>
            <a:ext cx="33924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Основным оборудованием раздевальни является мебель для хранения верхней одежды. Обычно для этого используются индивидуальные шкафчики высотой 120-135 см. В шкафчике, помимо места для пальто, имеется вверху одна ячейка для шапок и шарфов, внизу – две ячейки: одна для грязных, другая для чистых тапочек или туфель.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613" y="4444484"/>
            <a:ext cx="988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раздевальне должны быть низкие диванчики или скамейки-приступки высотой 18-20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0613" y="287423"/>
            <a:ext cx="6197600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Групповая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37" y="406400"/>
            <a:ext cx="5953125" cy="4467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0613" y="873211"/>
            <a:ext cx="47593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Главной частью здания дошкольного учреждения является групповая ячейка, состоящая из основных и вспомогательных помещений, изолированные </a:t>
            </a:r>
            <a:r>
              <a:rPr lang="ru-RU" dirty="0"/>
              <a:t>помещения, принадлежащие каждой детской </a:t>
            </a:r>
            <a:r>
              <a:rPr lang="ru-RU" dirty="0" smtClean="0"/>
              <a:t>группе.</a:t>
            </a:r>
          </a:p>
          <a:p>
            <a:r>
              <a:rPr lang="ru-RU" dirty="0"/>
              <a:t>Групповые ячейки для детей ясельного возраста должны иметь самостоятельный вход с участка. Допускается общий вход с общей лестницей для детей ясельных групп, размещенных на 2-м этаже, для детей дошкольного возраста — не более чем на 4 группы, независимо от их расположения в здании </a:t>
            </a:r>
            <a:r>
              <a:rPr lang="ru-RU" dirty="0" smtClean="0"/>
              <a:t>ДОУ.</a:t>
            </a:r>
          </a:p>
          <a:p>
            <a:r>
              <a:rPr lang="ru-RU" dirty="0" smtClean="0"/>
              <a:t>Групповая </a:t>
            </a:r>
            <a:r>
              <a:rPr lang="ru-RU" dirty="0"/>
              <a:t>(игровая) </a:t>
            </a:r>
            <a:r>
              <a:rPr lang="ru-RU" dirty="0" smtClean="0"/>
              <a:t>должна быть </a:t>
            </a:r>
            <a:r>
              <a:rPr lang="ru-RU" dirty="0"/>
              <a:t>площадью не менее 50 м2 (для ясельных групп из расчета не менее 2,5 м2 на 1 ребенка, в дошкольных группах не менее 2,0 м2);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42312" y="1382730"/>
            <a:ext cx="3709987" cy="4306870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 smtClean="0">
                <a:solidFill>
                  <a:srgbClr val="595959"/>
                </a:solidFill>
                <a:latin typeface="Euphemia"/>
              </a:rPr>
              <a:t>Спальни для детей младшей ясельной группы должны разделяться на две зоны остекленной раздвижной перегородкой.</a:t>
            </a: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 smtClean="0">
                <a:solidFill>
                  <a:srgbClr val="595959"/>
                </a:solidFill>
                <a:latin typeface="Euphemia"/>
              </a:rPr>
              <a:t>Полы должны быть дощатые, паркетные или из линолеума.</a:t>
            </a: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595959"/>
                </a:solidFill>
                <a:latin typeface="Euphemia"/>
              </a:rPr>
              <a:t>Норма площади спален для разных групп на одного ребенка (в м2):</a:t>
            </a: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595959"/>
                </a:solidFill>
                <a:latin typeface="Euphemia"/>
              </a:rPr>
              <a:t>Младшая ясельная группа – 2,4</a:t>
            </a: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0" i="0" dirty="0" smtClean="0">
                <a:solidFill>
                  <a:srgbClr val="595959"/>
                </a:solidFill>
                <a:latin typeface="Euphemia"/>
              </a:rPr>
              <a:t>Средняя и старшая ясельные группы – 1,8</a:t>
            </a: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595959"/>
                </a:solidFill>
                <a:latin typeface="Euphemia"/>
              </a:rPr>
              <a:t>Дошкольная группа – 2,0</a:t>
            </a:r>
            <a:endParaRPr lang="ru-RU" sz="18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55637"/>
            <a:ext cx="6654800" cy="45306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42312" y="655637"/>
            <a:ext cx="2478087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Спальня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26077" y="1395995"/>
            <a:ext cx="3726223" cy="483970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1800" dirty="0"/>
              <a:t>Пищевой блок — обязательная составная часть здания </a:t>
            </a:r>
            <a:r>
              <a:rPr lang="ru-RU" sz="1800" dirty="0" smtClean="0"/>
              <a:t>детского сада.</a:t>
            </a:r>
            <a:r>
              <a:rPr lang="ru-RU" sz="1800" dirty="0"/>
              <a:t> </a:t>
            </a:r>
            <a:r>
              <a:rPr lang="ru-RU" sz="1800" dirty="0" smtClean="0"/>
              <a:t>Пищеблок - система </a:t>
            </a:r>
            <a:r>
              <a:rPr lang="ru-RU" sz="1800" dirty="0"/>
              <a:t>помещений, предназначенных для приготовления и раздачи </a:t>
            </a:r>
            <a:r>
              <a:rPr lang="ru-RU" sz="1800" dirty="0" smtClean="0"/>
              <a:t>пищи, </a:t>
            </a:r>
            <a:r>
              <a:rPr lang="ru-RU" sz="1800" dirty="0"/>
              <a:t>а также для приема и хранения пищевых продуктов</a:t>
            </a:r>
            <a:r>
              <a:rPr lang="ru-RU" sz="1800" dirty="0" smtClean="0"/>
              <a:t>. </a:t>
            </a:r>
            <a:r>
              <a:rPr lang="ru-RU" sz="1800" dirty="0"/>
              <a:t>В детских дошкольных учреждениях, как правило, пища, приготовленная централизованно, раздается в помещениях групп, где для этого предусмотрена буфетная с моечными ваннами для столовой и чайной посуды и столовых приборов. В </a:t>
            </a:r>
            <a:r>
              <a:rPr lang="ru-RU" sz="1800" dirty="0" smtClean="0"/>
              <a:t>состав пищевого блока </a:t>
            </a:r>
            <a:r>
              <a:rPr lang="ru-RU" sz="1800" dirty="0"/>
              <a:t>детского дошкольного учреждения входят и санитарно-бытовые помещения.</a:t>
            </a:r>
            <a:endParaRPr lang="ru-RU" sz="1800" b="0" i="0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6" y="673100"/>
            <a:ext cx="4695464" cy="3709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926392"/>
            <a:ext cx="4051300" cy="422270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26077" y="490623"/>
            <a:ext cx="3100387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Пищевой блок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0613" y="287423"/>
            <a:ext cx="6197600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Санитарный узел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54" y="873211"/>
            <a:ext cx="5205045" cy="424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600" y="873211"/>
            <a:ext cx="5367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Помещение для туалета должно быть четко разделено на зону для умывания, в которой устанавливаются раковины, закрепляются вешалки для полотенец, душевой поддон, если он есть и санитарный узел - здесь находятся унитазы или горшки. Обязательно налажена подача холодной и горячей воды в любое время года</a:t>
            </a:r>
            <a:r>
              <a:rPr lang="ru-RU" dirty="0" smtClean="0"/>
              <a:t>.</a:t>
            </a:r>
          </a:p>
          <a:p>
            <a:r>
              <a:rPr lang="ru-RU" dirty="0"/>
              <a:t>В группах малышей младшей возрастной группы устанавливается специальный стеллаж для хранения горшков. Также необходимо предусмотреть отдельный слив для их дезинфекции. Все горшки должны быть промаркированы. В туалетной комнате требуется </a:t>
            </a:r>
            <a:r>
              <a:rPr lang="ru-RU" dirty="0" smtClean="0"/>
              <a:t>устанавливать </a:t>
            </a:r>
            <a:r>
              <a:rPr lang="ru-RU" dirty="0"/>
              <a:t>3 раковины для умывания малышей и одну - для работающего персонала.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05099" y="5244651"/>
            <a:ext cx="849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ребенок должен быть обеспечен собственным полотенце для рук и ног, допускается использование одноразовых бумажных полотенец. Количество мест хранения </a:t>
            </a:r>
            <a:r>
              <a:rPr lang="ru-RU" dirty="0" smtClean="0"/>
              <a:t>полотенец</a:t>
            </a:r>
            <a:r>
              <a:rPr lang="ru-RU" dirty="0"/>
              <a:t>, должно соответствовать количеству детей.</a:t>
            </a: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0613" y="287423"/>
            <a:ext cx="6197600" cy="58578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Отопление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80" y="873210"/>
            <a:ext cx="5998519" cy="4498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0613" y="1266911"/>
            <a:ext cx="3836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В детских учреждениях используют водяное или панельное отопление. Оно должно обеспечить в помещениях для </a:t>
            </a:r>
            <a:r>
              <a:rPr lang="ru-RU" dirty="0" smtClean="0">
                <a:ea typeface="Times New Roman" panose="02020603050405020304" pitchFamily="18" charset="0"/>
              </a:rPr>
              <a:t>детей </a:t>
            </a:r>
            <a:r>
              <a:rPr lang="ru-RU" dirty="0">
                <a:ea typeface="Times New Roman" panose="02020603050405020304" pitchFamily="18" charset="0"/>
              </a:rPr>
              <a:t>в возрасте до 1 года 21—22°С, детей 2—3 лет 19— 20°С, 3—7 лет — 18—19°С</a:t>
            </a:r>
            <a:r>
              <a:rPr lang="ru-RU" dirty="0" smtClean="0">
                <a:ea typeface="Times New Roman" panose="02020603050405020304" pitchFamily="18" charset="0"/>
              </a:rPr>
              <a:t>, </a:t>
            </a:r>
            <a:r>
              <a:rPr lang="ru-RU" dirty="0">
                <a:ea typeface="Times New Roman" panose="02020603050405020304" pitchFamily="18" charset="0"/>
              </a:rPr>
              <a:t>спортивном зале 15—16°С, кабинете врача 22°С.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798</Words>
  <Application>Microsoft Office PowerPoint</Application>
  <PresentationFormat>Широкоэкранный</PresentationFormat>
  <Paragraphs>52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Euphemia</vt:lpstr>
      <vt:lpstr>Times New Roman</vt:lpstr>
      <vt:lpstr>Wingdings</vt:lpstr>
      <vt:lpstr>Children Happy 16x9</vt:lpstr>
      <vt:lpstr>Гигиенические требования к микроклимату помещений ДОУ и условия их обеспечения</vt:lpstr>
      <vt:lpstr>Гигиенические требования к объектам ДОУ</vt:lpstr>
      <vt:lpstr>Земельный участок</vt:lpstr>
      <vt:lpstr>Раздевальная</vt:lpstr>
      <vt:lpstr>Групповая</vt:lpstr>
      <vt:lpstr>Спальня</vt:lpstr>
      <vt:lpstr>Пищевой блок</vt:lpstr>
      <vt:lpstr>Санитарный узел</vt:lpstr>
      <vt:lpstr>Отопление</vt:lpstr>
      <vt:lpstr>Вентиляция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2015-04-21T14:12:20Z</dcterms:created>
  <dcterms:modified xsi:type="dcterms:W3CDTF">2015-05-17T13:12:51Z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