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1" r:id="rId4"/>
    <p:sldId id="262" r:id="rId5"/>
    <p:sldId id="259" r:id="rId6"/>
    <p:sldId id="264" r:id="rId7"/>
    <p:sldId id="258" r:id="rId8"/>
    <p:sldId id="263" r:id="rId9"/>
    <p:sldId id="273" r:id="rId10"/>
    <p:sldId id="265" r:id="rId11"/>
    <p:sldId id="267" r:id="rId12"/>
    <p:sldId id="268" r:id="rId13"/>
    <p:sldId id="269" r:id="rId14"/>
    <p:sldId id="274" r:id="rId15"/>
    <p:sldId id="271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48102-392A-4DCF-A909-EB327FEB32CC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F80AA-ECF3-4391-8EDF-C4E8D65E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5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Для сада\Рисунки с детьми\Children's Dream background\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5851" y="1323100"/>
            <a:ext cx="5832649" cy="243143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Картотека опытов и экспериментов</a:t>
            </a:r>
          </a:p>
          <a:p>
            <a:pPr algn="ctr"/>
            <a:r>
              <a:rPr lang="ru-RU" sz="4400" b="1" dirty="0" smtClean="0"/>
              <a:t> </a:t>
            </a:r>
            <a:endParaRPr lang="ru-RU" sz="4400" b="1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329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Игра: </a:t>
            </a:r>
            <a:r>
              <a:rPr lang="ru-RU" sz="3200" b="1" dirty="0" smtClean="0"/>
              <a:t>"Где </a:t>
            </a:r>
            <a:r>
              <a:rPr lang="ru-RU" sz="3200" b="1" dirty="0"/>
              <a:t>спряталась </a:t>
            </a:r>
            <a:r>
              <a:rPr lang="ru-RU" sz="3200" b="1" dirty="0" smtClean="0"/>
              <a:t>вода»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9144000" cy="40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45910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– Посмотрите на картинки и отыщите где спряталась вода.</a:t>
            </a:r>
          </a:p>
          <a:p>
            <a:endParaRPr lang="ru-RU" sz="2400" dirty="0"/>
          </a:p>
          <a:p>
            <a:r>
              <a:rPr lang="ru-RU" sz="2400" b="1" i="1" dirty="0"/>
              <a:t>Вывод: </a:t>
            </a:r>
            <a:r>
              <a:rPr lang="ru-RU" sz="2400" dirty="0"/>
              <a:t>вода в окружающей среде бывает разной. Твердая как лед, в виде пара и жидкая. Она прозрачна, без вкуса, цвета и запаха.</a:t>
            </a:r>
          </a:p>
        </p:txBody>
      </p:sp>
    </p:spTree>
    <p:extLst>
      <p:ext uri="{BB962C8B-B14F-4D97-AF65-F5344CB8AC3E}">
        <p14:creationId xmlns:p14="http://schemas.microsoft.com/office/powerpoint/2010/main" val="30991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Существование воздуха</a:t>
            </a:r>
          </a:p>
          <a:p>
            <a:r>
              <a:rPr lang="ru-RU" sz="2400" b="1" i="1" dirty="0" smtClean="0"/>
              <a:t>Цель: </a:t>
            </a:r>
            <a:r>
              <a:rPr lang="ru-RU" dirty="0" smtClean="0"/>
              <a:t>Доказать существование воздуха</a:t>
            </a:r>
            <a:endParaRPr lang="ru-RU" sz="2400" dirty="0" smtClean="0"/>
          </a:p>
          <a:p>
            <a:r>
              <a:rPr lang="ru-RU" sz="2400" b="1" i="1" dirty="0" smtClean="0"/>
              <a:t>Материалы: </a:t>
            </a:r>
            <a:r>
              <a:rPr lang="ru-RU" dirty="0" smtClean="0"/>
              <a:t>таз с водой, пустой стакан, соломинка</a:t>
            </a:r>
            <a:endParaRPr lang="ru-RU" sz="2400" b="1" i="1" dirty="0" smtClean="0"/>
          </a:p>
          <a:p>
            <a:r>
              <a:rPr lang="ru-RU" b="1" i="1" u="sng" dirty="0"/>
              <a:t>Опыт 1</a:t>
            </a:r>
            <a:r>
              <a:rPr lang="ru-RU" dirty="0"/>
              <a:t>.Перевернуть стакан вверх дном и медленно опустить его в банку. Обратить внимание детей на то, что стакан нужно держать очень ровно. Что получается? Попадает ли вода в стакан? Почему нет? </a:t>
            </a:r>
          </a:p>
          <a:p>
            <a:r>
              <a:rPr lang="ru-RU" sz="2400" b="1" i="1" dirty="0" smtClean="0"/>
              <a:t>Вывод</a:t>
            </a:r>
            <a:r>
              <a:rPr lang="ru-RU" sz="2400" b="1" i="1" dirty="0"/>
              <a:t>: </a:t>
            </a:r>
            <a:r>
              <a:rPr lang="ru-RU" dirty="0"/>
              <a:t>в стакане есть воздух, он не пускает туда воду</a:t>
            </a:r>
            <a:r>
              <a:rPr lang="ru-RU" dirty="0" smtClean="0"/>
              <a:t>.</a:t>
            </a:r>
          </a:p>
          <a:p>
            <a:r>
              <a:rPr lang="ru-RU" b="1" i="1" u="sng" dirty="0" smtClean="0"/>
              <a:t>Опыт 2.</a:t>
            </a:r>
            <a:r>
              <a:rPr lang="ru-RU" dirty="0" smtClean="0"/>
              <a:t>Детям </a:t>
            </a:r>
            <a:r>
              <a:rPr lang="ru-RU" dirty="0"/>
              <a:t>предлагается снова опустить стакан в банку с водой, но теперь предлагается держать стакан не прямо, а немного наклонив его. Что появляется в воде? (Видны пузырьки воздуха). Откуда они взялись? Воздух выходит из стакана, и его место занимает вода. </a:t>
            </a:r>
          </a:p>
          <a:p>
            <a:r>
              <a:rPr lang="ru-RU" sz="2400" b="1" i="1" dirty="0" smtClean="0"/>
              <a:t>Вывод</a:t>
            </a:r>
            <a:r>
              <a:rPr lang="ru-RU" sz="2400" b="1" i="1" dirty="0"/>
              <a:t>: </a:t>
            </a:r>
            <a:r>
              <a:rPr lang="ru-RU" dirty="0"/>
              <a:t>Воздух прозрачный, невидимый</a:t>
            </a:r>
            <a:r>
              <a:rPr lang="ru-RU" b="1" i="1" dirty="0" smtClean="0"/>
              <a:t>.</a:t>
            </a:r>
          </a:p>
          <a:p>
            <a:r>
              <a:rPr lang="ru-RU" sz="2000" b="1" i="1" u="sng" dirty="0"/>
              <a:t>Опыт 3.</a:t>
            </a:r>
            <a:r>
              <a:rPr lang="ru-RU" dirty="0"/>
              <a:t> </a:t>
            </a:r>
            <a:r>
              <a:rPr lang="ru-RU" dirty="0" smtClean="0"/>
              <a:t>Детям </a:t>
            </a:r>
            <a:r>
              <a:rPr lang="ru-RU" dirty="0"/>
              <a:t>предлагается опустить в стакан с водой соломинку и дуть в неё. Что получается? (Получается буря в стакане воды). </a:t>
            </a:r>
          </a:p>
          <a:p>
            <a:r>
              <a:rPr lang="ru-RU" sz="2400" b="1" i="1" dirty="0"/>
              <a:t>Вывод</a:t>
            </a:r>
            <a:r>
              <a:rPr lang="ru-RU" sz="2400" b="1" i="1" dirty="0" smtClean="0"/>
              <a:t>: </a:t>
            </a:r>
            <a:r>
              <a:rPr lang="ru-RU" dirty="0" smtClean="0"/>
              <a:t>в воде есть воздух</a:t>
            </a:r>
            <a:endParaRPr lang="ru-RU" sz="2400" dirty="0"/>
          </a:p>
          <a:p>
            <a:r>
              <a:rPr lang="ru-RU" dirty="0"/>
              <a:t>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3000"/>
            <a:ext cx="3528392" cy="24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Воздух меняет </a:t>
            </a:r>
            <a:r>
              <a:rPr lang="ru-RU" sz="3200" b="1" dirty="0" smtClean="0"/>
              <a:t>объем</a:t>
            </a:r>
          </a:p>
          <a:p>
            <a:r>
              <a:rPr lang="ru-RU" sz="2400" b="1" i="1" dirty="0" smtClean="0"/>
              <a:t>Цель: </a:t>
            </a:r>
            <a:r>
              <a:rPr lang="ru-RU" dirty="0" smtClean="0"/>
              <a:t>показать, что воздух имеет объем</a:t>
            </a:r>
          </a:p>
          <a:p>
            <a:r>
              <a:rPr lang="ru-RU" sz="2400" b="1" i="1" dirty="0" smtClean="0"/>
              <a:t>Материалы:  </a:t>
            </a:r>
            <a:r>
              <a:rPr lang="ru-RU" dirty="0" smtClean="0"/>
              <a:t>пластиковая бутылка, таз</a:t>
            </a:r>
            <a:r>
              <a:rPr lang="ru-RU" dirty="0"/>
              <a:t>, полиэтиленовый </a:t>
            </a:r>
            <a:r>
              <a:rPr lang="ru-RU" dirty="0" smtClean="0"/>
              <a:t>пакет, шарик для пинг-понга, теплая вода, лед</a:t>
            </a:r>
          </a:p>
          <a:p>
            <a:r>
              <a:rPr lang="ru-RU" b="1" i="1" u="sng" dirty="0"/>
              <a:t>Опыт 1</a:t>
            </a:r>
            <a:r>
              <a:rPr lang="ru-RU" i="1" dirty="0" smtClean="0"/>
              <a:t>Подпрыгивающая </a:t>
            </a:r>
            <a:r>
              <a:rPr lang="ru-RU" i="1" dirty="0"/>
              <a:t>монета.</a:t>
            </a:r>
          </a:p>
          <a:p>
            <a:r>
              <a:rPr lang="ru-RU" dirty="0" smtClean="0"/>
              <a:t>С </a:t>
            </a:r>
            <a:r>
              <a:rPr lang="ru-RU" dirty="0"/>
              <a:t>помощью расширяющегося воздуха можно заставить монету подпрыгнуть. Поставь бутылку с длинным горлышком в глубокий таз. Намочи ободок горлышка и положи сверху большую монету. Теперь налей в таз тепой воды. </a:t>
            </a:r>
            <a:r>
              <a:rPr lang="ru-RU" dirty="0" smtClean="0"/>
              <a:t>Теплая </a:t>
            </a:r>
            <a:r>
              <a:rPr lang="ru-RU" dirty="0"/>
              <a:t>вода нагреет воздух внутри бутылки. Воздух расширяется и толкает монету вверх.	</a:t>
            </a:r>
          </a:p>
          <a:p>
            <a:r>
              <a:rPr lang="ru-RU" b="1" i="1" u="sng" dirty="0" smtClean="0"/>
              <a:t>Опыт </a:t>
            </a:r>
            <a:r>
              <a:rPr lang="ru-RU" b="1" i="1" u="sng" dirty="0"/>
              <a:t>2</a:t>
            </a:r>
            <a:r>
              <a:rPr lang="ru-RU" dirty="0"/>
              <a:t>	</a:t>
            </a:r>
            <a:r>
              <a:rPr lang="ru-RU" i="1" dirty="0"/>
              <a:t>Воздух охлаждается. </a:t>
            </a:r>
          </a:p>
          <a:p>
            <a:r>
              <a:rPr lang="ru-RU" dirty="0" smtClean="0"/>
              <a:t>Проделай </a:t>
            </a:r>
            <a:r>
              <a:rPr lang="ru-RU" dirty="0"/>
              <a:t>этот опыт, чтобы узнать, что происходит, когда воздух охлаждается. Положи в полиэтиленовый пакет несколько кубиков льда и раскроши их с помощью скалки. Насыпь лед в бутылку и заверни крышку. Потряси бутылку, потом поставь ее. Смотри, что произойдет с бутылкой, когда лед охладит внутри нее воздух. </a:t>
            </a:r>
          </a:p>
          <a:p>
            <a:r>
              <a:rPr lang="ru-RU" dirty="0" smtClean="0"/>
              <a:t>Когда </a:t>
            </a:r>
            <a:r>
              <a:rPr lang="ru-RU" dirty="0"/>
              <a:t>воздух охлаждается, он сжимается. Стенки бутылки втягиваются, так что внутри не остается пустого пространства</a:t>
            </a:r>
            <a:r>
              <a:rPr lang="ru-RU" dirty="0" smtClean="0"/>
              <a:t>.</a:t>
            </a:r>
          </a:p>
          <a:p>
            <a:r>
              <a:rPr lang="ru-RU" b="1" i="1" u="sng" dirty="0"/>
              <a:t>Опыт 3. </a:t>
            </a:r>
            <a:r>
              <a:rPr lang="ru-RU" i="1" dirty="0"/>
              <a:t>Исчезающая вмятина. </a:t>
            </a:r>
          </a:p>
          <a:p>
            <a:r>
              <a:rPr lang="ru-RU" dirty="0" smtClean="0"/>
              <a:t>Сделай </a:t>
            </a:r>
            <a:r>
              <a:rPr lang="ru-RU" dirty="0"/>
              <a:t>вмятину в шарике для пинг-понга. Теперь положи его в стакан с теплой водой. Вода нагреет воздух внутри шарика. Воздух расширится и выправит вмятину.</a:t>
            </a:r>
          </a:p>
        </p:txBody>
      </p:sp>
    </p:spTree>
    <p:extLst>
      <p:ext uri="{BB962C8B-B14F-4D97-AF65-F5344CB8AC3E}">
        <p14:creationId xmlns:p14="http://schemas.microsoft.com/office/powerpoint/2010/main" val="9452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Как работает воздух.</a:t>
            </a:r>
          </a:p>
          <a:p>
            <a:r>
              <a:rPr lang="ru-RU" sz="2400" b="1" i="1" dirty="0" smtClean="0"/>
              <a:t>Цель</a:t>
            </a:r>
            <a:r>
              <a:rPr lang="ru-RU" sz="2400" b="1" i="1" dirty="0"/>
              <a:t>: </a:t>
            </a:r>
            <a:r>
              <a:rPr lang="ru-RU" dirty="0"/>
              <a:t>увидеть, как  воздух может поддерживать предметы.</a:t>
            </a:r>
          </a:p>
          <a:p>
            <a:r>
              <a:rPr lang="ru-RU" sz="2400" b="1" i="1" dirty="0" smtClean="0"/>
              <a:t>Материал: </a:t>
            </a:r>
            <a:r>
              <a:rPr lang="ru-RU" dirty="0" smtClean="0"/>
              <a:t>два </a:t>
            </a:r>
            <a:r>
              <a:rPr lang="ru-RU" dirty="0"/>
              <a:t>одинаковых листа бумаги, стул.</a:t>
            </a:r>
          </a:p>
          <a:p>
            <a:r>
              <a:rPr lang="ru-RU" dirty="0" smtClean="0"/>
              <a:t> </a:t>
            </a:r>
            <a:r>
              <a:rPr lang="ru-RU" dirty="0"/>
              <a:t>Предложите малышу скомкать один лист </a:t>
            </a:r>
            <a:r>
              <a:rPr lang="ru-RU" dirty="0" smtClean="0"/>
              <a:t>бумаги. Затем </a:t>
            </a:r>
            <a:r>
              <a:rPr lang="ru-RU" dirty="0"/>
              <a:t>пускай </a:t>
            </a:r>
            <a:r>
              <a:rPr lang="ru-RU" dirty="0" smtClean="0"/>
              <a:t>он встанет </a:t>
            </a:r>
            <a:r>
              <a:rPr lang="ru-RU" dirty="0"/>
              <a:t>на стул и с одинаковой высоты бросит одновременно смятый и ровный </a:t>
            </a:r>
            <a:r>
              <a:rPr lang="ru-RU" dirty="0" smtClean="0"/>
              <a:t>листок. Какой </a:t>
            </a:r>
            <a:r>
              <a:rPr lang="ru-RU" dirty="0"/>
              <a:t>листок приземлился раньше?</a:t>
            </a:r>
          </a:p>
          <a:p>
            <a:r>
              <a:rPr lang="ru-RU" sz="2000" b="1" i="1" dirty="0" smtClean="0"/>
              <a:t>Вывод: </a:t>
            </a:r>
            <a:r>
              <a:rPr lang="ru-RU" dirty="0" smtClean="0"/>
              <a:t>смятый </a:t>
            </a:r>
            <a:r>
              <a:rPr lang="ru-RU" dirty="0"/>
              <a:t>листок упал на пол раньше, так как ровный листок опускается, плавно кружась. Его поддерживает воздух. </a:t>
            </a:r>
            <a:endParaRPr lang="ru-RU" dirty="0" smtClean="0"/>
          </a:p>
          <a:p>
            <a:r>
              <a:rPr lang="ru-RU" sz="2400" b="1" i="1" dirty="0" smtClean="0"/>
              <a:t>                                            </a:t>
            </a:r>
            <a:r>
              <a:rPr lang="ru-RU" sz="3200" b="1" dirty="0" smtClean="0"/>
              <a:t>Воздух легче воды</a:t>
            </a:r>
          </a:p>
          <a:p>
            <a:r>
              <a:rPr lang="ru-RU" sz="2400" b="1" i="1" dirty="0" smtClean="0"/>
              <a:t>Цель: </a:t>
            </a:r>
            <a:r>
              <a:rPr lang="ru-RU" dirty="0" smtClean="0"/>
              <a:t>доказать, что воздух легче воды</a:t>
            </a:r>
          </a:p>
          <a:p>
            <a:r>
              <a:rPr lang="ru-RU" sz="2400" b="1" i="1" dirty="0"/>
              <a:t>Материал</a:t>
            </a:r>
            <a:r>
              <a:rPr lang="ru-RU" sz="2400" b="1" i="1" dirty="0" smtClean="0"/>
              <a:t>: </a:t>
            </a:r>
            <a:r>
              <a:rPr lang="ru-RU" dirty="0" smtClean="0"/>
              <a:t>надувные игрушки, таз с водой</a:t>
            </a:r>
          </a:p>
          <a:p>
            <a:r>
              <a:rPr lang="ru-RU" dirty="0" smtClean="0"/>
              <a:t>Детям </a:t>
            </a:r>
            <a:r>
              <a:rPr lang="ru-RU" dirty="0"/>
              <a:t>предлагается "утопить" игрушки, наполненные воздухом, в том числе спасательные круги. Почему они не тонут? </a:t>
            </a:r>
          </a:p>
          <a:p>
            <a:r>
              <a:rPr lang="ru-RU" sz="2000" b="1" i="1" dirty="0" smtClean="0"/>
              <a:t>Вывод</a:t>
            </a:r>
            <a:r>
              <a:rPr lang="ru-RU" sz="2000" b="1" i="1" dirty="0"/>
              <a:t>: </a:t>
            </a:r>
            <a:r>
              <a:rPr lang="ru-RU" dirty="0"/>
              <a:t>Воздух легче воды</a:t>
            </a:r>
            <a:r>
              <a:rPr lang="ru-RU" dirty="0" smtClean="0"/>
              <a:t>.</a:t>
            </a:r>
          </a:p>
          <a:p>
            <a:pPr algn="ctr"/>
            <a:r>
              <a:rPr lang="ru-RU" sz="3200" b="1" dirty="0" smtClean="0"/>
              <a:t>Движение </a:t>
            </a:r>
            <a:r>
              <a:rPr lang="ru-RU" sz="3200" b="1" dirty="0"/>
              <a:t>воздуха – </a:t>
            </a:r>
            <a:r>
              <a:rPr lang="ru-RU" sz="3200" b="1" dirty="0" smtClean="0"/>
              <a:t>ветер</a:t>
            </a:r>
            <a:endParaRPr lang="ru-RU" sz="3200" b="1" dirty="0"/>
          </a:p>
          <a:p>
            <a:r>
              <a:rPr lang="ru-RU" dirty="0" smtClean="0"/>
              <a:t>Налейте </a:t>
            </a:r>
            <a:r>
              <a:rPr lang="ru-RU" dirty="0"/>
              <a:t>в таз воду</a:t>
            </a:r>
            <a:r>
              <a:rPr lang="ru-RU" dirty="0" smtClean="0"/>
              <a:t>. </a:t>
            </a:r>
            <a:r>
              <a:rPr lang="ru-RU" dirty="0"/>
              <a:t>Возьмите веер и помашите им над водой. Почему появились волны? Веер движется и как бы получается ветер. Воздух тоже начинает двигаться. Ветер – это движение </a:t>
            </a:r>
            <a:r>
              <a:rPr lang="ru-RU" dirty="0" smtClean="0"/>
              <a:t>воздуха. Сделайте </a:t>
            </a:r>
            <a:r>
              <a:rPr lang="ru-RU" dirty="0"/>
              <a:t>бумажные кораблики и опустите их в </a:t>
            </a:r>
            <a:r>
              <a:rPr lang="ru-RU" dirty="0" smtClean="0"/>
              <a:t>воду. Подуйте </a:t>
            </a:r>
            <a:r>
              <a:rPr lang="ru-RU" dirty="0"/>
              <a:t>на кораблики. Кораблики плывут, благодаря ветру. Что происходит с корабликами, если ветра нет? А если ветер очень сильный? Начинается буря и кораблик может потерпеть настоящее крушение. (Всё это дети могут продемонстрировать).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5096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Воздух </a:t>
            </a:r>
            <a:r>
              <a:rPr lang="ru-RU" sz="3200" b="1" dirty="0"/>
              <a:t>имеет </a:t>
            </a:r>
            <a:r>
              <a:rPr lang="ru-RU" sz="3200" b="1" dirty="0" smtClean="0"/>
              <a:t>вес</a:t>
            </a:r>
            <a:endParaRPr lang="ru-RU" sz="3200" b="1" dirty="0"/>
          </a:p>
          <a:p>
            <a:r>
              <a:rPr lang="ru-RU" sz="2400" b="1" i="1" dirty="0" smtClean="0"/>
              <a:t>Цель: </a:t>
            </a:r>
            <a:r>
              <a:rPr lang="ru-RU" dirty="0" smtClean="0"/>
              <a:t>знакомить детей со свойствами воздуха</a:t>
            </a:r>
            <a:endParaRPr lang="ru-RU" sz="2400" b="1" i="1" dirty="0" smtClean="0"/>
          </a:p>
          <a:p>
            <a:r>
              <a:rPr lang="ru-RU" sz="2400" b="1" i="1" dirty="0" smtClean="0"/>
              <a:t>Материалы:  </a:t>
            </a:r>
            <a:r>
              <a:rPr lang="ru-RU" dirty="0" smtClean="0"/>
              <a:t>воздушные шарики, весы</a:t>
            </a:r>
            <a:endParaRPr lang="ru-RU" sz="2400" b="1" i="1" dirty="0"/>
          </a:p>
          <a:p>
            <a:r>
              <a:rPr lang="ru-RU" dirty="0"/>
              <a:t> Положите на чаши весов надутый и </a:t>
            </a:r>
            <a:r>
              <a:rPr lang="ru-RU" dirty="0" err="1"/>
              <a:t>ненадутый</a:t>
            </a:r>
            <a:r>
              <a:rPr lang="ru-RU" dirty="0"/>
              <a:t> шарики: чаша с надутым шариком перевесит.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34888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 smtClean="0"/>
              <a:t>             Воздух </a:t>
            </a:r>
            <a:r>
              <a:rPr lang="ru-RU" sz="3600" b="1" dirty="0"/>
              <a:t>внутри нас</a:t>
            </a:r>
          </a:p>
          <a:p>
            <a:r>
              <a:rPr lang="ru-RU" b="1" dirty="0"/>
              <a:t>Цель:</a:t>
            </a:r>
            <a:r>
              <a:rPr lang="ru-RU" dirty="0"/>
              <a:t> знакомить детей со свойствами воздуха</a:t>
            </a:r>
          </a:p>
          <a:p>
            <a:r>
              <a:rPr lang="ru-RU" b="1" dirty="0"/>
              <a:t>Материалы</a:t>
            </a:r>
            <a:r>
              <a:rPr lang="ru-RU" dirty="0"/>
              <a:t>: мыльные пузыри</a:t>
            </a:r>
          </a:p>
          <a:p>
            <a:r>
              <a:rPr lang="ru-RU" dirty="0"/>
              <a:t>1. Поставьте перед ребёнком стаканчик с мыльными пузырями и предложите выдуть мыльные пузыри. </a:t>
            </a:r>
          </a:p>
          <a:p>
            <a:r>
              <a:rPr lang="ru-RU" dirty="0"/>
              <a:t>2. Обсудите, почему они называются мыльными, что внутри этих пузырей и почему они такие легкие, летают.</a:t>
            </a:r>
          </a:p>
        </p:txBody>
      </p:sp>
    </p:spTree>
    <p:extLst>
      <p:ext uri="{BB962C8B-B14F-4D97-AF65-F5344CB8AC3E}">
        <p14:creationId xmlns:p14="http://schemas.microsoft.com/office/powerpoint/2010/main" val="7515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Магнитная задача.</a:t>
            </a:r>
          </a:p>
          <a:p>
            <a:r>
              <a:rPr lang="ru-RU" sz="2400" b="1" i="1" dirty="0" smtClean="0"/>
              <a:t>Цель</a:t>
            </a:r>
            <a:r>
              <a:rPr lang="ru-RU" sz="2400" b="1" i="1" dirty="0"/>
              <a:t>: </a:t>
            </a:r>
            <a:r>
              <a:rPr lang="ru-RU" dirty="0"/>
              <a:t>узнать, действительно ли магнит притягивает металлические предметы.</a:t>
            </a:r>
          </a:p>
          <a:p>
            <a:r>
              <a:rPr lang="ru-RU" sz="2400" b="1" dirty="0" smtClean="0"/>
              <a:t>Материал: </a:t>
            </a:r>
            <a:r>
              <a:rPr lang="ru-RU" dirty="0" smtClean="0"/>
              <a:t>небольшой </a:t>
            </a:r>
            <a:r>
              <a:rPr lang="ru-RU" dirty="0"/>
              <a:t>лист бумаги, гвоздь, магнит.</a:t>
            </a:r>
          </a:p>
          <a:p>
            <a:r>
              <a:rPr lang="ru-RU" dirty="0" smtClean="0"/>
              <a:t>Малыш </a:t>
            </a:r>
            <a:r>
              <a:rPr lang="ru-RU" dirty="0"/>
              <a:t>кладет на стол лист  бумаги, а рядом – </a:t>
            </a:r>
            <a:r>
              <a:rPr lang="ru-RU" dirty="0" smtClean="0"/>
              <a:t>гвоздь. Как </a:t>
            </a:r>
            <a:r>
              <a:rPr lang="ru-RU" dirty="0"/>
              <a:t>с помощью магнита можно поднять лист </a:t>
            </a:r>
            <a:r>
              <a:rPr lang="ru-RU" dirty="0" smtClean="0"/>
              <a:t>бумаги? Нужно </a:t>
            </a:r>
            <a:r>
              <a:rPr lang="ru-RU" dirty="0"/>
              <a:t>положить под бумагу гвоздь, а сверху приложить магнит и поднять. Гвоздь прилипнет к магниту и поднимет бумагу.</a:t>
            </a:r>
          </a:p>
          <a:p>
            <a:pPr algn="ctr"/>
            <a:r>
              <a:rPr lang="ru-RU" sz="3200" b="1" dirty="0" smtClean="0"/>
              <a:t>Летающая </a:t>
            </a:r>
            <a:r>
              <a:rPr lang="ru-RU" sz="3200" b="1" dirty="0"/>
              <a:t>бабочка.</a:t>
            </a:r>
          </a:p>
          <a:p>
            <a:r>
              <a:rPr lang="ru-RU" sz="2400" b="1" i="1" dirty="0" smtClean="0"/>
              <a:t>Цель</a:t>
            </a:r>
            <a:r>
              <a:rPr lang="ru-RU" sz="2400" b="1" i="1" dirty="0"/>
              <a:t>: </a:t>
            </a:r>
            <a:r>
              <a:rPr lang="ru-RU" dirty="0"/>
              <a:t>познакомиться с магнитом и магнитной силой.</a:t>
            </a:r>
          </a:p>
          <a:p>
            <a:r>
              <a:rPr lang="ru-RU" sz="2400" b="1" i="1" dirty="0" smtClean="0"/>
              <a:t>Материал</a:t>
            </a:r>
            <a:r>
              <a:rPr lang="ru-RU" sz="2400" b="1" i="1" dirty="0"/>
              <a:t>: </a:t>
            </a:r>
            <a:r>
              <a:rPr lang="ru-RU" dirty="0"/>
              <a:t>лист цветной бумаги, скрепка, нитки, магнит.</a:t>
            </a:r>
          </a:p>
          <a:p>
            <a:r>
              <a:rPr lang="ru-RU" dirty="0" smtClean="0"/>
              <a:t>Малыш </a:t>
            </a:r>
            <a:r>
              <a:rPr lang="ru-RU" dirty="0"/>
              <a:t>с вашей помощью вырезает из бумаги </a:t>
            </a:r>
            <a:r>
              <a:rPr lang="ru-RU" dirty="0" smtClean="0"/>
              <a:t>бабочку. Теперь </a:t>
            </a:r>
            <a:r>
              <a:rPr lang="ru-RU" dirty="0"/>
              <a:t>прикрепляет к ней скрепку, а к скрепке –</a:t>
            </a:r>
            <a:r>
              <a:rPr lang="ru-RU" dirty="0" smtClean="0"/>
              <a:t>нитку. Пусть </a:t>
            </a:r>
            <a:r>
              <a:rPr lang="ru-RU" dirty="0"/>
              <a:t>возьмет в одну руку нитку, а в другую </a:t>
            </a:r>
            <a:r>
              <a:rPr lang="ru-RU" dirty="0" smtClean="0"/>
              <a:t>магнит. Как </a:t>
            </a:r>
            <a:r>
              <a:rPr lang="ru-RU" dirty="0"/>
              <a:t>заставить бабочку </a:t>
            </a:r>
            <a:r>
              <a:rPr lang="ru-RU" dirty="0" smtClean="0"/>
              <a:t>летать? Магнит </a:t>
            </a:r>
            <a:r>
              <a:rPr lang="ru-RU" dirty="0"/>
              <a:t>притягивает скрепку, и бабочка поднимается  - «летает».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16540"/>
            <a:ext cx="4320480" cy="264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Сыпучий песок</a:t>
            </a:r>
            <a:endParaRPr lang="ru-RU" sz="3200" b="1" dirty="0"/>
          </a:p>
          <a:p>
            <a:r>
              <a:rPr lang="ru-RU" sz="2400" b="1" i="1" dirty="0" smtClean="0"/>
              <a:t>Цель: </a:t>
            </a:r>
            <a:r>
              <a:rPr lang="ru-RU" i="1" dirty="0" smtClean="0"/>
              <a:t>знакомить детей со свойствами песка</a:t>
            </a:r>
            <a:endParaRPr lang="ru-RU" sz="2400" b="1" i="1" dirty="0" smtClean="0"/>
          </a:p>
          <a:p>
            <a:r>
              <a:rPr lang="ru-RU" sz="2400" b="1" i="1" dirty="0" smtClean="0"/>
              <a:t>Материалы: </a:t>
            </a:r>
            <a:r>
              <a:rPr lang="ru-RU" dirty="0" smtClean="0"/>
              <a:t>лоток, песок, лупа</a:t>
            </a:r>
            <a:endParaRPr lang="ru-RU" dirty="0"/>
          </a:p>
          <a:p>
            <a:r>
              <a:rPr lang="ru-RU" dirty="0"/>
              <a:t> Возьмите чистый песок и насыпьте его в большой лоток. Рассмотрите через лупу форму песчинок. Она может быть разной, в пустыне она имеет форму ромба. Возьмите песок в руки, он </a:t>
            </a:r>
            <a:r>
              <a:rPr lang="ru-RU" dirty="0" smtClean="0"/>
              <a:t>сыпучий. Попробуйте его пересыпать из рук в руки.</a:t>
            </a:r>
          </a:p>
          <a:p>
            <a:pPr algn="ctr"/>
            <a:r>
              <a:rPr lang="ru-RU" sz="3200" b="1" dirty="0" smtClean="0"/>
              <a:t>Песок </a:t>
            </a:r>
            <a:r>
              <a:rPr lang="ru-RU" sz="3200" b="1" dirty="0"/>
              <a:t>может </a:t>
            </a:r>
            <a:r>
              <a:rPr lang="ru-RU" sz="3200" b="1" dirty="0" smtClean="0"/>
              <a:t>двигаться</a:t>
            </a:r>
            <a:endParaRPr lang="ru-RU" sz="3200" b="1" dirty="0"/>
          </a:p>
          <a:p>
            <a:r>
              <a:rPr lang="ru-RU" sz="2400" b="1" i="1" dirty="0"/>
              <a:t>Цель: </a:t>
            </a:r>
            <a:r>
              <a:rPr lang="ru-RU" i="1" dirty="0"/>
              <a:t>знакомить детей со свойствами песка</a:t>
            </a:r>
            <a:endParaRPr lang="ru-RU" sz="2400" b="1" i="1" dirty="0"/>
          </a:p>
          <a:p>
            <a:r>
              <a:rPr lang="ru-RU" sz="2400" b="1" i="1" dirty="0"/>
              <a:t>Материалы: </a:t>
            </a:r>
            <a:r>
              <a:rPr lang="ru-RU" dirty="0"/>
              <a:t>лоток, </a:t>
            </a:r>
            <a:r>
              <a:rPr lang="ru-RU" dirty="0" smtClean="0"/>
              <a:t>песок</a:t>
            </a:r>
            <a:endParaRPr lang="ru-RU" dirty="0"/>
          </a:p>
          <a:p>
            <a:r>
              <a:rPr lang="ru-RU" dirty="0"/>
              <a:t> Возьмите горсть сухого песка и выпустите его струйкой так, чтобы он попал в одно место. Постепенно в месте падения образуется конус, растущий в высоту и занимающий все большую площадь у основания. Если долго сыпать песок, то в одном месте, или в другом возникают сплавы. Движение песка похоже на течение</a:t>
            </a:r>
            <a:r>
              <a:rPr lang="ru-RU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22" y="4149080"/>
            <a:ext cx="3346774" cy="27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6569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Свойства рассеянного песка</a:t>
            </a:r>
          </a:p>
          <a:p>
            <a:r>
              <a:rPr lang="ru-RU" sz="2400" b="1" i="1" dirty="0"/>
              <a:t>Цель: </a:t>
            </a:r>
            <a:r>
              <a:rPr lang="ru-RU" i="1" dirty="0"/>
              <a:t>знакомить детей со свойствами песка</a:t>
            </a:r>
            <a:endParaRPr lang="ru-RU" sz="2400" b="1" i="1" dirty="0"/>
          </a:p>
          <a:p>
            <a:r>
              <a:rPr lang="ru-RU" sz="2400" b="1" i="1" dirty="0"/>
              <a:t>Материалы: </a:t>
            </a:r>
            <a:r>
              <a:rPr lang="ru-RU" dirty="0"/>
              <a:t>лоток, песок</a:t>
            </a:r>
          </a:p>
          <a:p>
            <a:r>
              <a:rPr lang="ru-RU" dirty="0"/>
              <a:t>Разровняйте площадку из сухого песка. Равномерно по всей поверхности сыпьте песок через сито. Погрузите без надавливания в песок карандаш. Положите на поверхность песка какой-нибудь тяжелый предмет (например, ключ). Обратите внимание на глубину следа, оставшегося от предмета на песке. А теперь встряхните лоток. Проделайте ключом и карандашом аналогичные действия. В набросанный песок карандаш погрузится примерно вдвое глубже, чем в рассеянный. Отпечаток тяжелого предмета будет заметно более отчетливым на набросанном песке, чем на рассеянном</a:t>
            </a:r>
            <a:r>
              <a:rPr lang="ru-RU" dirty="0" smtClean="0"/>
              <a:t>. Рассеянный </a:t>
            </a:r>
            <a:r>
              <a:rPr lang="ru-RU" dirty="0"/>
              <a:t>песок заметнее плотнее. </a:t>
            </a:r>
            <a:endParaRPr lang="ru-RU" dirty="0" smtClean="0"/>
          </a:p>
          <a:p>
            <a:pPr algn="ctr"/>
            <a:r>
              <a:rPr lang="ru-RU" sz="3200" b="1" dirty="0" smtClean="0"/>
              <a:t>Свойства </a:t>
            </a:r>
            <a:r>
              <a:rPr lang="ru-RU" sz="3200" b="1" dirty="0"/>
              <a:t>мокрого </a:t>
            </a:r>
            <a:r>
              <a:rPr lang="ru-RU" sz="3200" b="1" dirty="0" smtClean="0"/>
              <a:t>песка</a:t>
            </a:r>
            <a:endParaRPr lang="ru-RU" sz="3200" b="1" dirty="0"/>
          </a:p>
          <a:p>
            <a:r>
              <a:rPr lang="ru-RU" sz="2400" b="1" i="1" dirty="0"/>
              <a:t>Цель: </a:t>
            </a:r>
            <a:r>
              <a:rPr lang="ru-RU" i="1" dirty="0"/>
              <a:t>знакомить детей со свойствами песка</a:t>
            </a:r>
            <a:endParaRPr lang="ru-RU" sz="2400" b="1" i="1" dirty="0"/>
          </a:p>
          <a:p>
            <a:r>
              <a:rPr lang="ru-RU" sz="2400" b="1" i="1" dirty="0"/>
              <a:t>Материалы: </a:t>
            </a:r>
            <a:r>
              <a:rPr lang="ru-RU" dirty="0"/>
              <a:t>лоток, песок</a:t>
            </a:r>
          </a:p>
          <a:p>
            <a:r>
              <a:rPr lang="ru-RU" dirty="0" smtClean="0"/>
              <a:t>Предложите  </a:t>
            </a:r>
            <a:r>
              <a:rPr lang="ru-RU" dirty="0"/>
              <a:t>пересыпать мокрый </a:t>
            </a:r>
            <a:r>
              <a:rPr lang="ru-RU" dirty="0" smtClean="0"/>
              <a:t>песок. Мокрый </a:t>
            </a:r>
            <a:r>
              <a:rPr lang="ru-RU" dirty="0"/>
              <a:t>песок нельзя сыпать струйкой из ладони, зато он может принимать  любую нужную форму, пока не высохнет. </a:t>
            </a:r>
            <a:r>
              <a:rPr lang="ru-RU" dirty="0" smtClean="0"/>
              <a:t>Когда </a:t>
            </a:r>
            <a:r>
              <a:rPr lang="ru-RU" dirty="0"/>
              <a:t>песок намокнет, воздух между гранями каждой песчинки исчезает, мокрые грани слипаются и держат друг друга.  На мокром песке можно рисовать, высыхая, рисунок сохраняется. </a:t>
            </a:r>
            <a:r>
              <a:rPr lang="ru-RU" dirty="0" smtClean="0"/>
              <a:t>Если </a:t>
            </a:r>
            <a:r>
              <a:rPr lang="ru-RU" dirty="0"/>
              <a:t>в мокрый песок добавить цемент,  то и высохнув, песок свою форму не потеряет и станет твердым, как камень.  Вот так песок работает на строительстве  домов. </a:t>
            </a:r>
            <a:r>
              <a:rPr lang="ru-RU" dirty="0" smtClean="0"/>
              <a:t>Предложите </a:t>
            </a:r>
            <a:r>
              <a:rPr lang="ru-RU" dirty="0"/>
              <a:t>сделать постройки из песка, нарисовать картинки на песке.</a:t>
            </a:r>
          </a:p>
        </p:txBody>
      </p:sp>
    </p:spTree>
    <p:extLst>
      <p:ext uri="{BB962C8B-B14F-4D97-AF65-F5344CB8AC3E}">
        <p14:creationId xmlns:p14="http://schemas.microsoft.com/office/powerpoint/2010/main" val="12653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497" y="7334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Рыхлый песок</a:t>
            </a:r>
            <a:endParaRPr lang="ru-RU" sz="3200" b="1" dirty="0"/>
          </a:p>
          <a:p>
            <a:endParaRPr lang="ru-RU" dirty="0"/>
          </a:p>
          <a:p>
            <a:r>
              <a:rPr lang="ru-RU" sz="2400" b="1" i="1" dirty="0"/>
              <a:t>Цель: </a:t>
            </a:r>
            <a:r>
              <a:rPr lang="ru-RU" i="1" dirty="0"/>
              <a:t>знакомить детей со свойствами песка</a:t>
            </a:r>
            <a:endParaRPr lang="ru-RU" sz="2400" b="1" i="1" dirty="0"/>
          </a:p>
          <a:p>
            <a:r>
              <a:rPr lang="ru-RU" sz="2400" b="1" i="1" dirty="0"/>
              <a:t>Материалы: </a:t>
            </a:r>
            <a:r>
              <a:rPr lang="ru-RU" dirty="0"/>
              <a:t>лоток, песок</a:t>
            </a:r>
          </a:p>
          <a:p>
            <a:r>
              <a:rPr lang="ru-RU" sz="2000" b="1" i="1" dirty="0" smtClean="0"/>
              <a:t>Опыт 1: </a:t>
            </a:r>
            <a:r>
              <a:rPr lang="ru-RU" dirty="0"/>
              <a:t>Предложите пересыпать песок из стаканчика на лист </a:t>
            </a:r>
            <a:r>
              <a:rPr lang="ru-RU" dirty="0" smtClean="0"/>
              <a:t>бумаги. Легко </a:t>
            </a:r>
            <a:r>
              <a:rPr lang="ru-RU" dirty="0"/>
              <a:t>ли сыплется </a:t>
            </a:r>
            <a:r>
              <a:rPr lang="ru-RU" dirty="0" smtClean="0"/>
              <a:t>песок? Попробуем </a:t>
            </a:r>
            <a:r>
              <a:rPr lang="ru-RU" dirty="0"/>
              <a:t>поставить («посадить») в стаканчик с песком палочку, как будто сажаем маленькое </a:t>
            </a:r>
            <a:r>
              <a:rPr lang="ru-RU" dirty="0" smtClean="0"/>
              <a:t>деревце. Что </a:t>
            </a:r>
            <a:r>
              <a:rPr lang="ru-RU" dirty="0"/>
              <a:t>происходит? </a:t>
            </a:r>
            <a:r>
              <a:rPr lang="ru-RU" dirty="0" smtClean="0"/>
              <a:t> Почему </a:t>
            </a:r>
            <a:r>
              <a:rPr lang="ru-RU" dirty="0"/>
              <a:t>палочка не </a:t>
            </a:r>
            <a:r>
              <a:rPr lang="ru-RU" dirty="0" smtClean="0"/>
              <a:t>падает? Палочка </a:t>
            </a:r>
            <a:r>
              <a:rPr lang="ru-RU" dirty="0"/>
              <a:t>расталкивает песчинки, которые « не держатся друг за друга», и поэтому ее легко воткнуть.</a:t>
            </a:r>
          </a:p>
          <a:p>
            <a:r>
              <a:rPr lang="ru-RU" b="1" i="1" dirty="0" smtClean="0"/>
              <a:t>Вывод</a:t>
            </a:r>
            <a:r>
              <a:rPr lang="ru-RU" b="1" i="1" dirty="0"/>
              <a:t>: </a:t>
            </a:r>
            <a:r>
              <a:rPr lang="ru-RU" dirty="0"/>
              <a:t>Сухой песок рыхлый.</a:t>
            </a:r>
          </a:p>
          <a:p>
            <a:r>
              <a:rPr lang="ru-RU" sz="2000" b="1" i="1" dirty="0" smtClean="0"/>
              <a:t>Опыт </a:t>
            </a:r>
            <a:r>
              <a:rPr lang="ru-RU" sz="2000" b="1" i="1" dirty="0"/>
              <a:t>2</a:t>
            </a:r>
            <a:r>
              <a:rPr lang="ru-RU" sz="2000" b="1" i="1" dirty="0" smtClean="0"/>
              <a:t>: </a:t>
            </a:r>
            <a:r>
              <a:rPr lang="ru-RU" dirty="0"/>
              <a:t>Аккуратно налейте немного воды в стаканчик с песком. Потрогайте </a:t>
            </a:r>
            <a:r>
              <a:rPr lang="ru-RU" dirty="0" smtClean="0"/>
              <a:t>его. Каким </a:t>
            </a:r>
            <a:r>
              <a:rPr lang="ru-RU" dirty="0"/>
              <a:t>стал песок? (влажным, </a:t>
            </a:r>
            <a:r>
              <a:rPr lang="ru-RU" dirty="0" smtClean="0"/>
              <a:t>мокрым) Куда </a:t>
            </a:r>
            <a:r>
              <a:rPr lang="ru-RU" dirty="0"/>
              <a:t>исчезла вода? (она «забралась» в песок между </a:t>
            </a:r>
            <a:r>
              <a:rPr lang="ru-RU" dirty="0" smtClean="0"/>
              <a:t>песчинками) Попробуем </a:t>
            </a:r>
            <a:r>
              <a:rPr lang="ru-RU" dirty="0"/>
              <a:t>«посадить» палочку в мокрый </a:t>
            </a:r>
            <a:r>
              <a:rPr lang="ru-RU" dirty="0" smtClean="0"/>
              <a:t>песок. В </a:t>
            </a:r>
            <a:r>
              <a:rPr lang="ru-RU" dirty="0"/>
              <a:t>какой песок она легче входит?</a:t>
            </a:r>
          </a:p>
          <a:p>
            <a:r>
              <a:rPr lang="ru-RU" b="1" i="1" dirty="0" smtClean="0"/>
              <a:t>Вывод</a:t>
            </a:r>
            <a:r>
              <a:rPr lang="ru-RU" b="1" i="1" dirty="0"/>
              <a:t>: </a:t>
            </a:r>
            <a:r>
              <a:rPr lang="ru-RU" dirty="0"/>
              <a:t>С помощью воды песчинки слипаются и крепко держатся друг за друга, мокрый песок плотный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06408"/>
            <a:ext cx="4032448" cy="2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Где </a:t>
            </a:r>
            <a:r>
              <a:rPr lang="ru-RU" sz="3200" b="1" dirty="0"/>
              <a:t>вода</a:t>
            </a:r>
            <a:r>
              <a:rPr lang="ru-RU" sz="3200" b="1" dirty="0" smtClean="0"/>
              <a:t>?</a:t>
            </a:r>
            <a:endParaRPr lang="ru-RU" sz="3200" b="1" dirty="0"/>
          </a:p>
          <a:p>
            <a:r>
              <a:rPr lang="ru-RU" sz="2400" b="1" i="1" dirty="0"/>
              <a:t>Цель: </a:t>
            </a:r>
            <a:r>
              <a:rPr lang="ru-RU" dirty="0"/>
              <a:t>знакомить детей со свойствами </a:t>
            </a:r>
            <a:r>
              <a:rPr lang="ru-RU" dirty="0" smtClean="0"/>
              <a:t>песка и глины</a:t>
            </a:r>
            <a:endParaRPr lang="ru-RU" sz="2400" b="1" dirty="0"/>
          </a:p>
          <a:p>
            <a:r>
              <a:rPr lang="ru-RU" sz="2400" b="1" i="1" dirty="0"/>
              <a:t>Материалы: </a:t>
            </a:r>
            <a:r>
              <a:rPr lang="ru-RU" dirty="0"/>
              <a:t>лоток, </a:t>
            </a:r>
            <a:r>
              <a:rPr lang="ru-RU" dirty="0" smtClean="0"/>
              <a:t>песок, глина</a:t>
            </a:r>
            <a:endParaRPr lang="ru-RU" dirty="0"/>
          </a:p>
          <a:p>
            <a:r>
              <a:rPr lang="ru-RU" dirty="0" smtClean="0"/>
              <a:t>Предложить </a:t>
            </a:r>
            <a:r>
              <a:rPr lang="ru-RU" dirty="0"/>
              <a:t>детям выяснить свойства песка и глины, пробуя их на ощупь (сыпучие, сухие). Дети наливают стаканчики одновременно одинаковым количеством воды (волы наливают ровно столько, сколько чтобы полностью ушла в песок). Выяснить, что произошло в емкостях с песком и глиной (Вся вода ушла в песок, но стоит на поверхности глины); почему (у глины частички ближе друг к другу, не пропускают воду); где больше луж после дождя (на асфальте, на глинистой почве, т.к. они не пропускают воду внутрь; на земле, в песочнице луж нет); почему дорожки в огороде посыпают песком (для впитывания воды</a:t>
            </a:r>
            <a:r>
              <a:rPr lang="ru-RU" dirty="0" smtClean="0"/>
              <a:t>.)</a:t>
            </a:r>
          </a:p>
          <a:p>
            <a:pPr algn="ctr"/>
            <a:r>
              <a:rPr lang="ru-RU" sz="3200" b="1" dirty="0" smtClean="0"/>
              <a:t>Песочные часы</a:t>
            </a:r>
            <a:endParaRPr lang="ru-RU" sz="3200" b="1" dirty="0"/>
          </a:p>
          <a:p>
            <a:r>
              <a:rPr lang="ru-RU" sz="2400" b="1" i="1" dirty="0"/>
              <a:t>Цель: </a:t>
            </a:r>
            <a:r>
              <a:rPr lang="ru-RU" dirty="0"/>
              <a:t>знакомить детей со свойствами песка </a:t>
            </a:r>
            <a:endParaRPr lang="ru-RU" dirty="0" smtClean="0"/>
          </a:p>
          <a:p>
            <a:r>
              <a:rPr lang="ru-RU" sz="2400" b="1" i="1" dirty="0" smtClean="0"/>
              <a:t>Материалы</a:t>
            </a:r>
            <a:r>
              <a:rPr lang="ru-RU" sz="2400" b="1" i="1" dirty="0"/>
              <a:t>: </a:t>
            </a:r>
            <a:r>
              <a:rPr lang="ru-RU" dirty="0"/>
              <a:t>лоток, песок, </a:t>
            </a:r>
            <a:r>
              <a:rPr lang="ru-RU" dirty="0" smtClean="0"/>
              <a:t>песочные часы</a:t>
            </a:r>
            <a:endParaRPr lang="ru-RU" dirty="0"/>
          </a:p>
          <a:p>
            <a:r>
              <a:rPr lang="ru-RU" dirty="0"/>
              <a:t>Показать детям песочные часы. Пусть они последят за тем, как пересыпается песок. Дайте детям возможность ощутить длительность минуты. Попросить детей набрать в ладошку как можно больше песка, сжать кулачок и смотреть, как бежит струйка песка. Дети не должны разжимать свой кулачки до тех пор, пока не высыплется весь песок. </a:t>
            </a:r>
          </a:p>
        </p:txBody>
      </p:sp>
    </p:spTree>
    <p:extLst>
      <p:ext uri="{BB962C8B-B14F-4D97-AF65-F5344CB8AC3E}">
        <p14:creationId xmlns:p14="http://schemas.microsoft.com/office/powerpoint/2010/main" val="6294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/>
              <a:t>Вода прозрачная</a:t>
            </a:r>
            <a:endParaRPr lang="ru-RU" sz="32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r>
              <a:rPr lang="ru-RU" sz="2400" b="1" i="1" dirty="0" smtClean="0"/>
              <a:t>Цель: </a:t>
            </a:r>
            <a:r>
              <a:rPr lang="ru-RU" dirty="0" smtClean="0"/>
              <a:t>познакомить детей еще с одним свойством воды-прозрачностью</a:t>
            </a:r>
          </a:p>
          <a:p>
            <a:r>
              <a:rPr lang="ru-RU" sz="2400" b="1" i="1" dirty="0" smtClean="0"/>
              <a:t>Материал: </a:t>
            </a:r>
            <a:r>
              <a:rPr lang="ru-RU" dirty="0" smtClean="0"/>
              <a:t>стакан с водой, стакан с молоком,2 ложечки.</a:t>
            </a:r>
            <a:endParaRPr lang="ru-RU" sz="2400" b="1" i="1" dirty="0"/>
          </a:p>
          <a:p>
            <a:r>
              <a:rPr lang="ru-RU" dirty="0"/>
              <a:t> </a:t>
            </a:r>
            <a:r>
              <a:rPr lang="ru-RU" dirty="0" smtClean="0"/>
              <a:t>   Воспитатель предлагает в  </a:t>
            </a:r>
            <a:r>
              <a:rPr lang="ru-RU" dirty="0"/>
              <a:t>оба стаканчика положить палочки или ложечки. В каком из стаканчиков они видны, а в каком - нет? Почему? Перед нами молоко и вода, в стаканчике с водой мы видим палочку, а в стаканчике с молоком - нет. </a:t>
            </a:r>
            <a:endParaRPr lang="ru-RU" dirty="0" smtClean="0"/>
          </a:p>
          <a:p>
            <a:r>
              <a:rPr lang="ru-RU" b="1" i="1" dirty="0" smtClean="0"/>
              <a:t>Вывод</a:t>
            </a:r>
            <a:r>
              <a:rPr lang="ru-RU" b="1" i="1" dirty="0"/>
              <a:t>: </a:t>
            </a:r>
            <a:r>
              <a:rPr lang="ru-RU" dirty="0"/>
              <a:t>вода прозрачная, а молоко - нет.</a:t>
            </a:r>
          </a:p>
        </p:txBody>
      </p:sp>
      <p:pic>
        <p:nvPicPr>
          <p:cNvPr id="3074" name="Picture 2" descr="C:\Users\Татьяна\Desktop\76b2d496de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49392"/>
            <a:ext cx="5904656" cy="42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Где </a:t>
            </a:r>
            <a:r>
              <a:rPr lang="ru-RU" sz="3200" b="1" dirty="0"/>
              <a:t>лучше </a:t>
            </a:r>
            <a:r>
              <a:rPr lang="ru-RU" sz="3200" b="1" dirty="0" smtClean="0"/>
              <a:t>расти?</a:t>
            </a:r>
            <a:endParaRPr lang="ru-RU" sz="3200" b="1" dirty="0"/>
          </a:p>
          <a:p>
            <a:r>
              <a:rPr lang="ru-RU" sz="2400" b="1" i="1" dirty="0"/>
              <a:t>Цель: </a:t>
            </a:r>
            <a:r>
              <a:rPr lang="ru-RU" dirty="0"/>
              <a:t>знакомить детей со свойствами </a:t>
            </a:r>
            <a:r>
              <a:rPr lang="ru-RU" dirty="0" smtClean="0"/>
              <a:t>почвы</a:t>
            </a:r>
          </a:p>
          <a:p>
            <a:r>
              <a:rPr lang="ru-RU" sz="2400" b="1" i="1" dirty="0" smtClean="0"/>
              <a:t>Материалы</a:t>
            </a:r>
            <a:r>
              <a:rPr lang="ru-RU" sz="2400" b="1" i="1" dirty="0"/>
              <a:t>: </a:t>
            </a:r>
            <a:r>
              <a:rPr lang="ru-RU" dirty="0" smtClean="0"/>
              <a:t>лотки, </a:t>
            </a:r>
            <a:r>
              <a:rPr lang="ru-RU" dirty="0"/>
              <a:t>песок, </a:t>
            </a:r>
            <a:r>
              <a:rPr lang="ru-RU" dirty="0" smtClean="0"/>
              <a:t>глина, почва, семечки, перегнившие листья</a:t>
            </a:r>
            <a:endParaRPr lang="ru-RU" dirty="0"/>
          </a:p>
          <a:p>
            <a:r>
              <a:rPr lang="ru-RU" dirty="0" smtClean="0"/>
              <a:t>Возьмите </a:t>
            </a:r>
            <a:r>
              <a:rPr lang="ru-RU" dirty="0"/>
              <a:t>глубокий лоток. </a:t>
            </a:r>
            <a:r>
              <a:rPr lang="ru-RU" dirty="0" smtClean="0"/>
              <a:t>Приготовьте </a:t>
            </a:r>
            <a:r>
              <a:rPr lang="ru-RU" dirty="0"/>
              <a:t>почву: песок, глину, перегнившие листья, затем посадите туда семечко быстрорастущего растения. Полейте водой и поставьте в теплое место. Вместе с детьми ухаживайте за посевом, через некоторое время появится росток.</a:t>
            </a:r>
          </a:p>
          <a:p>
            <a:r>
              <a:rPr lang="ru-RU" sz="2000" b="1" i="1" dirty="0" smtClean="0"/>
              <a:t>Вывод</a:t>
            </a:r>
            <a:r>
              <a:rPr lang="ru-RU" sz="2000" b="1" i="1" dirty="0"/>
              <a:t>: </a:t>
            </a:r>
            <a:r>
              <a:rPr lang="ru-RU" dirty="0"/>
              <a:t>что земля плодородная, в ней много минералов, она рыхлая</a:t>
            </a:r>
            <a:r>
              <a:rPr lang="ru-RU" dirty="0" smtClean="0"/>
              <a:t>.</a:t>
            </a:r>
          </a:p>
          <a:p>
            <a:pPr algn="ctr"/>
            <a:r>
              <a:rPr lang="ru-RU" sz="3200" b="1" i="1" dirty="0" smtClean="0"/>
              <a:t>Как </a:t>
            </a:r>
            <a:r>
              <a:rPr lang="ru-RU" sz="3200" b="1" i="1" dirty="0"/>
              <a:t>передвигается вода в </a:t>
            </a:r>
            <a:r>
              <a:rPr lang="ru-RU" sz="3200" b="1" i="1" dirty="0" smtClean="0"/>
              <a:t>почве</a:t>
            </a:r>
            <a:endParaRPr lang="ru-RU" sz="3200" b="1" dirty="0"/>
          </a:p>
          <a:p>
            <a:r>
              <a:rPr lang="ru-RU" dirty="0"/>
              <a:t>   </a:t>
            </a:r>
            <a:r>
              <a:rPr lang="ru-RU" sz="2400" b="1" i="1" dirty="0"/>
              <a:t>Цель: </a:t>
            </a:r>
            <a:r>
              <a:rPr lang="ru-RU" dirty="0"/>
              <a:t>знакомить детей со свойствами почвы</a:t>
            </a:r>
          </a:p>
          <a:p>
            <a:r>
              <a:rPr lang="ru-RU" sz="2400" b="1" i="1" dirty="0"/>
              <a:t>Материалы: </a:t>
            </a:r>
            <a:r>
              <a:rPr lang="ru-RU" dirty="0" smtClean="0"/>
              <a:t>почва, цветочный горшок, вода</a:t>
            </a:r>
            <a:endParaRPr lang="ru-RU" sz="2400" b="1" i="1" dirty="0" smtClean="0"/>
          </a:p>
          <a:p>
            <a:r>
              <a:rPr lang="ru-RU" dirty="0" smtClean="0"/>
              <a:t>Насыпьте </a:t>
            </a:r>
            <a:r>
              <a:rPr lang="ru-RU" dirty="0"/>
              <a:t>сухой земли в цветочный горшок или в жестяную жестянку от консервов с отверстиями в дне. Поставьте горшок в тарелку с водой. Пройдет некоторое время, и вы заметите, что почва смочилась до самого верха. Когда нет дождей, растения живут за счет воды, которая поднимается из более глубоких слоев почвы.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 воды нет запаха</a:t>
            </a:r>
          </a:p>
          <a:p>
            <a:r>
              <a:rPr lang="ru-RU" sz="2400" b="1" i="1" dirty="0" smtClean="0"/>
              <a:t>Цель: </a:t>
            </a:r>
            <a:r>
              <a:rPr lang="ru-RU" dirty="0" smtClean="0"/>
              <a:t>познакомить детей со свойствами воды</a:t>
            </a:r>
            <a:endParaRPr lang="ru-RU" sz="2400" b="1" i="1" dirty="0" smtClean="0"/>
          </a:p>
          <a:p>
            <a:r>
              <a:rPr lang="ru-RU" sz="2400" b="1" i="1" dirty="0" smtClean="0"/>
              <a:t>Материалы: </a:t>
            </a:r>
            <a:r>
              <a:rPr lang="ru-RU" dirty="0" smtClean="0"/>
              <a:t>стаканы с водопроводной водой</a:t>
            </a:r>
            <a:endParaRPr lang="ru-RU" sz="2400" i="1" dirty="0" smtClean="0"/>
          </a:p>
          <a:p>
            <a:r>
              <a:rPr lang="ru-RU" dirty="0" smtClean="0"/>
              <a:t>Предложите </a:t>
            </a:r>
            <a:r>
              <a:rPr lang="ru-RU" dirty="0"/>
              <a:t>детям понюхать воду и сказать, чем она пахнет (или совсем не пахнет). Как и в предыдущем случае, из самых лучших побуж­дений они вас начнут уверять, что вода очень приятно пахнет. Пусть ню­хают еще и еще, пока не убедятся, что запаха нет. Однако подчеркните, что вода из водопроводного крана может иметь запах, так как ее очища­ют специальными веществами, чтобы она была безопасной для вашего здоровья.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636912"/>
            <a:ext cx="65527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 воды нет </a:t>
            </a:r>
            <a:r>
              <a:rPr lang="ru-RU" sz="3200" b="1" dirty="0" smtClean="0"/>
              <a:t>вкуса</a:t>
            </a:r>
          </a:p>
          <a:p>
            <a:r>
              <a:rPr lang="ru-RU" sz="2400" b="1" i="1" dirty="0" smtClean="0"/>
              <a:t>Цель:</a:t>
            </a:r>
            <a:r>
              <a:rPr lang="ru-RU" dirty="0" smtClean="0"/>
              <a:t> познакомить детей со свойствами воды</a:t>
            </a:r>
            <a:endParaRPr lang="ru-RU" sz="2400" b="1" i="1" dirty="0" smtClean="0"/>
          </a:p>
          <a:p>
            <a:r>
              <a:rPr lang="ru-RU" sz="2400" b="1" i="1" dirty="0" smtClean="0"/>
              <a:t>Материалы:</a:t>
            </a:r>
            <a:r>
              <a:rPr lang="ru-RU" dirty="0" smtClean="0"/>
              <a:t> стаканы с водой, стаканы с соком</a:t>
            </a:r>
            <a:endParaRPr lang="ru-RU" sz="2400" i="1" dirty="0"/>
          </a:p>
          <a:p>
            <a:r>
              <a:rPr lang="ru-RU" dirty="0" smtClean="0"/>
              <a:t>Предложите </a:t>
            </a:r>
            <a:r>
              <a:rPr lang="ru-RU" dirty="0"/>
              <a:t>детям попробовать через соломинку </a:t>
            </a:r>
            <a:r>
              <a:rPr lang="ru-RU" dirty="0" smtClean="0"/>
              <a:t>воду. </a:t>
            </a:r>
            <a:r>
              <a:rPr lang="ru-RU" i="1" dirty="0" smtClean="0"/>
              <a:t>Вопрос</a:t>
            </a:r>
            <a:r>
              <a:rPr lang="ru-RU" i="1" dirty="0"/>
              <a:t>: </a:t>
            </a:r>
            <a:r>
              <a:rPr lang="ru-RU" dirty="0"/>
              <a:t>есть ли у нее вкус?</a:t>
            </a:r>
          </a:p>
          <a:p>
            <a:r>
              <a:rPr lang="ru-RU" dirty="0"/>
              <a:t> </a:t>
            </a:r>
            <a:r>
              <a:rPr lang="ru-RU" dirty="0" smtClean="0"/>
              <a:t>Очень </a:t>
            </a:r>
            <a:r>
              <a:rPr lang="ru-RU" dirty="0"/>
              <a:t>часто дети убежденно говорят, что вода очень вкусная. Дай­те им для сравнения попробовать </a:t>
            </a:r>
            <a:r>
              <a:rPr lang="ru-RU" dirty="0" smtClean="0"/>
              <a:t>сок</a:t>
            </a:r>
            <a:r>
              <a:rPr lang="ru-RU" dirty="0"/>
              <a:t>. Если они не убеди­лись, пусть еще раз попробуют воду</a:t>
            </a:r>
            <a:r>
              <a:rPr lang="ru-RU" dirty="0" smtClean="0"/>
              <a:t>. </a:t>
            </a:r>
            <a:r>
              <a:rPr lang="ru-RU" dirty="0"/>
              <a:t>Объясните, что когда человек очень хочет пить, то с удовольствием пьет воду, и, чтобы выразить свое удо­вольствие, говорит: «Какая вкусная вода!», хотя на самом деле ее вкуса не чувствует.</a:t>
            </a:r>
          </a:p>
          <a:p>
            <a:r>
              <a:rPr lang="ru-RU" dirty="0"/>
              <a:t>А вот морская вода на вкус соленая, потому что в ней много разных солей. Ее человек не может пить.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068961"/>
            <a:ext cx="6264697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Куда делась вода? </a:t>
            </a:r>
          </a:p>
          <a:p>
            <a:r>
              <a:rPr lang="ru-RU" sz="2400" b="1" i="1" dirty="0"/>
              <a:t>Цель:</a:t>
            </a:r>
            <a:r>
              <a:rPr lang="ru-RU" sz="2400" i="1" dirty="0"/>
              <a:t> </a:t>
            </a:r>
            <a:r>
              <a:rPr lang="ru-RU" dirty="0"/>
              <a:t>выявить процесс испарения воды, зависимость скорости испарения от условий (открытая и закрытая поверхность воды). </a:t>
            </a:r>
          </a:p>
          <a:p>
            <a:r>
              <a:rPr lang="ru-RU" sz="2400" b="1" i="1" dirty="0"/>
              <a:t>Материал:</a:t>
            </a:r>
            <a:r>
              <a:rPr lang="ru-RU" sz="2400" i="1" dirty="0"/>
              <a:t> </a:t>
            </a:r>
            <a:r>
              <a:rPr lang="ru-RU" dirty="0"/>
              <a:t>две мерные одинаковые ёмкости. </a:t>
            </a:r>
          </a:p>
          <a:p>
            <a:r>
              <a:rPr lang="ru-RU" dirty="0" smtClean="0"/>
              <a:t>        Дети </a:t>
            </a:r>
            <a:r>
              <a:rPr lang="ru-RU" dirty="0"/>
              <a:t>наливают равное количество воды в ёмкости; вместе с воспитателем делают отметку уровня; одну банку закрывают плотно крышкой, другую - оставляют открытой; обе банки ставят на подоконник. </a:t>
            </a:r>
          </a:p>
          <a:p>
            <a:r>
              <a:rPr lang="ru-RU" dirty="0"/>
              <a:t>В течение недели наблюдают процесс испарения, делая отметки на стенках ёмкостей и фиксируя результаты в дневнике наблюдений. Обсуждают, изменилось ли количество воды (уровень воды стал ниже отметки), куда исчезла вода с открытой банки (частицы воды поднялись с поверхности в воздух). Когда ёмкость закрыты, испарение слабое (частицы воды не могут испариться с закрытого сосуда). </a:t>
            </a:r>
          </a:p>
        </p:txBody>
      </p:sp>
      <p:pic>
        <p:nvPicPr>
          <p:cNvPr id="2050" name="Picture 2" descr="C:\Users\Татьяна\Desktop\evapor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16429"/>
            <a:ext cx="4824536" cy="30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Вода - жидкая, может </a:t>
            </a:r>
            <a:r>
              <a:rPr lang="ru-RU" sz="3200" b="1" dirty="0" smtClean="0"/>
              <a:t>течь и не имеет формы</a:t>
            </a:r>
          </a:p>
          <a:p>
            <a:r>
              <a:rPr lang="ru-RU" sz="2400" b="1" i="1" dirty="0" smtClean="0"/>
              <a:t>Цель: </a:t>
            </a:r>
            <a:r>
              <a:rPr lang="ru-RU" dirty="0" smtClean="0"/>
              <a:t>Доказать</a:t>
            </a:r>
            <a:r>
              <a:rPr lang="ru-RU" dirty="0"/>
              <a:t>, что вода – жидкая, может </a:t>
            </a:r>
            <a:r>
              <a:rPr lang="ru-RU" dirty="0" smtClean="0"/>
              <a:t>течь, не имеет формы</a:t>
            </a:r>
            <a:endParaRPr lang="ru-RU" b="1" i="1" dirty="0" smtClean="0"/>
          </a:p>
          <a:p>
            <a:r>
              <a:rPr lang="ru-RU" sz="2400" b="1" i="1" dirty="0" smtClean="0"/>
              <a:t>Материалы: </a:t>
            </a:r>
            <a:r>
              <a:rPr lang="ru-RU" dirty="0" smtClean="0"/>
              <a:t>Пустой стакан, стакан с водой, сосуды различной формы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Дайте </a:t>
            </a:r>
            <a:r>
              <a:rPr lang="ru-RU" dirty="0"/>
              <a:t>детям два стаканчика - один с водой, другой - пустой, и пред­ложите аккуратно перелить воду из одного в другой. Льется вода? Поче­му? Потому что она жидкая. Если бы вода не была жидкой, то она не смогла бы течь в реках и ручейках, не текла бы из крана.</a:t>
            </a:r>
          </a:p>
          <a:p>
            <a:r>
              <a:rPr lang="ru-RU" dirty="0" smtClean="0"/>
              <a:t>Поскольку </a:t>
            </a:r>
            <a:r>
              <a:rPr lang="ru-RU" dirty="0"/>
              <a:t>вода жидкая, может течь, ее называют </a:t>
            </a:r>
            <a:r>
              <a:rPr lang="ru-RU" dirty="0" smtClean="0"/>
              <a:t>жидкостью. Теперь предложить переливать воду в сосуды различных форм. Что происходит с водой, какую форму она принимает ?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7308304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Окрашивание воды</a:t>
            </a:r>
          </a:p>
          <a:p>
            <a:r>
              <a:rPr lang="ru-RU" sz="2400" b="1" i="1" dirty="0"/>
              <a:t>Цель:</a:t>
            </a:r>
            <a:r>
              <a:rPr lang="ru-RU" sz="2400" i="1" dirty="0"/>
              <a:t> </a:t>
            </a:r>
            <a:r>
              <a:rPr lang="ru-RU" dirty="0"/>
              <a:t>выявить свойства воды: вода может быть тёплой и холодной, некоторые вещества растворяются в воде. Чем больше этого вещества, тем интенсивнее цвет; чем теплее вода, тем быстрее растворяется вещество. </a:t>
            </a:r>
          </a:p>
          <a:p>
            <a:r>
              <a:rPr lang="ru-RU" sz="2400" b="1" i="1" dirty="0"/>
              <a:t>Материал:</a:t>
            </a:r>
            <a:r>
              <a:rPr lang="ru-RU" sz="2400" i="1" dirty="0"/>
              <a:t> </a:t>
            </a:r>
            <a:r>
              <a:rPr lang="ru-RU" dirty="0"/>
              <a:t>ёмкости с водой (холодной и тёплой), краска, палочки для размешивания, мерные стаканчики. </a:t>
            </a:r>
          </a:p>
          <a:p>
            <a:r>
              <a:rPr lang="ru-RU" dirty="0" smtClean="0"/>
              <a:t>        Взрослый </a:t>
            </a:r>
            <a:r>
              <a:rPr lang="ru-RU" dirty="0"/>
              <a:t>и дети рассматривают в воде 2-3 предмета, выясняют, почему они хорошо видны (вода прозрачная). Далее выясняют, как можно окрасить воду (добавить краску). Взрослый предлагает окрасить воду самим (в стаканчиках с тёплой и холодной водой). В каком стаканчике краска быстрее растворится? (В стакане с тёплой водой). Как окрасится вода, если красителя будет больше? (Вода станет более окрашенной</a:t>
            </a:r>
          </a:p>
        </p:txBody>
      </p:sp>
      <p:pic>
        <p:nvPicPr>
          <p:cNvPr id="1026" name="Picture 2" descr="C:\Users\Татьяна\Desktop\252344-a5e0ecd675dbfd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39430"/>
            <a:ext cx="5688632" cy="33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воде одни вещества растворяются, другие не </a:t>
            </a:r>
            <a:r>
              <a:rPr lang="ru-RU" sz="3200" b="1" dirty="0" smtClean="0"/>
              <a:t>растворяются</a:t>
            </a:r>
            <a:endParaRPr lang="ru-RU" sz="3200" dirty="0"/>
          </a:p>
          <a:p>
            <a:r>
              <a:rPr lang="ru-RU" dirty="0"/>
              <a:t> </a:t>
            </a:r>
            <a:r>
              <a:rPr lang="ru-RU" b="1" i="1" dirty="0"/>
              <a:t> </a:t>
            </a:r>
            <a:r>
              <a:rPr lang="ru-RU" sz="2400" b="1" i="1" dirty="0"/>
              <a:t>Цель</a:t>
            </a:r>
            <a:r>
              <a:rPr lang="ru-RU" b="1" i="1" dirty="0"/>
              <a:t>:</a:t>
            </a:r>
            <a:r>
              <a:rPr lang="ru-RU" dirty="0"/>
              <a:t> закрепить понимание того, что вещества в воде не исчезают, а растворяются.</a:t>
            </a:r>
            <a:endParaRPr lang="ru-RU" dirty="0" smtClean="0"/>
          </a:p>
          <a:p>
            <a:r>
              <a:rPr lang="ru-RU" sz="2400" b="1" i="1" dirty="0" smtClean="0"/>
              <a:t>Материалы:</a:t>
            </a:r>
            <a:r>
              <a:rPr lang="ru-RU" sz="2400" dirty="0"/>
              <a:t> </a:t>
            </a:r>
            <a:r>
              <a:rPr lang="ru-RU" dirty="0"/>
              <a:t>стаканы с водой, песок, сахарный песок, акварельные краски, ложечки</a:t>
            </a:r>
            <a:endParaRPr lang="ru-RU" dirty="0" smtClean="0"/>
          </a:p>
          <a:p>
            <a:r>
              <a:rPr lang="ru-RU" dirty="0" smtClean="0"/>
              <a:t>Возьмите два стаканчика с водой. В один из них дети положат обыч­ный песок и попробуют размешать его ложкой. Что получается? Раство­рился песок или нет? Возьмем другой стаканчик и насыплем в него ло­жечку сахарного песка, размешаем его. Что теперь произошло? В каком из стаканчиков песок растворился? Предложите </a:t>
            </a:r>
            <a:r>
              <a:rPr lang="ru-RU" dirty="0"/>
              <a:t>детям размешать акварельную краску в стаканчике с водой. Желательно, чтобы у каждого ребенка была своя краска, тогда вы получите целый набор разноцветной воды. Почему вода стала цветной? Краска в ней растворилась.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8998"/>
            <a:ext cx="5364088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Лед </a:t>
            </a:r>
            <a:r>
              <a:rPr lang="ru-RU" sz="3200" b="1" dirty="0"/>
              <a:t>– твердая </a:t>
            </a:r>
            <a:r>
              <a:rPr lang="ru-RU" sz="3200" b="1" dirty="0" smtClean="0"/>
              <a:t>вода</a:t>
            </a:r>
            <a:endParaRPr lang="ru-RU" sz="3200" b="1" dirty="0"/>
          </a:p>
          <a:p>
            <a:r>
              <a:rPr lang="ru-RU" sz="2400" b="1" i="1" dirty="0" smtClean="0"/>
              <a:t>Цель:  </a:t>
            </a:r>
            <a:r>
              <a:rPr lang="ru-RU" dirty="0" smtClean="0"/>
              <a:t>знакомить со свойствами воды</a:t>
            </a:r>
            <a:endParaRPr lang="ru-RU" sz="2400" b="1" i="1" dirty="0" smtClean="0"/>
          </a:p>
          <a:p>
            <a:r>
              <a:rPr lang="ru-RU" sz="2400" b="1" i="1" dirty="0" smtClean="0"/>
              <a:t>Материалы: </a:t>
            </a:r>
            <a:r>
              <a:rPr lang="ru-RU" dirty="0" smtClean="0"/>
              <a:t>сосульки различных размеров, миски</a:t>
            </a:r>
            <a:endParaRPr lang="ru-RU" sz="2400" b="1" i="1" dirty="0"/>
          </a:p>
          <a:p>
            <a:r>
              <a:rPr lang="ru-RU" dirty="0"/>
              <a:t> Принесите сосульки в помещение, поместив каждую в отдельную посуду, чтобы ребенок наблюдал за своей сосулькой. Если опыт проводится в теплое время года, сделайте кубики льда, заморозив воду в холодильнике. Вместо сосулек можно взять шарики из снега.</a:t>
            </a:r>
          </a:p>
          <a:p>
            <a:r>
              <a:rPr lang="ru-RU" dirty="0" smtClean="0"/>
              <a:t>Дети </a:t>
            </a:r>
            <a:r>
              <a:rPr lang="ru-RU" dirty="0"/>
              <a:t>должны следить за состоянием сосулек и кубиков льда в теплом помещении. Обращайте их внимание на то, как постепенно уменьшаются сосульки и кубики льда. Что с ними происходит? Возьмите одну большую сосульку и несколько маленьких. Следите, какая из них растает быстрее.</a:t>
            </a:r>
          </a:p>
          <a:p>
            <a:r>
              <a:rPr lang="ru-RU" dirty="0" smtClean="0"/>
              <a:t> </a:t>
            </a:r>
            <a:r>
              <a:rPr lang="ru-RU" dirty="0"/>
              <a:t>Важно, чтобы дети обратили внимание на то, что отличающиеся по величине куски льда растают за разные промежутки времени.</a:t>
            </a:r>
          </a:p>
          <a:p>
            <a:r>
              <a:rPr lang="ru-RU" sz="2000" b="1" i="1" dirty="0" smtClean="0"/>
              <a:t>Вывод</a:t>
            </a:r>
            <a:r>
              <a:rPr lang="ru-RU" sz="2000" b="1" i="1" dirty="0"/>
              <a:t>: </a:t>
            </a:r>
            <a:r>
              <a:rPr lang="ru-RU" dirty="0"/>
              <a:t>лед, снег – это тоже вода.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8519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2170</Words>
  <Application>Microsoft Office PowerPoint</Application>
  <PresentationFormat>Экран (4:3)</PresentationFormat>
  <Paragraphs>143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admin</cp:lastModifiedBy>
  <cp:revision>34</cp:revision>
  <dcterms:created xsi:type="dcterms:W3CDTF">2012-10-25T18:03:49Z</dcterms:created>
  <dcterms:modified xsi:type="dcterms:W3CDTF">2015-08-14T10:36:29Z</dcterms:modified>
</cp:coreProperties>
</file>