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9" r:id="rId2"/>
    <p:sldId id="256" r:id="rId3"/>
    <p:sldId id="258" r:id="rId4"/>
    <p:sldId id="257" r:id="rId5"/>
    <p:sldId id="260" r:id="rId6"/>
    <p:sldId id="261" r:id="rId7"/>
    <p:sldId id="262" r:id="rId8"/>
    <p:sldId id="267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0B59"/>
    <a:srgbClr val="00CC00"/>
    <a:srgbClr val="0033CC"/>
    <a:srgbClr val="126E2E"/>
    <a:srgbClr val="7FB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918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8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7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1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15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2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2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9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0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5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8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8/22/2015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8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9856" y="273725"/>
            <a:ext cx="10058400" cy="1450757"/>
          </a:xfrm>
        </p:spPr>
        <p:txBody>
          <a:bodyPr/>
          <a:lstStyle/>
          <a:p>
            <a:r>
              <a:rPr lang="ru-RU" dirty="0" smtClean="0"/>
              <a:t>Решение графических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1673" y="1983346"/>
            <a:ext cx="10164007" cy="388574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Учитель: Игнатова Антонина Павловна</a:t>
            </a:r>
          </a:p>
          <a:p>
            <a:r>
              <a:rPr lang="ru-RU" dirty="0" smtClean="0"/>
              <a:t>Санкт-Петербург школа №258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0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004553"/>
            <a:ext cx="10058400" cy="4864542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Определить время и место их встречи аналитически.</a:t>
            </a:r>
            <a:endParaRPr lang="ru-RU" sz="2800" i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97280" y="2099256"/>
                <a:ext cx="4488729" cy="3495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4─t=t</a:t>
                </a:r>
                <a:r>
                  <a:rPr lang="ru-RU" sz="3200" dirty="0" smtClean="0">
                    <a:solidFill>
                      <a:srgbClr val="FF0000"/>
                    </a:solidFill>
                  </a:rPr>
                  <a:t>,    </a:t>
                </a:r>
                <a:r>
                  <a:rPr lang="ru-RU" sz="2800" i="1" dirty="0" smtClean="0"/>
                  <a:t>решим уравнение</a:t>
                </a:r>
              </a:p>
              <a:p>
                <a:r>
                  <a:rPr lang="ru-RU" sz="28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─</a:t>
                </a:r>
                <a:r>
                  <a:rPr lang="en-US" sz="2800" dirty="0" err="1" smtClean="0">
                    <a:solidFill>
                      <a:srgbClr val="FF0000"/>
                    </a:solidFill>
                  </a:rPr>
                  <a:t>t─t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=─4</a:t>
                </a:r>
              </a:p>
              <a:p>
                <a:r>
                  <a:rPr lang="ru-RU" sz="28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─2t=─4</a:t>
                </a:r>
              </a:p>
              <a:p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   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─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─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 smtClean="0">
                  <a:solidFill>
                    <a:srgbClr val="FF0000"/>
                  </a:solidFill>
                </a:endParaRPr>
              </a:p>
              <a:p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  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t=2</a:t>
                </a:r>
                <a:r>
                  <a:rPr lang="ru-RU" sz="2800" dirty="0" smtClean="0">
                    <a:solidFill>
                      <a:srgbClr val="FF0000"/>
                    </a:solidFill>
                  </a:rPr>
                  <a:t>(с)-  </a:t>
                </a:r>
                <a:r>
                  <a:rPr lang="ru-RU" sz="2800" i="1" dirty="0" smtClean="0"/>
                  <a:t>время встречи, </a:t>
                </a:r>
              </a:p>
              <a:p>
                <a:endParaRPr lang="ru-RU" sz="2800" dirty="0">
                  <a:solidFill>
                    <a:srgbClr val="FF0000"/>
                  </a:solidFill>
                </a:endParaRPr>
              </a:p>
              <a:p>
                <a:r>
                  <a:rPr lang="ru-RU" sz="2800" dirty="0" smtClean="0">
                    <a:solidFill>
                      <a:srgbClr val="FF0000"/>
                    </a:solidFill>
                  </a:rPr>
                  <a:t>  4─2=2(м)- </a:t>
                </a:r>
                <a:r>
                  <a:rPr lang="ru-RU" sz="2800" i="1" dirty="0" smtClean="0"/>
                  <a:t>место встречи</a:t>
                </a:r>
                <a:endParaRPr lang="ru-RU" sz="2800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2099256"/>
                <a:ext cx="4488729" cy="3495124"/>
              </a:xfrm>
              <a:prstGeom prst="rect">
                <a:avLst/>
              </a:prstGeom>
              <a:blipFill rotWithShape="0">
                <a:blip r:embed="rId2"/>
                <a:stretch>
                  <a:fillRect t="-2265" r="-1902" b="-3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50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755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.Задача </a:t>
            </a:r>
            <a:r>
              <a:rPr lang="ru-RU" sz="2400" dirty="0" smtClean="0">
                <a:solidFill>
                  <a:schemeClr val="tx1"/>
                </a:solidFill>
              </a:rPr>
              <a:t>(задание для самостоятельной работы)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3037" y="1262129"/>
            <a:ext cx="10354614" cy="49147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750B59"/>
                </a:solidFill>
              </a:rPr>
              <a:t>Даны уравнения движения двух тел:</a:t>
            </a:r>
            <a:r>
              <a:rPr lang="en-US" sz="2400" dirty="0" smtClean="0">
                <a:solidFill>
                  <a:srgbClr val="750B59"/>
                </a:solidFill>
              </a:rPr>
              <a:t> </a:t>
            </a:r>
            <a:endParaRPr lang="ru-RU" sz="2400" dirty="0" smtClean="0">
              <a:solidFill>
                <a:srgbClr val="750B59"/>
              </a:solidFill>
            </a:endParaRPr>
          </a:p>
          <a:p>
            <a:r>
              <a:rPr lang="en-US" sz="2800" i="1" dirty="0" smtClean="0">
                <a:solidFill>
                  <a:srgbClr val="750B59"/>
                </a:solidFill>
              </a:rPr>
              <a:t>      X</a:t>
            </a:r>
            <a:r>
              <a:rPr lang="en-US" sz="2800" i="1" baseline="-25000" dirty="0" smtClean="0">
                <a:solidFill>
                  <a:srgbClr val="750B59"/>
                </a:solidFill>
              </a:rPr>
              <a:t>1</a:t>
            </a:r>
            <a:r>
              <a:rPr lang="en-US" sz="2800" i="1" dirty="0" smtClean="0">
                <a:solidFill>
                  <a:srgbClr val="750B59"/>
                </a:solidFill>
              </a:rPr>
              <a:t>=4+2t    </a:t>
            </a:r>
            <a:r>
              <a:rPr lang="ru-RU" sz="2800" i="1" dirty="0" smtClean="0">
                <a:solidFill>
                  <a:srgbClr val="750B59"/>
                </a:solidFill>
              </a:rPr>
              <a:t>и </a:t>
            </a:r>
            <a:r>
              <a:rPr lang="en-US" sz="2800" i="1" dirty="0" smtClean="0">
                <a:solidFill>
                  <a:srgbClr val="750B59"/>
                </a:solidFill>
              </a:rPr>
              <a:t>   X</a:t>
            </a:r>
            <a:r>
              <a:rPr lang="en-US" sz="2800" i="1" baseline="-25000" dirty="0" smtClean="0">
                <a:solidFill>
                  <a:srgbClr val="750B59"/>
                </a:solidFill>
              </a:rPr>
              <a:t>2</a:t>
            </a:r>
            <a:r>
              <a:rPr lang="en-US" sz="2800" i="1" dirty="0" smtClean="0">
                <a:solidFill>
                  <a:srgbClr val="750B59"/>
                </a:solidFill>
              </a:rPr>
              <a:t>=8─2t</a:t>
            </a:r>
            <a:endParaRPr lang="ru-RU" sz="2800" i="1" dirty="0" smtClean="0">
              <a:solidFill>
                <a:srgbClr val="750B59"/>
              </a:solidFill>
            </a:endParaRPr>
          </a:p>
          <a:p>
            <a:r>
              <a:rPr lang="ru-RU" sz="2400" i="1" dirty="0" smtClean="0">
                <a:solidFill>
                  <a:srgbClr val="750B59"/>
                </a:solidFill>
              </a:rPr>
              <a:t>Постройте графики движения этих тел и определите место их встречи графически и аналитически</a:t>
            </a:r>
          </a:p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5.Задача</a:t>
            </a:r>
          </a:p>
          <a:p>
            <a:r>
              <a:rPr lang="ru-RU" sz="2400" i="1" dirty="0">
                <a:solidFill>
                  <a:srgbClr val="750B59"/>
                </a:solidFill>
              </a:rPr>
              <a:t>Графики движения двух тел </a:t>
            </a:r>
            <a:r>
              <a:rPr lang="ru-RU" sz="2400" i="1" dirty="0" smtClean="0">
                <a:solidFill>
                  <a:srgbClr val="750B59"/>
                </a:solidFill>
              </a:rPr>
              <a:t>представлены</a:t>
            </a:r>
          </a:p>
          <a:p>
            <a:r>
              <a:rPr lang="ru-RU" sz="2400" i="1" dirty="0">
                <a:solidFill>
                  <a:srgbClr val="750B59"/>
                </a:solidFill>
              </a:rPr>
              <a:t>на рисунке. Напишите </a:t>
            </a:r>
            <a:r>
              <a:rPr lang="ru-RU" sz="2400" i="1" dirty="0" smtClean="0">
                <a:solidFill>
                  <a:srgbClr val="750B59"/>
                </a:solidFill>
              </a:rPr>
              <a:t>уравнения</a:t>
            </a:r>
          </a:p>
          <a:p>
            <a:r>
              <a:rPr lang="ru-RU" sz="2400" i="1" dirty="0">
                <a:solidFill>
                  <a:srgbClr val="750B59"/>
                </a:solidFill>
              </a:rPr>
              <a:t>движения </a:t>
            </a:r>
            <a:r>
              <a:rPr lang="en-US" sz="2400" i="1" dirty="0">
                <a:solidFill>
                  <a:srgbClr val="750B59"/>
                </a:solidFill>
              </a:rPr>
              <a:t> X=X(t) </a:t>
            </a:r>
            <a:r>
              <a:rPr lang="ru-RU" sz="2400" i="1" dirty="0">
                <a:solidFill>
                  <a:srgbClr val="750B59"/>
                </a:solidFill>
              </a:rPr>
              <a:t> этих тел. </a:t>
            </a:r>
            <a:endParaRPr lang="ru-RU" sz="2400" i="1" dirty="0" smtClean="0">
              <a:solidFill>
                <a:srgbClr val="750B59"/>
              </a:solidFill>
            </a:endParaRPr>
          </a:p>
          <a:p>
            <a:r>
              <a:rPr lang="ru-RU" sz="2400" i="1" dirty="0">
                <a:solidFill>
                  <a:srgbClr val="750B59"/>
                </a:solidFill>
              </a:rPr>
              <a:t>Определите место и время их встречи.</a:t>
            </a:r>
          </a:p>
          <a:p>
            <a:endParaRPr lang="ru-RU" sz="3600" i="1" u="sng" dirty="0">
              <a:solidFill>
                <a:srgbClr val="750B59"/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858" y="2856727"/>
            <a:ext cx="3864277" cy="332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56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646" y="579548"/>
            <a:ext cx="10058400" cy="5495607"/>
          </a:xfrm>
        </p:spPr>
        <p:txBody>
          <a:bodyPr/>
          <a:lstStyle/>
          <a:p>
            <a:r>
              <a:rPr lang="ru-RU" sz="28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Понравился урок и тема понята:</a:t>
            </a:r>
          </a:p>
          <a:p>
            <a:endParaRPr lang="ru-RU" dirty="0"/>
          </a:p>
        </p:txBody>
      </p:sp>
      <p:pic>
        <p:nvPicPr>
          <p:cNvPr id="4" name="Рисунок 2" descr="MCj04244700000%5b1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013" y="1218126"/>
            <a:ext cx="129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96336" y="4875452"/>
            <a:ext cx="61795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Урок не понравился и тема не понятна:</a:t>
            </a:r>
          </a:p>
          <a:p>
            <a:endParaRPr lang="ru-RU" sz="2800" dirty="0"/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 l="6667" t="5882" r="6667" b="5882"/>
          <a:stretch>
            <a:fillRect/>
          </a:stretch>
        </p:blipFill>
        <p:spPr bwMode="auto">
          <a:xfrm>
            <a:off x="1722013" y="4551904"/>
            <a:ext cx="1204658" cy="127765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24342" y="3147589"/>
            <a:ext cx="65208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660066"/>
                </a:solidFill>
                <a:latin typeface="Times New Roman" panose="02020603050405020304" pitchFamily="18" charset="0"/>
              </a:rPr>
              <a:t>Понравился урок, но не всё ещё понятно:</a:t>
            </a:r>
          </a:p>
          <a:p>
            <a:endParaRPr lang="ru-RU" dirty="0"/>
          </a:p>
        </p:txBody>
      </p:sp>
      <p:pic>
        <p:nvPicPr>
          <p:cNvPr id="8" name="Рисунок 4" descr="MCj04338180000%5b1%5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606" y="2947683"/>
            <a:ext cx="1143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40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1826" y="463639"/>
            <a:ext cx="10058400" cy="1382096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>          </a:t>
            </a:r>
            <a:r>
              <a:rPr lang="ru-RU" dirty="0" smtClean="0">
                <a:solidFill>
                  <a:srgbClr val="126E2E"/>
                </a:solidFill>
              </a:rPr>
              <a:t>Интеллектуальная разминка</a:t>
            </a:r>
            <a:r>
              <a:rPr lang="ru-RU" dirty="0">
                <a:solidFill>
                  <a:srgbClr val="126E2E"/>
                </a:solidFill>
              </a:rPr>
              <a:t/>
            </a:r>
            <a:br>
              <a:rPr lang="ru-RU" dirty="0">
                <a:solidFill>
                  <a:srgbClr val="126E2E"/>
                </a:solidFill>
              </a:rPr>
            </a:br>
            <a:endParaRPr lang="ru-RU" dirty="0">
              <a:solidFill>
                <a:srgbClr val="126E2E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97280" y="1326525"/>
            <a:ext cx="10058400" cy="4997002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2400" dirty="0" smtClean="0"/>
              <a:t>Задание 1.   </a:t>
            </a:r>
            <a:r>
              <a:rPr lang="ru-RU" sz="2400" dirty="0" smtClean="0">
                <a:solidFill>
                  <a:srgbClr val="0070C0"/>
                </a:solidFill>
              </a:rPr>
              <a:t>Какой график лишний?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8" y="1778443"/>
            <a:ext cx="3017736" cy="23456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994" y="1778444"/>
            <a:ext cx="3017736" cy="234569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705" y="1790390"/>
            <a:ext cx="3017736" cy="2345695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1022800" y="3116687"/>
            <a:ext cx="2070923" cy="1287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787295" y="4095482"/>
            <a:ext cx="0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288664" y="2236512"/>
            <a:ext cx="1481070" cy="148107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10451836" flipH="1">
            <a:off x="6400721" y="1291984"/>
            <a:ext cx="2405974" cy="2489698"/>
          </a:xfrm>
          <a:prstGeom prst="arc">
            <a:avLst>
              <a:gd name="adj1" fmla="val 16529923"/>
              <a:gd name="adj2" fmla="val 21324018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682" y="3906688"/>
            <a:ext cx="2956733" cy="229827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837" y="3980733"/>
            <a:ext cx="3017736" cy="2345695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2329813" y="5175839"/>
            <a:ext cx="65161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981432" y="4841266"/>
            <a:ext cx="7239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705364" y="5322760"/>
            <a:ext cx="673453" cy="572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6355437" y="4788282"/>
            <a:ext cx="2103120" cy="7996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23993" y="237983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 flipH="1">
            <a:off x="6003488" y="2562862"/>
            <a:ext cx="351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</a:t>
            </a:r>
            <a:endParaRPr lang="ru-RU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9723549" y="2562862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</a:t>
            </a:r>
            <a:endParaRPr lang="ru-RU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037057" y="443233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</a:t>
            </a:r>
            <a:endParaRPr lang="ru-RU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7468433" y="4303691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</a:t>
            </a:r>
            <a:endParaRPr lang="ru-RU" sz="20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981432" y="4832445"/>
            <a:ext cx="0" cy="343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695772" y="4832445"/>
            <a:ext cx="0" cy="496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79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463639"/>
            <a:ext cx="10058400" cy="5405455"/>
          </a:xfrm>
        </p:spPr>
        <p:txBody>
          <a:bodyPr/>
          <a:lstStyle/>
          <a:p>
            <a:endParaRPr lang="ru-RU" dirty="0" smtClean="0"/>
          </a:p>
          <a:p>
            <a:r>
              <a:rPr lang="ru-RU" sz="2400" dirty="0"/>
              <a:t>Задание </a:t>
            </a:r>
            <a:r>
              <a:rPr lang="ru-RU" sz="2400" dirty="0" smtClean="0"/>
              <a:t>2. 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sz="2400" i="1" dirty="0" smtClean="0">
                <a:solidFill>
                  <a:srgbClr val="00B0F0"/>
                </a:solidFill>
              </a:rPr>
              <a:t>За какое время плывущий по реке плот пройдет 15 км, если скорость течения реки 0,5 м/с?</a:t>
            </a:r>
          </a:p>
          <a:p>
            <a:endParaRPr lang="ru-RU" sz="2400" dirty="0"/>
          </a:p>
          <a:p>
            <a:pPr lvl="0"/>
            <a:r>
              <a:rPr lang="ru-RU" sz="2400" dirty="0"/>
              <a:t>Задание </a:t>
            </a:r>
            <a:r>
              <a:rPr lang="ru-RU" sz="2400" dirty="0" smtClean="0"/>
              <a:t>3.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i="1" dirty="0" smtClean="0">
                <a:solidFill>
                  <a:srgbClr val="7030A0"/>
                </a:solidFill>
              </a:rPr>
              <a:t>Какие движения являются равномерными </a:t>
            </a:r>
            <a:r>
              <a:rPr lang="ru-RU" sz="2400" i="1" dirty="0">
                <a:solidFill>
                  <a:srgbClr val="7030A0"/>
                </a:solidFill>
              </a:rPr>
              <a:t>из перечисленных примеров:</a:t>
            </a:r>
          </a:p>
          <a:p>
            <a:r>
              <a:rPr lang="ru-RU" sz="2400" dirty="0">
                <a:solidFill>
                  <a:srgbClr val="750B59"/>
                </a:solidFill>
              </a:rPr>
              <a:t>а) движение самолета при взлете, </a:t>
            </a:r>
            <a:endParaRPr lang="ru-RU" sz="2400" dirty="0" smtClean="0">
              <a:solidFill>
                <a:srgbClr val="750B59"/>
              </a:solidFill>
            </a:endParaRPr>
          </a:p>
          <a:p>
            <a:r>
              <a:rPr lang="ru-RU" sz="2400" dirty="0">
                <a:solidFill>
                  <a:srgbClr val="750B59"/>
                </a:solidFill>
              </a:rPr>
              <a:t>б) спуск на эскалаторе метрополитена,</a:t>
            </a:r>
          </a:p>
          <a:p>
            <a:r>
              <a:rPr lang="ru-RU" sz="2400" dirty="0" smtClean="0">
                <a:solidFill>
                  <a:srgbClr val="750B59"/>
                </a:solidFill>
              </a:rPr>
              <a:t>в</a:t>
            </a:r>
            <a:r>
              <a:rPr lang="ru-RU" sz="2400" dirty="0">
                <a:solidFill>
                  <a:srgbClr val="750B59"/>
                </a:solidFill>
              </a:rPr>
              <a:t>) движение поезда при приближении к станции</a:t>
            </a:r>
            <a:r>
              <a:rPr lang="ru-RU" sz="2400" dirty="0" smtClean="0">
                <a:solidFill>
                  <a:srgbClr val="750B59"/>
                </a:solidFill>
              </a:rPr>
              <a:t>.</a:t>
            </a:r>
            <a:endParaRPr lang="ru-RU" sz="2400" dirty="0">
              <a:solidFill>
                <a:srgbClr val="750B59"/>
              </a:solidFill>
            </a:endParaRPr>
          </a:p>
          <a:p>
            <a:r>
              <a:rPr lang="ru-RU" sz="2400" dirty="0"/>
              <a:t>Задание </a:t>
            </a:r>
            <a:r>
              <a:rPr lang="ru-RU" sz="2400" dirty="0" smtClean="0"/>
              <a:t>4. </a:t>
            </a:r>
            <a:r>
              <a:rPr lang="ru-RU" sz="2400" i="1" dirty="0" smtClean="0">
                <a:solidFill>
                  <a:srgbClr val="FF0000"/>
                </a:solidFill>
              </a:rPr>
              <a:t>В течение 30 секунд поезд двигался равномерно со скоростью 72 км/ч. Какой путь он прошел за это время?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030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88642" y="244698"/>
            <a:ext cx="10305674" cy="5611517"/>
          </a:xfrm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Вы готовы к уроку и считаете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что все вопросы вам будут понятны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</a:rPr>
              <a:t>Вы недостаточно готовы к данному уроку и тревожитесь, </a:t>
            </a:r>
            <a:endParaRPr lang="en-US" sz="2400" dirty="0" smtClean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</a:rPr>
              <a:t>что не все вопросы вам будут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понятны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Вы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совсем не готовы к уроку и считаете,  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и что  большинство вопросов вам будут непонятны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6" name="Рисунок 2" descr="MCj04244700000%5b1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666" y="468961"/>
            <a:ext cx="129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4" descr="MCj04338180000%5b1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078" y="2292430"/>
            <a:ext cx="1296988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4"/>
          <a:srcRect l="6667" t="5882" r="6667" b="5882"/>
          <a:stretch>
            <a:fillRect/>
          </a:stretch>
        </p:blipFill>
        <p:spPr bwMode="auto">
          <a:xfrm>
            <a:off x="9557409" y="4107962"/>
            <a:ext cx="1204657" cy="127765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103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097" y="711607"/>
            <a:ext cx="10058400" cy="756586"/>
          </a:xfrm>
        </p:spPr>
        <p:txBody>
          <a:bodyPr>
            <a:normAutofit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>  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2.Задача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4097" y="1751526"/>
            <a:ext cx="10058400" cy="4993331"/>
          </a:xfrm>
        </p:spPr>
        <p:txBody>
          <a:bodyPr/>
          <a:lstStyle/>
          <a:p>
            <a:r>
              <a:rPr lang="ru-RU" sz="2800" dirty="0">
                <a:solidFill>
                  <a:srgbClr val="002060"/>
                </a:solidFill>
              </a:rPr>
              <a:t>На рисунке показано положение двух маленьких шариков в начальный момент времени и их скорости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pPr lvl="0"/>
            <a:r>
              <a:rPr lang="ru-RU" sz="2400" dirty="0" smtClean="0"/>
              <a:t>        </a:t>
            </a:r>
            <a:r>
              <a:rPr lang="ru-RU" sz="2800" dirty="0" smtClean="0">
                <a:solidFill>
                  <a:srgbClr val="FF0000"/>
                </a:solidFill>
              </a:rPr>
              <a:t>1.  </a:t>
            </a:r>
            <a:r>
              <a:rPr lang="ru-RU" sz="2800" dirty="0">
                <a:solidFill>
                  <a:srgbClr val="FF0000"/>
                </a:solidFill>
              </a:rPr>
              <a:t>Записать уравнения движения этих тел.</a:t>
            </a:r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       2. Построить </a:t>
            </a:r>
            <a:r>
              <a:rPr lang="ru-RU" sz="2800" dirty="0">
                <a:solidFill>
                  <a:srgbClr val="FF0000"/>
                </a:solidFill>
              </a:rPr>
              <a:t>графики движения этих шариков.</a:t>
            </a:r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       3. По </a:t>
            </a:r>
            <a:r>
              <a:rPr lang="ru-RU" sz="2800" dirty="0">
                <a:solidFill>
                  <a:srgbClr val="FF0000"/>
                </a:solidFill>
              </a:rPr>
              <a:t>графикам найти время и место столкновения (</a:t>
            </a:r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ru-RU" sz="2800" baseline="-25000" dirty="0" err="1">
                <a:solidFill>
                  <a:srgbClr val="FF0000"/>
                </a:solidFill>
              </a:rPr>
              <a:t>ст</a:t>
            </a:r>
            <a:r>
              <a:rPr lang="ru-RU" sz="2800" baseline="-25000" dirty="0">
                <a:solidFill>
                  <a:srgbClr val="FF0000"/>
                </a:solidFill>
              </a:rPr>
              <a:t>,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X</a:t>
            </a:r>
            <a:r>
              <a:rPr lang="ru-RU" sz="2800" baseline="-25000" dirty="0" err="1">
                <a:solidFill>
                  <a:srgbClr val="FF0000"/>
                </a:solidFill>
              </a:rPr>
              <a:t>ст</a:t>
            </a:r>
            <a:r>
              <a:rPr lang="ru-RU" sz="2800" dirty="0">
                <a:solidFill>
                  <a:srgbClr val="FF0000"/>
                </a:solidFill>
              </a:rPr>
              <a:t>) </a:t>
            </a:r>
            <a:r>
              <a:rPr lang="ru-RU" sz="2800" dirty="0" smtClean="0">
                <a:solidFill>
                  <a:srgbClr val="FF0000"/>
                </a:solidFill>
              </a:rPr>
              <a:t>            шариков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       4. Выполнить </a:t>
            </a:r>
            <a:r>
              <a:rPr lang="ru-RU" sz="2800" dirty="0">
                <a:solidFill>
                  <a:srgbClr val="FF0000"/>
                </a:solidFill>
              </a:rPr>
              <a:t>аналитическую проверку.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45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846231" y="1737360"/>
            <a:ext cx="12879" cy="117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687132" y="2666916"/>
            <a:ext cx="6336405" cy="38637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517785" y="2640865"/>
            <a:ext cx="103030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217042" y="2630257"/>
            <a:ext cx="103030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999531" y="2623816"/>
            <a:ext cx="103030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327123" y="2631247"/>
            <a:ext cx="103030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591230" y="2634718"/>
            <a:ext cx="103030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924517" y="2615399"/>
            <a:ext cx="103030" cy="10303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7944404" y="2654039"/>
            <a:ext cx="498367" cy="12875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02299" y="2769947"/>
            <a:ext cx="363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197708" y="278084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-1</a:t>
            </a:r>
            <a:endParaRPr lang="ru-RU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394702" y="2758055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-2</a:t>
            </a:r>
            <a:endParaRPr lang="ru-RU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640161" y="274703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375935" y="274703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6118631" y="275696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6854405" y="273328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7796072" y="2654037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Х,м</a:t>
            </a:r>
            <a:endParaRPr lang="ru-RU" sz="2400" dirty="0"/>
          </a:p>
        </p:txBody>
      </p:sp>
      <p:sp>
        <p:nvSpPr>
          <p:cNvPr id="37" name="Овал 36"/>
          <p:cNvSpPr/>
          <p:nvPr/>
        </p:nvSpPr>
        <p:spPr>
          <a:xfrm>
            <a:off x="3297467" y="1854557"/>
            <a:ext cx="172699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6215549" y="1854558"/>
            <a:ext cx="172699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 стрелкой 39"/>
          <p:cNvCxnSpPr/>
          <p:nvPr/>
        </p:nvCxnSpPr>
        <p:spPr>
          <a:xfrm flipH="1" flipV="1">
            <a:off x="5435127" y="1918952"/>
            <a:ext cx="85505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 flipV="1">
            <a:off x="2539178" y="1929852"/>
            <a:ext cx="85505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03199" y="1185125"/>
            <a:ext cx="1624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Ʋ</a:t>
            </a:r>
            <a:r>
              <a:rPr lang="ru-RU" b="1" dirty="0" smtClean="0"/>
              <a:t>1</a:t>
            </a:r>
            <a:r>
              <a:rPr lang="en-US" sz="3200" b="1" dirty="0" smtClean="0"/>
              <a:t>=1</a:t>
            </a:r>
            <a:r>
              <a:rPr lang="ru-RU" sz="3200" b="1" dirty="0" smtClean="0"/>
              <a:t>м/с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5253867" y="1221805"/>
            <a:ext cx="1624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Ʋ</a:t>
            </a:r>
            <a:r>
              <a:rPr lang="ru-RU" b="1" dirty="0" smtClean="0"/>
              <a:t>2</a:t>
            </a:r>
            <a:r>
              <a:rPr lang="ru-RU" sz="3200" b="1" dirty="0" smtClean="0"/>
              <a:t>=2м/с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1455155" y="4043966"/>
            <a:ext cx="71849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200" b="1" dirty="0" smtClean="0"/>
              <a:t>1.  </a:t>
            </a:r>
            <a:r>
              <a:rPr lang="en-US" sz="3200" b="1" dirty="0" smtClean="0">
                <a:solidFill>
                  <a:srgbClr val="FF0000"/>
                </a:solidFill>
              </a:rPr>
              <a:t>X=X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0</a:t>
            </a:r>
            <a:r>
              <a:rPr lang="en-US" sz="3200" b="1" dirty="0" smtClean="0">
                <a:solidFill>
                  <a:srgbClr val="FF0000"/>
                </a:solidFill>
              </a:rPr>
              <a:t>+Ʋt</a:t>
            </a:r>
            <a:r>
              <a:rPr lang="en-US" sz="3200" b="1" dirty="0" smtClean="0"/>
              <a:t>               </a:t>
            </a:r>
            <a:r>
              <a:rPr lang="en-US" sz="3200" b="1" dirty="0"/>
              <a:t>X</a:t>
            </a:r>
            <a:r>
              <a:rPr lang="en-US" sz="3200" b="1" baseline="-25000" dirty="0"/>
              <a:t>1</a:t>
            </a:r>
            <a:r>
              <a:rPr lang="en-US" sz="3200" b="1" dirty="0"/>
              <a:t>=─1─t</a:t>
            </a:r>
            <a:r>
              <a:rPr lang="ru-RU" sz="3200" b="1" dirty="0"/>
              <a:t>           </a:t>
            </a:r>
            <a:r>
              <a:rPr lang="en-US" sz="3200" b="1" dirty="0"/>
              <a:t>X</a:t>
            </a:r>
            <a:r>
              <a:rPr lang="en-US" sz="3200" b="1" baseline="-25000" dirty="0"/>
              <a:t>2</a:t>
            </a:r>
            <a:r>
              <a:rPr lang="en-US" sz="3200" b="1" dirty="0"/>
              <a:t>=3─2t</a:t>
            </a:r>
            <a:endParaRPr lang="ru-RU" sz="3200" dirty="0"/>
          </a:p>
          <a:p>
            <a:r>
              <a:rPr lang="ru-RU" sz="3200" dirty="0" smtClean="0"/>
              <a:t>                                    </a:t>
            </a:r>
            <a:r>
              <a:rPr lang="en-US" sz="3200" b="1" dirty="0" smtClean="0"/>
              <a:t>Ʋ</a:t>
            </a:r>
            <a:r>
              <a:rPr lang="ru-RU" sz="3200" b="1" baseline="-25000" dirty="0" smtClean="0"/>
              <a:t>1</a:t>
            </a:r>
            <a:endParaRPr lang="ru-RU" sz="3600" dirty="0"/>
          </a:p>
        </p:txBody>
      </p:sp>
      <p:sp>
        <p:nvSpPr>
          <p:cNvPr id="53" name="Овал 52"/>
          <p:cNvSpPr/>
          <p:nvPr/>
        </p:nvSpPr>
        <p:spPr>
          <a:xfrm>
            <a:off x="4730377" y="2630258"/>
            <a:ext cx="103030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75935" y="4524193"/>
                <a:ext cx="78066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↑↓</m:t>
                    </m:r>
                  </m:oMath>
                </a14:m>
                <a:r>
                  <a:rPr lang="ru-RU" sz="3600" dirty="0" smtClean="0"/>
                  <a:t>о</a:t>
                </a:r>
                <a:r>
                  <a:rPr lang="en-US" sz="3600" dirty="0" smtClean="0"/>
                  <a:t>x</a:t>
                </a:r>
                <a:endParaRPr lang="ru-RU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935" y="4524193"/>
                <a:ext cx="780663" cy="553998"/>
              </a:xfrm>
              <a:prstGeom prst="rect">
                <a:avLst/>
              </a:prstGeom>
              <a:blipFill rotWithShape="0">
                <a:blip r:embed="rId2"/>
                <a:stretch>
                  <a:fillRect t="-25275" r="-34375" b="-49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71714" y="4524193"/>
                <a:ext cx="1625766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Ʋ</a:t>
                </a:r>
                <a:r>
                  <a:rPr lang="ru-RU" sz="3200" dirty="0" smtClean="0"/>
                  <a:t>2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↑↓</m:t>
                    </m:r>
                  </m:oMath>
                </a14:m>
                <a:r>
                  <a:rPr lang="ru-RU" sz="3600" dirty="0"/>
                  <a:t>о</a:t>
                </a:r>
                <a:r>
                  <a:rPr lang="en-US" sz="3600" dirty="0"/>
                  <a:t>x</a:t>
                </a:r>
                <a:endParaRPr lang="ru-RU" sz="3600" dirty="0"/>
              </a:p>
              <a:p>
                <a:endParaRPr lang="ru-RU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714" y="4524193"/>
                <a:ext cx="1625766" cy="1138773"/>
              </a:xfrm>
              <a:prstGeom prst="rect">
                <a:avLst/>
              </a:prstGeom>
              <a:blipFill rotWithShape="0">
                <a:blip r:embed="rId3"/>
                <a:stretch>
                  <a:fillRect l="-9774" t="-8021" r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0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3492" y="631066"/>
            <a:ext cx="4030545" cy="5134998"/>
          </a:xfrm>
        </p:spPr>
        <p:txBody>
          <a:bodyPr/>
          <a:lstStyle/>
          <a:p>
            <a:pPr lvl="0"/>
            <a:r>
              <a:rPr lang="ru-RU" sz="3200" dirty="0"/>
              <a:t>2.График движения шариков</a:t>
            </a:r>
            <a:r>
              <a:rPr lang="ru-RU" sz="3200" dirty="0" smtClean="0"/>
              <a:t>. </a:t>
            </a:r>
            <a:endParaRPr lang="ru-RU" sz="3200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14731"/>
              </p:ext>
            </p:extLst>
          </p:nvPr>
        </p:nvGraphicFramePr>
        <p:xfrm>
          <a:off x="965915" y="1775734"/>
          <a:ext cx="293638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387"/>
                <a:gridCol w="1004948"/>
                <a:gridCol w="937048"/>
              </a:tblGrid>
              <a:tr h="55430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r>
                        <a:rPr lang="en-US" sz="3200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1</a:t>
                      </a:r>
                      <a:endParaRPr lang="ru-RU" sz="3200" dirty="0"/>
                    </a:p>
                  </a:txBody>
                  <a:tcPr/>
                </a:tc>
              </a:tr>
              <a:tr h="55430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-250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sz="3200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sz="3200" dirty="0" smtClean="0"/>
                        <a:t>-2</a:t>
                      </a:r>
                      <a:endParaRPr lang="ru-RU" dirty="0"/>
                    </a:p>
                  </a:txBody>
                  <a:tcPr/>
                </a:tc>
              </a:tr>
              <a:tr h="55430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r>
                        <a:rPr lang="en-US" sz="3200" baseline="-250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970468" y="1751527"/>
            <a:ext cx="0" cy="17901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2949262" y="1790163"/>
            <a:ext cx="12880" cy="1738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78794" y="2343955"/>
            <a:ext cx="28848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78794" y="2923504"/>
            <a:ext cx="2949262" cy="257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78794" y="3528811"/>
            <a:ext cx="28848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78794" y="1751527"/>
            <a:ext cx="0" cy="17901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902298" y="1751527"/>
            <a:ext cx="0" cy="17901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978794" y="1751527"/>
            <a:ext cx="2923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959" y="240473"/>
            <a:ext cx="9631250" cy="5417578"/>
          </a:xfrm>
          <a:prstGeom prst="rect">
            <a:avLst/>
          </a:prstGeom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6387921" y="3773510"/>
            <a:ext cx="0" cy="2095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56856" y="1094704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ru-RU" sz="2000" dirty="0" smtClean="0"/>
              <a:t>,м</a:t>
            </a:r>
            <a:endParaRPr lang="ru-RU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9825079" y="330159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</a:t>
            </a:r>
            <a:r>
              <a:rPr lang="ru-RU" sz="2000" dirty="0" smtClean="0"/>
              <a:t>,с</a:t>
            </a:r>
            <a:endParaRPr lang="ru-RU" sz="2000" dirty="0"/>
          </a:p>
        </p:txBody>
      </p:sp>
      <p:sp>
        <p:nvSpPr>
          <p:cNvPr id="31" name="Овал 30"/>
          <p:cNvSpPr/>
          <p:nvPr/>
        </p:nvSpPr>
        <p:spPr>
          <a:xfrm>
            <a:off x="6341557" y="3198565"/>
            <a:ext cx="92727" cy="10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41557" y="2644464"/>
            <a:ext cx="92727" cy="10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341557" y="2141878"/>
            <a:ext cx="92727" cy="10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341556" y="4114802"/>
            <a:ext cx="92727" cy="10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341556" y="4647440"/>
            <a:ext cx="92727" cy="10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812644" y="3726998"/>
            <a:ext cx="92727" cy="10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368861" y="3721995"/>
            <a:ext cx="92727" cy="10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7919647" y="3721996"/>
            <a:ext cx="92727" cy="10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8410116" y="3706971"/>
            <a:ext cx="92727" cy="10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8993313" y="3727463"/>
            <a:ext cx="92727" cy="10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961311" y="306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953413" y="25541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953413" y="204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5927136" y="391912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-2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5918147" y="449410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-4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974133" y="35888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6739995" y="3857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7803306" y="38662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8296489" y="3857371"/>
            <a:ext cx="357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8897891" y="38298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>
            <a:off x="6341556" y="5128563"/>
            <a:ext cx="92727" cy="10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6387919" y="4969565"/>
            <a:ext cx="2127159" cy="13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39" idx="4"/>
          </p:cNvCxnSpPr>
          <p:nvPr/>
        </p:nvCxnSpPr>
        <p:spPr>
          <a:xfrm>
            <a:off x="8456480" y="3810001"/>
            <a:ext cx="0" cy="1172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385787" y="3958176"/>
            <a:ext cx="2888363" cy="139837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387919" y="2994111"/>
            <a:ext cx="2944107" cy="279873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94992" y="4247883"/>
            <a:ext cx="324422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/>
              <a:t>t</a:t>
            </a:r>
            <a:r>
              <a:rPr lang="en-US" sz="3200" b="1" baseline="-25000" dirty="0" err="1"/>
              <a:t>c</a:t>
            </a:r>
            <a:r>
              <a:rPr lang="ru-RU" sz="3200" b="1" baseline="-25000" dirty="0"/>
              <a:t>т</a:t>
            </a:r>
            <a:r>
              <a:rPr lang="ru-RU" sz="3200" b="1" dirty="0"/>
              <a:t>= 4с ,    </a:t>
            </a:r>
            <a:r>
              <a:rPr lang="en-US" sz="3200" b="1" dirty="0"/>
              <a:t>X</a:t>
            </a:r>
            <a:r>
              <a:rPr lang="ru-RU" sz="3200" b="1" baseline="-25000" dirty="0" err="1"/>
              <a:t>ст</a:t>
            </a:r>
            <a:r>
              <a:rPr lang="ru-RU" sz="3200" b="1" dirty="0"/>
              <a:t>= </a:t>
            </a:r>
            <a:r>
              <a:rPr lang="ru-RU" sz="3200" dirty="0"/>
              <a:t>─</a:t>
            </a:r>
            <a:r>
              <a:rPr lang="ru-RU" sz="3200" b="1" dirty="0"/>
              <a:t>5м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00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8558"/>
          </a:xfrm>
        </p:spPr>
        <p:txBody>
          <a:bodyPr>
            <a:normAutofit/>
          </a:bodyPr>
          <a:lstStyle/>
          <a:p>
            <a:pPr lvl="0"/>
            <a:r>
              <a:rPr lang="ru-RU" sz="3200" i="1" u="sng" dirty="0"/>
              <a:t>Аналитическая проверка:</a:t>
            </a:r>
            <a:r>
              <a:rPr lang="ru-RU" sz="3200" i="1" dirty="0"/>
              <a:t/>
            </a:r>
            <a:br>
              <a:rPr lang="ru-RU" sz="3200" i="1" dirty="0"/>
            </a:b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184856"/>
            <a:ext cx="10058400" cy="4684238"/>
          </a:xfrm>
        </p:spPr>
        <p:txBody>
          <a:bodyPr/>
          <a:lstStyle/>
          <a:p>
            <a:pPr algn="ctr"/>
            <a:r>
              <a:rPr lang="ru-RU" sz="3200" i="1" dirty="0"/>
              <a:t>При столкновении шариков   </a:t>
            </a:r>
            <a:r>
              <a:rPr lang="en-US" sz="3200" i="1" dirty="0" smtClean="0">
                <a:solidFill>
                  <a:srgbClr val="FF0000"/>
                </a:solidFill>
              </a:rPr>
              <a:t>X</a:t>
            </a:r>
            <a:r>
              <a:rPr lang="en-US" sz="32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3200" i="1" dirty="0" smtClean="0">
                <a:solidFill>
                  <a:srgbClr val="FF0000"/>
                </a:solidFill>
              </a:rPr>
              <a:t>=X</a:t>
            </a:r>
            <a:r>
              <a:rPr lang="en-US" sz="3200" i="1" baseline="-25000" dirty="0" smtClean="0">
                <a:solidFill>
                  <a:srgbClr val="FF0000"/>
                </a:solidFill>
              </a:rPr>
              <a:t>2</a:t>
            </a:r>
            <a:endParaRPr lang="ru-RU" sz="3200" i="1" baseline="-250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─1─</a:t>
            </a:r>
            <a:r>
              <a:rPr lang="en-US" sz="3200" dirty="0">
                <a:solidFill>
                  <a:srgbClr val="FF0000"/>
                </a:solidFill>
              </a:rPr>
              <a:t>t</a:t>
            </a:r>
            <a:r>
              <a:rPr lang="ru-RU" sz="3200" dirty="0">
                <a:solidFill>
                  <a:srgbClr val="FF0000"/>
                </a:solidFill>
              </a:rPr>
              <a:t> = 3─2</a:t>
            </a:r>
            <a:r>
              <a:rPr lang="en-US" sz="3200" dirty="0">
                <a:solidFill>
                  <a:srgbClr val="FF0000"/>
                </a:solidFill>
              </a:rPr>
              <a:t>t</a:t>
            </a:r>
            <a:endParaRPr lang="ru-RU" sz="3200" i="1" dirty="0">
              <a:solidFill>
                <a:srgbClr val="FF0000"/>
              </a:solidFill>
            </a:endParaRPr>
          </a:p>
          <a:p>
            <a:pPr algn="ctr"/>
            <a:r>
              <a:rPr lang="ru-RU" sz="2400" dirty="0" smtClean="0"/>
              <a:t>  </a:t>
            </a:r>
            <a:r>
              <a:rPr lang="ru-RU" sz="2400" dirty="0"/>
              <a:t>решаем уравнение</a:t>
            </a:r>
          </a:p>
          <a:p>
            <a:pPr algn="ctr"/>
            <a:r>
              <a:rPr lang="ru-RU" sz="2800" dirty="0">
                <a:solidFill>
                  <a:srgbClr val="FF0000"/>
                </a:solidFill>
              </a:rPr>
              <a:t>─</a:t>
            </a:r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ru-RU" sz="2800" dirty="0">
                <a:solidFill>
                  <a:srgbClr val="FF0000"/>
                </a:solidFill>
              </a:rPr>
              <a:t>+2</a:t>
            </a:r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ru-RU" sz="2800" dirty="0">
                <a:solidFill>
                  <a:srgbClr val="FF0000"/>
                </a:solidFill>
              </a:rPr>
              <a:t> =3+1</a:t>
            </a:r>
          </a:p>
          <a:p>
            <a:pPr algn="ctr"/>
            <a:r>
              <a:rPr lang="en-US" sz="2400" dirty="0"/>
              <a:t>   </a:t>
            </a:r>
            <a:r>
              <a:rPr lang="en-US" sz="2800" dirty="0">
                <a:solidFill>
                  <a:srgbClr val="FF0000"/>
                </a:solidFill>
              </a:rPr>
              <a:t>t=4(с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ru-RU" sz="2400" dirty="0"/>
              <a:t>-</a:t>
            </a:r>
            <a:r>
              <a:rPr lang="en-US" sz="2400" dirty="0" smtClean="0"/>
              <a:t> </a:t>
            </a:r>
            <a:r>
              <a:rPr lang="en-US" sz="2400" dirty="0" err="1"/>
              <a:t>время</a:t>
            </a:r>
            <a:r>
              <a:rPr lang="en-US" sz="2400" dirty="0"/>
              <a:t> </a:t>
            </a:r>
            <a:r>
              <a:rPr lang="en-US" sz="2400" dirty="0" err="1" smtClean="0"/>
              <a:t>встречи</a:t>
            </a:r>
            <a:r>
              <a:rPr lang="ru-RU" sz="2400" dirty="0" smtClean="0"/>
              <a:t> шариков</a:t>
            </a:r>
            <a:endParaRPr lang="ru-RU" sz="2400" dirty="0"/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3</a:t>
            </a:r>
            <a:r>
              <a:rPr lang="ru-RU" sz="2800" dirty="0">
                <a:solidFill>
                  <a:srgbClr val="FF0000"/>
                </a:solidFill>
              </a:rPr>
              <a:t>─2×4=3─8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X=─5 </a:t>
            </a:r>
            <a:r>
              <a:rPr lang="ru-RU" sz="2400" dirty="0">
                <a:solidFill>
                  <a:srgbClr val="FF0000"/>
                </a:solidFill>
              </a:rPr>
              <a:t>(м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/>
              <a:t>место встречи.</a:t>
            </a:r>
          </a:p>
          <a:p>
            <a:r>
              <a:rPr lang="ru-RU" sz="2400" dirty="0"/>
              <a:t> </a:t>
            </a:r>
          </a:p>
          <a:p>
            <a:pPr algn="ctr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8428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27041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3.Задача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142" y="362625"/>
            <a:ext cx="4779538" cy="361694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7418233" y="3374264"/>
            <a:ext cx="90152" cy="901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995634" y="3374264"/>
            <a:ext cx="90152" cy="901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527959" y="3374263"/>
            <a:ext cx="90152" cy="901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060284" y="3374262"/>
            <a:ext cx="90152" cy="901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637685" y="3374262"/>
            <a:ext cx="90152" cy="901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79465" y="2809741"/>
            <a:ext cx="90152" cy="901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879465" y="2253802"/>
            <a:ext cx="90152" cy="901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79465" y="1710743"/>
            <a:ext cx="90152" cy="901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879465" y="1176266"/>
            <a:ext cx="90152" cy="901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61374" y="574040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Х, м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493784" y="3464413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ru-RU" dirty="0" smtClean="0"/>
              <a:t>,</a:t>
            </a:r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306054" y="357946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883455" y="35714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8427788" y="354043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8993181" y="354043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9548023" y="354043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5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489614" y="2691685"/>
            <a:ext cx="471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89614" y="209882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6540581" y="1599329"/>
            <a:ext cx="28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540581" y="1003686"/>
            <a:ext cx="391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cxnSp>
        <p:nvCxnSpPr>
          <p:cNvPr id="27" name="Прямая соединительная линия 26"/>
          <p:cNvCxnSpPr>
            <a:stCxn id="13" idx="6"/>
            <a:endCxn id="8" idx="5"/>
          </p:cNvCxnSpPr>
          <p:nvPr/>
        </p:nvCxnSpPr>
        <p:spPr>
          <a:xfrm>
            <a:off x="6969617" y="1221342"/>
            <a:ext cx="2167617" cy="222986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6917596" y="668789"/>
            <a:ext cx="2787682" cy="275054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flipH="1">
            <a:off x="9188567" y="2912597"/>
            <a:ext cx="33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2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572452" y="804752"/>
            <a:ext cx="3401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5405" y="2085375"/>
            <a:ext cx="61647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1.По графикам движения двух тел написать уравнения</a:t>
            </a:r>
          </a:p>
          <a:p>
            <a:r>
              <a:rPr lang="ru-RU" sz="2000" dirty="0"/>
              <a:t>д</a:t>
            </a:r>
            <a:r>
              <a:rPr lang="ru-RU" sz="2000" dirty="0" smtClean="0"/>
              <a:t>вижения</a:t>
            </a:r>
            <a:r>
              <a:rPr lang="ru-RU" dirty="0" smtClean="0"/>
              <a:t>   </a:t>
            </a:r>
            <a:r>
              <a:rPr lang="en-US" sz="2400" b="1" i="1" dirty="0" smtClean="0"/>
              <a:t>x=x(t)</a:t>
            </a:r>
            <a:r>
              <a:rPr lang="ru-RU" sz="2400" b="1" i="1" dirty="0" smtClean="0"/>
              <a:t>,</a:t>
            </a:r>
            <a:r>
              <a:rPr lang="ru-RU" sz="2000" dirty="0" smtClean="0"/>
              <a:t>этих тел. </a:t>
            </a:r>
          </a:p>
          <a:p>
            <a:r>
              <a:rPr lang="ru-RU" sz="2000" dirty="0" smtClean="0"/>
              <a:t>2. Определить место и время их встречи графически и</a:t>
            </a:r>
          </a:p>
          <a:p>
            <a:r>
              <a:rPr lang="ru-RU" sz="2000" dirty="0" smtClean="0"/>
              <a:t>аналитически.</a:t>
            </a:r>
            <a:endParaRPr lang="ru-RU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405405" y="3926078"/>
            <a:ext cx="1456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Решение: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9854" y="4893972"/>
            <a:ext cx="2565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en-US" sz="2400" dirty="0" smtClean="0"/>
              <a:t>)</a:t>
            </a:r>
            <a:r>
              <a:rPr lang="en-US" dirty="0" smtClean="0"/>
              <a:t>   </a:t>
            </a:r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i="1" baseline="-25000" dirty="0" smtClean="0">
                <a:solidFill>
                  <a:srgbClr val="FF0000"/>
                </a:solidFill>
              </a:rPr>
              <a:t>1</a:t>
            </a:r>
            <a:r>
              <a:rPr lang="ru-RU" sz="2400" b="1" i="1" baseline="-25000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=</a:t>
            </a:r>
            <a:r>
              <a:rPr lang="en-US" sz="2400" b="1" i="1" dirty="0" smtClean="0">
                <a:solidFill>
                  <a:srgbClr val="FF0000"/>
                </a:solidFill>
              </a:rPr>
              <a:t>1</a:t>
            </a:r>
            <a:r>
              <a:rPr lang="ru-RU" sz="2400" b="1" i="1" dirty="0" smtClean="0">
                <a:solidFill>
                  <a:srgbClr val="FF0000"/>
                </a:solidFill>
              </a:rPr>
              <a:t>   ;  </a:t>
            </a:r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i="1" baseline="-25000" dirty="0" smtClean="0">
                <a:solidFill>
                  <a:srgbClr val="FF0000"/>
                </a:solidFill>
              </a:rPr>
              <a:t>2</a:t>
            </a:r>
            <a:r>
              <a:rPr lang="ru-RU" sz="2400" b="1" i="1" dirty="0" smtClean="0">
                <a:solidFill>
                  <a:srgbClr val="FF0000"/>
                </a:solidFill>
              </a:rPr>
              <a:t> =</a:t>
            </a:r>
            <a:r>
              <a:rPr lang="en-US" sz="2400" b="1" i="1" dirty="0" smtClean="0">
                <a:solidFill>
                  <a:srgbClr val="FF0000"/>
                </a:solidFill>
              </a:rPr>
              <a:t>4─t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89066" y="4876801"/>
            <a:ext cx="7258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2) Место встречи и время встречи- точка пересечения</a:t>
            </a:r>
          </a:p>
          <a:p>
            <a:r>
              <a:rPr lang="ru-RU" sz="2400" dirty="0"/>
              <a:t>г</a:t>
            </a:r>
            <a:r>
              <a:rPr lang="ru-RU" sz="2400" dirty="0" smtClean="0"/>
              <a:t>рафиков,    </a:t>
            </a:r>
            <a:r>
              <a:rPr lang="en-US" sz="2400" b="1" i="1" dirty="0" smtClean="0">
                <a:solidFill>
                  <a:srgbClr val="0033CC"/>
                </a:solidFill>
              </a:rPr>
              <a:t>X</a:t>
            </a:r>
            <a:r>
              <a:rPr lang="ru-RU" sz="2400" b="1" i="1" baseline="-25000" dirty="0" err="1" smtClean="0">
                <a:solidFill>
                  <a:srgbClr val="0033CC"/>
                </a:solidFill>
              </a:rPr>
              <a:t>вс</a:t>
            </a:r>
            <a:r>
              <a:rPr lang="ru-RU" sz="2400" b="1" i="1" dirty="0" smtClean="0">
                <a:solidFill>
                  <a:srgbClr val="0033CC"/>
                </a:solidFill>
              </a:rPr>
              <a:t>=2м; </a:t>
            </a:r>
            <a:r>
              <a:rPr lang="en-US" sz="2400" b="1" i="1" dirty="0" smtClean="0">
                <a:solidFill>
                  <a:srgbClr val="0033CC"/>
                </a:solidFill>
              </a:rPr>
              <a:t>t</a:t>
            </a:r>
            <a:r>
              <a:rPr lang="ru-RU" sz="2400" b="1" i="1" baseline="-25000" dirty="0" err="1" smtClean="0">
                <a:solidFill>
                  <a:srgbClr val="0033CC"/>
                </a:solidFill>
              </a:rPr>
              <a:t>вс</a:t>
            </a:r>
            <a:r>
              <a:rPr lang="ru-RU" sz="2400" b="1" i="1" dirty="0" smtClean="0">
                <a:solidFill>
                  <a:srgbClr val="0033CC"/>
                </a:solidFill>
              </a:rPr>
              <a:t>=2с</a:t>
            </a:r>
            <a:endParaRPr lang="ru-RU" sz="2400" b="1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50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652</TotalTime>
  <Words>534</Words>
  <Application>Microsoft Office PowerPoint</Application>
  <PresentationFormat>Широкоэкранный</PresentationFormat>
  <Paragraphs>130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Cambria Math</vt:lpstr>
      <vt:lpstr>Times New Roman</vt:lpstr>
      <vt:lpstr>Ретро</vt:lpstr>
      <vt:lpstr>Решение графических задач</vt:lpstr>
      <vt:lpstr>            Интеллектуальная разминка </vt:lpstr>
      <vt:lpstr>Презентация PowerPoint</vt:lpstr>
      <vt:lpstr>Презентация PowerPoint</vt:lpstr>
      <vt:lpstr>    2.Задача</vt:lpstr>
      <vt:lpstr>Презентация PowerPoint</vt:lpstr>
      <vt:lpstr>Презентация PowerPoint</vt:lpstr>
      <vt:lpstr>Аналитическая проверка: </vt:lpstr>
      <vt:lpstr>3.Задача</vt:lpstr>
      <vt:lpstr>Презентация PowerPoint</vt:lpstr>
      <vt:lpstr>4.Задача (задание для самостоятельной работы)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графических задач</dc:title>
  <dc:creator>Евгения</dc:creator>
  <cp:lastModifiedBy>Евгения</cp:lastModifiedBy>
  <cp:revision>40</cp:revision>
  <dcterms:created xsi:type="dcterms:W3CDTF">2015-08-16T08:55:06Z</dcterms:created>
  <dcterms:modified xsi:type="dcterms:W3CDTF">2015-08-22T18:45:29Z</dcterms:modified>
</cp:coreProperties>
</file>