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63" r:id="rId2"/>
    <p:sldId id="265" r:id="rId3"/>
    <p:sldId id="277" r:id="rId4"/>
    <p:sldId id="279" r:id="rId5"/>
    <p:sldId id="256" r:id="rId6"/>
    <p:sldId id="273" r:id="rId7"/>
    <p:sldId id="274" r:id="rId8"/>
    <p:sldId id="276" r:id="rId9"/>
    <p:sldId id="27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 autoAdjust="0"/>
    <p:restoredTop sz="94667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291C8-0541-45E4-81A7-94F5B3DA9676}" type="datetimeFigureOut">
              <a:rPr lang="ru-RU" smtClean="0"/>
              <a:pPr/>
              <a:t>20.12.2013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A024B-6671-43D7-B54C-5468064314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285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E5890-31B5-4969-99D3-BE55869AFFD5}" type="datetimeFigureOut">
              <a:rPr lang="ru-RU" smtClean="0"/>
              <a:pPr/>
              <a:t>20.12.2013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DDF4F-47D0-41C2-9050-2182473412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458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DDF4F-47D0-41C2-9050-218247341299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640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FD60A-9702-4DFA-84DB-96303DF6BCA8}" type="datetime1">
              <a:rPr lang="ru-RU" smtClean="0"/>
              <a:pPr/>
              <a:t>20.12.2013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E87F-19A9-41BC-9890-82DD5C075300}" type="datetime1">
              <a:rPr lang="ru-RU" smtClean="0"/>
              <a:pPr/>
              <a:t>20.12.2013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FC95-52EB-44B5-A51F-9EC44E50F1E4}" type="datetime1">
              <a:rPr lang="ru-RU" smtClean="0"/>
              <a:pPr/>
              <a:t>20.12.2013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89ED-6BBD-4A30-BFBE-79E67F7C6732}" type="datetime1">
              <a:rPr lang="ru-RU" smtClean="0"/>
              <a:pPr/>
              <a:t>20.12.2013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FE4E-D411-43B0-A81E-465BCCAE7657}" type="datetime1">
              <a:rPr lang="ru-RU" smtClean="0"/>
              <a:pPr/>
              <a:t>20.12.2013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CDB6F-5222-42BF-9E1B-447B5BB6A84B}" type="datetime1">
              <a:rPr lang="ru-RU" smtClean="0"/>
              <a:pPr/>
              <a:t>20.12.2013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0E6AD-8B58-49AC-B232-5654B135B1B8}" type="datetime1">
              <a:rPr lang="ru-RU" smtClean="0"/>
              <a:pPr/>
              <a:t>20.12.2013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BBF-D6CF-40E1-9C13-33BB5A14EBE5}" type="datetime1">
              <a:rPr lang="ru-RU" smtClean="0"/>
              <a:pPr/>
              <a:t>20.12.2013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2706-50C0-43C1-BC6D-BF886BCC9920}" type="datetime1">
              <a:rPr lang="ru-RU" smtClean="0"/>
              <a:pPr/>
              <a:t>20.12.2013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1581-5D0C-4E5E-8111-816A8DBB8D97}" type="datetime1">
              <a:rPr lang="ru-RU" smtClean="0"/>
              <a:pPr/>
              <a:t>20.12.2013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FA034-298C-4A5C-82F5-ED28658A7C13}" type="datetime1">
              <a:rPr lang="ru-RU" smtClean="0"/>
              <a:pPr/>
              <a:t>20.12.2013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4C3BE3E-2FC9-428E-9CA0-310B47E52DA8}" type="datetime1">
              <a:rPr lang="ru-RU" smtClean="0"/>
              <a:pPr/>
              <a:t>20.12.2013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6AB3C76-B268-44A7-A390-0E5A8EDCEFD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1.jpeg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11.jpeg"/><Relationship Id="rId5" Type="http://schemas.openxmlformats.org/officeDocument/2006/relationships/image" Target="../media/image10.gif"/><Relationship Id="rId4" Type="http://schemas.openxmlformats.org/officeDocument/2006/relationships/audio" Target="../media/audio9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5356448"/>
            <a:ext cx="6357090" cy="1180877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</a:rPr>
              <a:t>Воспитатели: Стрельникова Л.И.</a:t>
            </a:r>
          </a:p>
          <a:p>
            <a:r>
              <a:rPr lang="ru-RU" sz="2800" b="1" dirty="0" smtClean="0">
                <a:solidFill>
                  <a:srgbClr val="00B050"/>
                </a:solidFill>
              </a:rPr>
              <a:t>                        Суханова Т.Н.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2492896"/>
            <a:ext cx="7848872" cy="2592288"/>
          </a:xfrm>
        </p:spPr>
        <p:txBody>
          <a:bodyPr anchor="b"/>
          <a:lstStyle/>
          <a:p>
            <a:pPr marL="182880" indent="0" algn="ctr">
              <a:buNone/>
            </a:pPr>
            <a:r>
              <a:rPr lang="ru-RU" sz="4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Задачи развития, обучения и воспитания детей </a:t>
            </a:r>
            <a:br>
              <a:rPr lang="ru-RU" sz="4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2 младшей группы</a:t>
            </a:r>
            <a:endParaRPr lang="ru-RU" b="1" dirty="0"/>
          </a:p>
        </p:txBody>
      </p:sp>
      <p:pic>
        <p:nvPicPr>
          <p:cNvPr id="8194" name="Picture 2" descr="C:\Documents and Settings\Дарья\Мои документы\ленцаврик\1241588309_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0648"/>
            <a:ext cx="3744416" cy="2863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1</a:t>
            </a:fld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8155026"/>
      </p:ext>
    </p:extLst>
  </p:cSld>
  <p:clrMapOvr>
    <a:masterClrMapping/>
  </p:clrMapOvr>
  <p:transition spd="slow" advTm="2966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Пятно 1 3"/>
          <p:cNvSpPr/>
          <p:nvPr/>
        </p:nvSpPr>
        <p:spPr>
          <a:xfrm>
            <a:off x="1979712" y="1772816"/>
            <a:ext cx="5616624" cy="43204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02" name="Picture 6" descr="C:\Documents and Settings\Дарья\Local Settings\Temporary Internet Files\Content.IE5\N7JLIHZ3\MM900365304[1]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9324" y="2852936"/>
            <a:ext cx="1892796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85918" y="3214686"/>
            <a:ext cx="585791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за внимание!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10</a:t>
            </a:fld>
            <a:endParaRPr lang="ru-RU"/>
          </a:p>
        </p:txBody>
      </p:sp>
      <p:pic>
        <p:nvPicPr>
          <p:cNvPr id="1026" name="Picture 2" descr="C:\Documents and Settings\Дарья\Мои документы\ленцаврик\i[5]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2708" y="228600"/>
            <a:ext cx="3024336" cy="2268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97860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3531">
        <p14:glitter pattern="hexagon"/>
      </p:transition>
    </mc:Choice>
    <mc:Fallback xmlns="">
      <p:transition spd="slow" advTm="353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5" y="3933056"/>
            <a:ext cx="4759831" cy="239479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59632" y="571480"/>
            <a:ext cx="6984776" cy="4143404"/>
          </a:xfrm>
        </p:spPr>
        <p:txBody>
          <a:bodyPr anchor="ctr">
            <a:noAutofit/>
          </a:bodyPr>
          <a:lstStyle/>
          <a:p>
            <a:pPr fontAlgn="t"/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ru-RU" sz="1600" dirty="0">
                <a:solidFill>
                  <a:srgbClr val="5ECCF3">
                    <a:lumMod val="75000"/>
                  </a:srgbClr>
                </a:solidFill>
              </a:rPr>
              <a:t>Ведущими целями  являются создание благоприятных условий для полноценного проживания ребенком дошкольного детства, формирование основ базовой культуры личности, всестороннее развитие психических и физических качеств в соответствии с возрастными и индивидуальными особенностями, подготовка к жизни в современном обществе, к обучению в школе, обеспечение безопасности жизнедеятельности дошкольника.</a:t>
            </a: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ru-RU" sz="1600" dirty="0">
                <a:solidFill>
                  <a:srgbClr val="5ECCF3">
                    <a:lumMod val="75000"/>
                  </a:srgbClr>
                </a:solidFill>
              </a:rPr>
              <a:t>Эти цели реализуются в процессе разнообразных видов детской деятельности: игровой, коммуникативной, трудовой, познавательно-исследовательской, продуктивной, музыкально-художественной, чтения.</a:t>
            </a: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endParaRPr lang="ru-RU" sz="1600" dirty="0">
              <a:solidFill>
                <a:srgbClr val="5ECCF3">
                  <a:lumMod val="75000"/>
                </a:srgbClr>
              </a:solidFill>
            </a:endParaRPr>
          </a:p>
          <a:p>
            <a:pPr lvl="0" fontAlgn="t">
              <a:buClr>
                <a:srgbClr val="F14124">
                  <a:lumMod val="75000"/>
                </a:srgbClr>
              </a:buClr>
            </a:pPr>
            <a:endParaRPr lang="ru-RU" sz="1600" dirty="0">
              <a:solidFill>
                <a:srgbClr val="F14124">
                  <a:lumMod val="75000"/>
                </a:srgbClr>
              </a:solidFill>
            </a:endParaRPr>
          </a:p>
          <a:p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Дуга 5"/>
          <p:cNvSpPr/>
          <p:nvPr/>
        </p:nvSpPr>
        <p:spPr>
          <a:xfrm>
            <a:off x="9756576" y="692696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636" y="3789040"/>
            <a:ext cx="4367668" cy="2592288"/>
          </a:xfrm>
          <a:prstGeom prst="rect">
            <a:avLst/>
          </a:prstGeom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2</a:t>
            </a:fld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207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4735">
        <p14:doors dir="vert"/>
      </p:transition>
    </mc:Choice>
    <mc:Fallback xmlns="">
      <p:transition spd="slow" advTm="473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28258" y="4509120"/>
            <a:ext cx="3888431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14282" y="285728"/>
            <a:ext cx="8715436" cy="6286544"/>
          </a:xfrm>
        </p:spPr>
        <p:txBody>
          <a:bodyPr>
            <a:normAutofit/>
          </a:bodyPr>
          <a:lstStyle/>
          <a:p>
            <a:pPr>
              <a:buNone/>
              <a:tabLst>
                <a:tab pos="1165225" algn="l"/>
              </a:tabLst>
            </a:pPr>
            <a:r>
              <a:rPr lang="ru-RU" sz="2800" dirty="0">
                <a:solidFill>
                  <a:srgbClr val="FF0000"/>
                </a:solidFill>
              </a:rPr>
              <a:t>Для достижения целей </a:t>
            </a:r>
            <a:r>
              <a:rPr lang="ru-RU" sz="2800" dirty="0" smtClean="0">
                <a:solidFill>
                  <a:srgbClr val="FF0000"/>
                </a:solidFill>
              </a:rPr>
              <a:t>первостепенное </a:t>
            </a:r>
            <a:r>
              <a:rPr lang="ru-RU" sz="2800" dirty="0">
                <a:solidFill>
                  <a:srgbClr val="FF0000"/>
                </a:solidFill>
              </a:rPr>
              <a:t>значение имеют:</a:t>
            </a:r>
          </a:p>
          <a:p>
            <a:pPr>
              <a:buNone/>
              <a:tabLst>
                <a:tab pos="1165225" algn="l"/>
              </a:tabLst>
            </a:pPr>
            <a:r>
              <a:rPr lang="ru-RU" sz="2000" dirty="0"/>
              <a:t>•	забота о здоровье, эмоциональном благополучии и своевременном всестороннем развитии</a:t>
            </a:r>
          </a:p>
          <a:p>
            <a:pPr>
              <a:buNone/>
              <a:tabLst>
                <a:tab pos="1165225" algn="l"/>
              </a:tabLst>
            </a:pPr>
            <a:r>
              <a:rPr lang="ru-RU" sz="2000" dirty="0"/>
              <a:t>каждого ребенка;</a:t>
            </a:r>
          </a:p>
          <a:p>
            <a:pPr>
              <a:buNone/>
              <a:tabLst>
                <a:tab pos="1165225" algn="l"/>
              </a:tabLst>
            </a:pPr>
            <a:r>
              <a:rPr lang="ru-RU" sz="2000" dirty="0"/>
              <a:t>•	создание в группах атмосферы гуманного и доброжелательного отношения ко всем </a:t>
            </a:r>
            <a:r>
              <a:rPr lang="ru-RU" sz="2000" dirty="0" smtClean="0"/>
              <a:t>воспитанникам</a:t>
            </a:r>
            <a:r>
              <a:rPr lang="ru-RU" sz="2000" dirty="0"/>
              <a:t>, что позволит им расти общительными, добрыми, любознательными, инициативными,</a:t>
            </a:r>
          </a:p>
          <a:p>
            <a:pPr>
              <a:buNone/>
              <a:tabLst>
                <a:tab pos="1165225" algn="l"/>
              </a:tabLst>
            </a:pPr>
            <a:r>
              <a:rPr lang="ru-RU" sz="2000" dirty="0"/>
              <a:t>стремящимися к самостоятельности и творчеству;</a:t>
            </a:r>
          </a:p>
          <a:p>
            <a:pPr>
              <a:buNone/>
              <a:tabLst>
                <a:tab pos="1165225" algn="l"/>
              </a:tabLst>
            </a:pPr>
            <a:endParaRPr lang="ru-RU" sz="2000" dirty="0"/>
          </a:p>
        </p:txBody>
      </p:sp>
      <p:pic>
        <p:nvPicPr>
          <p:cNvPr id="5122" name="Picture 2" descr="D:\Документы слушателей\Добычкина Елена\CAIYLRLDCA9WZ2XUCA8AAFKLCA0SCF1MCADPV3UZCA5MVV2QCA7Y30MPCA407PXLCAJZW1JPCAJ9BZ0ACAO8Z7ECCANJRZO3CA52038YCA4A4P1UCAM1C3YVCAH2D6VVCA75YXZICAXMKIZW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3848" y="4266265"/>
            <a:ext cx="3888432" cy="2290195"/>
          </a:xfrm>
          <a:prstGeom prst="rect">
            <a:avLst/>
          </a:prstGeom>
          <a:noFill/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D:\Документы слушателей\Добычкина Елена\CAIF8EDNCAFKH6TDCA4V21U0CAG3ELQNCABBCOJ7CA8EM75HCA9GZ3OWCAR7SFAKCAR6H1U6CAU1FXTHCAMBRTM3CAPH2ZIGCA65J1EGCAHJ53D2CA9HXQHJCAI6BWOYCA801049CASI26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31840" y="4279392"/>
            <a:ext cx="2928958" cy="2428868"/>
          </a:xfrm>
          <a:prstGeom prst="rect">
            <a:avLst/>
          </a:prstGeom>
          <a:noFill/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751344"/>
            <a:ext cx="78488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•максимальное </a:t>
            </a:r>
            <a:r>
              <a:rPr lang="ru-RU" dirty="0"/>
              <a:t>использование разнообразных видов детской деятельности, их </a:t>
            </a:r>
            <a:r>
              <a:rPr lang="ru-RU" dirty="0" smtClean="0"/>
              <a:t>интеграция в </a:t>
            </a:r>
            <a:r>
              <a:rPr lang="ru-RU" dirty="0"/>
              <a:t>целях повышения эффективности </a:t>
            </a:r>
            <a:r>
              <a:rPr lang="ru-RU" dirty="0" err="1"/>
              <a:t>воспитательно</a:t>
            </a:r>
            <a:r>
              <a:rPr lang="ru-RU" dirty="0"/>
              <a:t>-образовательного процесса;</a:t>
            </a:r>
          </a:p>
          <a:p>
            <a:r>
              <a:rPr lang="ru-RU" dirty="0" smtClean="0"/>
              <a:t>•творческая </a:t>
            </a:r>
            <a:r>
              <a:rPr lang="ru-RU" dirty="0"/>
              <a:t>организация (креативность) </a:t>
            </a:r>
            <a:r>
              <a:rPr lang="ru-RU" dirty="0" err="1"/>
              <a:t>воспитательно</a:t>
            </a:r>
            <a:r>
              <a:rPr lang="ru-RU" dirty="0"/>
              <a:t>-образовательного процесса;</a:t>
            </a:r>
          </a:p>
          <a:p>
            <a:r>
              <a:rPr lang="ru-RU" dirty="0" smtClean="0"/>
              <a:t>•вариативность </a:t>
            </a:r>
            <a:r>
              <a:rPr lang="ru-RU" dirty="0"/>
              <a:t>использования образовательного материала, позволяющая развивать </a:t>
            </a:r>
            <a:r>
              <a:rPr lang="ru-RU" dirty="0" smtClean="0"/>
              <a:t>творчество </a:t>
            </a:r>
            <a:r>
              <a:rPr lang="ru-RU" dirty="0"/>
              <a:t>в соответствии с интересами и наклонностями каждого ребенка;</a:t>
            </a:r>
          </a:p>
          <a:p>
            <a:r>
              <a:rPr lang="ru-RU" dirty="0" smtClean="0"/>
              <a:t>•уважительное </a:t>
            </a:r>
            <a:r>
              <a:rPr lang="ru-RU" dirty="0"/>
              <a:t>отношение к результатам детского творчества;</a:t>
            </a:r>
          </a:p>
          <a:p>
            <a:r>
              <a:rPr lang="ru-RU" dirty="0" smtClean="0"/>
              <a:t>•единство </a:t>
            </a:r>
            <a:r>
              <a:rPr lang="ru-RU" dirty="0"/>
              <a:t>подходов к воспитанию детей в условиях ДОУ и семьи;</a:t>
            </a:r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12360" y="5052545"/>
            <a:ext cx="1152127" cy="88211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3051770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1061" y="4299438"/>
            <a:ext cx="2322598" cy="2388331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404664"/>
            <a:ext cx="7416824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sz="2800" dirty="0" smtClean="0">
                <a:solidFill>
                  <a:srgbClr val="00B050"/>
                </a:solidFill>
              </a:rPr>
              <a:t>Режим </a:t>
            </a:r>
            <a:r>
              <a:rPr lang="ru-RU" sz="2800" dirty="0">
                <a:solidFill>
                  <a:srgbClr val="00B050"/>
                </a:solidFill>
              </a:rPr>
              <a:t>дня в дошкольного образовательного учреждения</a:t>
            </a:r>
          </a:p>
          <a:p>
            <a:endParaRPr lang="ru-RU" dirty="0"/>
          </a:p>
          <a:p>
            <a:r>
              <a:rPr lang="ru-RU" dirty="0"/>
              <a:t>Цикличность процессов жизнедеятельности обуславливают необходимость выполнение режима, представляющего собой рациональный порядок дня, оптимальное взаимодействие и определённую последовательность периодов подъёма и снижения активности, бодрствования и сна. Режим дня в детском саду организуется с учётом физической и умственной работоспособности, а также эмоциональной реактивности в первой и во второй половине дня.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0470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461">
        <p14:gallery dir="l"/>
      </p:transition>
    </mc:Choice>
    <mc:Fallback xmlns="">
      <p:transition spd="slow" advTm="546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14290"/>
            <a:ext cx="821535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</a:rPr>
              <a:t>При </a:t>
            </a:r>
            <a:r>
              <a:rPr lang="ru-RU" sz="2800" dirty="0">
                <a:solidFill>
                  <a:srgbClr val="00B050"/>
                </a:solidFill>
              </a:rPr>
              <a:t>составлении и организации режима дня </a:t>
            </a:r>
            <a:r>
              <a:rPr lang="ru-RU" sz="2800" dirty="0" smtClean="0">
                <a:solidFill>
                  <a:srgbClr val="00B050"/>
                </a:solidFill>
              </a:rPr>
              <a:t>учитываются повторяющиеся </a:t>
            </a:r>
            <a:r>
              <a:rPr lang="ru-RU" sz="2800" dirty="0">
                <a:solidFill>
                  <a:srgbClr val="00B050"/>
                </a:solidFill>
              </a:rPr>
              <a:t>компоненты:  </a:t>
            </a:r>
          </a:p>
          <a:p>
            <a:r>
              <a:rPr lang="ru-RU" sz="2000" dirty="0"/>
              <a:t>	</a:t>
            </a:r>
            <a:endParaRPr lang="ru-RU" sz="2000" dirty="0" smtClean="0"/>
          </a:p>
          <a:p>
            <a:r>
              <a:rPr lang="ru-RU" sz="2000" dirty="0" smtClean="0"/>
              <a:t>            - время </a:t>
            </a:r>
            <a:r>
              <a:rPr lang="ru-RU" sz="2000" dirty="0"/>
              <a:t>приёма пищи;</a:t>
            </a:r>
          </a:p>
          <a:p>
            <a:r>
              <a:rPr lang="ru-RU" sz="2000" dirty="0"/>
              <a:t>	</a:t>
            </a:r>
            <a:r>
              <a:rPr lang="ru-RU" sz="2000" dirty="0" smtClean="0"/>
              <a:t>- укладывание </a:t>
            </a:r>
            <a:r>
              <a:rPr lang="ru-RU" sz="2000" dirty="0"/>
              <a:t>на дневной сон;</a:t>
            </a:r>
          </a:p>
          <a:p>
            <a:r>
              <a:rPr lang="ru-RU" sz="2000" dirty="0"/>
              <a:t>	</a:t>
            </a:r>
            <a:r>
              <a:rPr lang="ru-RU" sz="2000" dirty="0" smtClean="0"/>
              <a:t>-</a:t>
            </a:r>
            <a:r>
              <a:rPr lang="ru-RU" sz="2000" dirty="0"/>
              <a:t> </a:t>
            </a:r>
            <a:r>
              <a:rPr lang="ru-RU" sz="2000" dirty="0" smtClean="0"/>
              <a:t>общая </a:t>
            </a:r>
            <a:r>
              <a:rPr lang="ru-RU" sz="2000" dirty="0"/>
              <a:t>длительность пребывания ребёнка на открытом воздухе и в помещении при выполнении физических упражнений. </a:t>
            </a:r>
          </a:p>
          <a:p>
            <a:endParaRPr lang="ru-RU" sz="2000" dirty="0" smtClean="0"/>
          </a:p>
          <a:p>
            <a:r>
              <a:rPr lang="ru-RU" sz="2000" dirty="0" smtClean="0"/>
              <a:t>Режим </a:t>
            </a:r>
            <a:r>
              <a:rPr lang="ru-RU" sz="2000" dirty="0"/>
              <a:t>дня соответствует возрастным особенностям детей </a:t>
            </a:r>
            <a:r>
              <a:rPr lang="ru-RU" sz="2000" dirty="0" smtClean="0"/>
              <a:t> </a:t>
            </a:r>
            <a:r>
              <a:rPr lang="ru-RU" sz="2000" dirty="0"/>
              <a:t>и способствует их гармоничному развитию. Максимальная продолжительность непрерывного бодрствования детей 3-4 лет составляет 5,5 - 6 часов. </a:t>
            </a:r>
            <a:endParaRPr lang="ru-RU" sz="2000" dirty="0"/>
          </a:p>
        </p:txBody>
      </p:sp>
      <p:pic>
        <p:nvPicPr>
          <p:cNvPr id="1026" name="Picture 2" descr="D:\Документы слушателей\Добычкина Елена\CAF32JY5CAI03OCBCAMKTL4SCAVLQ1BACA5Z1OJ6CA0RC237CA6ELERSCAI2TRX3CAN2QUUPCAL3U355CA14ZR1CCAXZO4IHCASV781UCA1B7JSFCABSDTAUCAUECHWACAWI8KM7CAQDPQW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4786322"/>
            <a:ext cx="2928958" cy="1857388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lesson108 - копия.gif"/>
          <p:cNvPicPr>
            <a:picLocks noChangeAspect="1"/>
          </p:cNvPicPr>
          <p:nvPr/>
        </p:nvPicPr>
        <p:blipFill>
          <a:blip r:embed="rId3"/>
          <a:srcRect t="13889" b="13889"/>
          <a:stretch>
            <a:fillRect/>
          </a:stretch>
        </p:blipFill>
        <p:spPr>
          <a:xfrm>
            <a:off x="3214678" y="4572008"/>
            <a:ext cx="3286148" cy="2143140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476672"/>
            <a:ext cx="75608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B050"/>
                </a:solidFill>
              </a:rPr>
              <a:t>Задачи по работе с семьей </a:t>
            </a:r>
            <a:r>
              <a:rPr lang="ru-RU" sz="2400" dirty="0">
                <a:solidFill>
                  <a:srgbClr val="00B050"/>
                </a:solidFill>
              </a:rPr>
              <a:t>по образовательным областям:</a:t>
            </a:r>
          </a:p>
          <a:p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Образовательная область «Здоровье»:</a:t>
            </a:r>
          </a:p>
          <a:p>
            <a:r>
              <a:rPr lang="ru-RU" dirty="0"/>
              <a:t>- информирование родителей о факторах, влияющих на физическое здоровье ребенка (спокойное общение, питание, закаливание, движение). 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Образовательная область «Физическая культура»:</a:t>
            </a:r>
          </a:p>
          <a:p>
            <a:r>
              <a:rPr lang="ru-RU" dirty="0"/>
              <a:t>- стимулирование двигательной активности ребенка совместными спортивными играми, прогулками.</a:t>
            </a:r>
          </a:p>
          <a:p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Образовательная область «Безопасность»:</a:t>
            </a:r>
          </a:p>
          <a:p>
            <a:r>
              <a:rPr lang="ru-RU" dirty="0"/>
              <a:t>- знакомство родителей с опасными для здоровья ребенка ситуациями (дома, на даче, на дороге, в лесу, у водоема) и способами поведения в них;</a:t>
            </a:r>
          </a:p>
          <a:p>
            <a:r>
              <a:rPr lang="ru-RU" dirty="0"/>
              <a:t>- привлекать родителей к активному отдыху с детьми. </a:t>
            </a:r>
          </a:p>
        </p:txBody>
      </p:sp>
    </p:spTree>
  </p:cSld>
  <p:clrMapOvr>
    <a:masterClrMapping/>
  </p:clrMapOvr>
  <p:transition spd="med">
    <p:sndAc>
      <p:stSnd loop="1"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Документы слушателей\Добычкина Елена\CAY9PXSSCAKS8UNBCADLZ7XCCARFGI99CA2ZXOH1CALDT02ECAJH8P1MCA58CB50CADCZFHZCA5VWRAOCA5TP5SMCATL1HCNCA273WQOCAEMX506CAC94INKCAEA3X47CAW8WPWLCAISFPO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6136" y="4365103"/>
            <a:ext cx="2508880" cy="2353115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97346"/>
            <a:ext cx="734481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Образовательная область «Социализация»:</a:t>
            </a:r>
          </a:p>
          <a:p>
            <a:r>
              <a:rPr lang="ru-RU" dirty="0"/>
              <a:t>- заинтересовать родителей в развитии игровой деятельности детей, обеспечивающей успешную социализацию, усвоение гендерного поведения;</a:t>
            </a:r>
          </a:p>
          <a:p>
            <a:r>
              <a:rPr lang="ru-RU" dirty="0"/>
              <a:t>- сопровождать и поддерживать семью в реализации воспитательных воздействий.</a:t>
            </a:r>
          </a:p>
          <a:p>
            <a:r>
              <a:rPr lang="ru-RU" dirty="0">
                <a:solidFill>
                  <a:srgbClr val="0070C0"/>
                </a:solidFill>
              </a:rPr>
              <a:t>Образовательная область «Труд»:</a:t>
            </a:r>
          </a:p>
          <a:p>
            <a:r>
              <a:rPr lang="ru-RU" dirty="0"/>
              <a:t>- изучить традиции трудового воспитания в семьях воспитанников;</a:t>
            </a:r>
          </a:p>
          <a:p>
            <a:r>
              <a:rPr lang="ru-RU" dirty="0"/>
              <a:t>- проводить совместные с родителями конкурсы, акции по благоустройству и озеленению территории детского сада, ориентируясь на потребности и возможности детей и научно обоснованные принципы  и нормативы. </a:t>
            </a:r>
          </a:p>
          <a:p>
            <a:r>
              <a:rPr lang="ru-RU" dirty="0">
                <a:solidFill>
                  <a:srgbClr val="0070C0"/>
                </a:solidFill>
              </a:rPr>
              <a:t>Образовательная область «Познание»:</a:t>
            </a:r>
          </a:p>
          <a:p>
            <a:r>
              <a:rPr lang="ru-RU" dirty="0"/>
              <a:t>- ориентировать родителей на развитие у ребенка потребности к познанию, общению со взрослыми и сверстниками;</a:t>
            </a:r>
          </a:p>
        </p:txBody>
      </p:sp>
    </p:spTree>
  </p:cSld>
  <p:clrMapOvr>
    <a:masterClrMapping/>
  </p:clrMapOvr>
  <p:transition>
    <p:sndAc>
      <p:stSnd>
        <p:snd r:embed="rId2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88583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C76-B268-44A7-A390-0E5A8EDCEFD9}" type="slidenum">
              <a:rPr lang="ru-RU" smtClean="0"/>
              <a:pPr/>
              <a:t>9</a:t>
            </a:fld>
            <a:endParaRPr lang="ru-RU"/>
          </a:p>
        </p:txBody>
      </p:sp>
      <p:pic>
        <p:nvPicPr>
          <p:cNvPr id="2051" name="Picture 3" descr="C:\Documents and Settings\Дарья\Мои документы\ленцаврик\iCAUKN98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4141" y="4509120"/>
            <a:ext cx="3096344" cy="2210939"/>
          </a:xfrm>
          <a:prstGeom prst="rect">
            <a:avLst/>
          </a:prstGeom>
          <a:noFill/>
          <a:effectLst>
            <a:innerShdw blurRad="63500" dist="50800" dir="5400000">
              <a:prstClr val="black">
                <a:alpha val="50000"/>
              </a:prstClr>
            </a:innerShdw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332656"/>
            <a:ext cx="784887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Образовательная </a:t>
            </a:r>
            <a:r>
              <a:rPr lang="ru-RU" dirty="0">
                <a:solidFill>
                  <a:srgbClr val="FF0000"/>
                </a:solidFill>
              </a:rPr>
              <a:t>область «Коммуникация»:</a:t>
            </a:r>
          </a:p>
          <a:p>
            <a:r>
              <a:rPr lang="ru-RU" dirty="0"/>
              <a:t>- развивать у родителей навыки общения с ребенком;</a:t>
            </a:r>
          </a:p>
          <a:p>
            <a:r>
              <a:rPr lang="ru-RU" dirty="0"/>
              <a:t>- показывать значение доброго, теплого общения с ребенком. </a:t>
            </a:r>
          </a:p>
          <a:p>
            <a:r>
              <a:rPr lang="ru-RU" dirty="0">
                <a:solidFill>
                  <a:srgbClr val="FF0000"/>
                </a:solidFill>
              </a:rPr>
              <a:t>Образовательная область «Чтение художественной литературы»:</a:t>
            </a:r>
          </a:p>
          <a:p>
            <a:r>
              <a:rPr lang="ru-RU" dirty="0"/>
              <a:t>- доказывать родителям ценность домашнего чтения;</a:t>
            </a:r>
          </a:p>
          <a:p>
            <a:r>
              <a:rPr lang="ru-RU" dirty="0"/>
              <a:t>- показывать методы и приемы ознакомления ребенка с художественной литературой. </a:t>
            </a:r>
          </a:p>
          <a:p>
            <a:r>
              <a:rPr lang="ru-RU" dirty="0">
                <a:solidFill>
                  <a:srgbClr val="FF0000"/>
                </a:solidFill>
              </a:rPr>
              <a:t>Образовательная область «Художественное творчество»:</a:t>
            </a:r>
          </a:p>
          <a:p>
            <a:r>
              <a:rPr lang="ru-RU" dirty="0"/>
              <a:t>- поддержать стремление родителей развивать художественную деятельность детей в детском саду и дома;</a:t>
            </a:r>
          </a:p>
          <a:p>
            <a:r>
              <a:rPr lang="ru-RU" dirty="0"/>
              <a:t>- привлекать родителей к активным формам совместной  с детьми деятельности способствующим возникновению творческого вдохновения. </a:t>
            </a:r>
          </a:p>
          <a:p>
            <a:r>
              <a:rPr lang="ru-RU" dirty="0">
                <a:solidFill>
                  <a:srgbClr val="FF0000"/>
                </a:solidFill>
              </a:rPr>
              <a:t>Образовательная область «Музыка»:</a:t>
            </a:r>
          </a:p>
          <a:p>
            <a:r>
              <a:rPr lang="ru-RU" dirty="0"/>
              <a:t>- раскрыть возможности музыки как средства благоприятного воздействия на психическое здоровье ребенка. </a:t>
            </a:r>
          </a:p>
          <a:p>
            <a:endParaRPr lang="ru-RU" dirty="0"/>
          </a:p>
        </p:txBody>
      </p:sp>
    </p:spTree>
  </p:cSld>
  <p:clrMapOvr>
    <a:masterClrMapping/>
  </p:clrMapOvr>
  <p:transition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"/>
</p:tagLst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1138</TotalTime>
  <Words>542</Words>
  <Application>Microsoft Office PowerPoint</Application>
  <PresentationFormat>Экран (4:3)</PresentationFormat>
  <Paragraphs>70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Задачи развития, обучения и воспитания детей  2 младшей группы</vt:lpstr>
      <vt:lpstr>Презентация PowerPoint</vt:lpstr>
      <vt:lpstr>Презентация PowerPoint</vt:lpstr>
      <vt:lpstr>Презентация PowerPoint</vt:lpstr>
      <vt:lpstr>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                                                                                              Добычкиной Елены Геннадьевны</dc:title>
  <dc:creator>Дарья</dc:creator>
  <cp:lastModifiedBy>User</cp:lastModifiedBy>
  <cp:revision>188</cp:revision>
  <dcterms:created xsi:type="dcterms:W3CDTF">2011-10-05T19:38:34Z</dcterms:created>
  <dcterms:modified xsi:type="dcterms:W3CDTF">2013-12-20T10:38:39Z</dcterms:modified>
</cp:coreProperties>
</file>