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57" r:id="rId4"/>
    <p:sldId id="264" r:id="rId5"/>
    <p:sldId id="265" r:id="rId6"/>
    <p:sldId id="259" r:id="rId7"/>
    <p:sldId id="260" r:id="rId8"/>
    <p:sldId id="267" r:id="rId9"/>
    <p:sldId id="261" r:id="rId10"/>
    <p:sldId id="268" r:id="rId11"/>
    <p:sldId id="269" r:id="rId12"/>
    <p:sldId id="271" r:id="rId13"/>
    <p:sldId id="272" r:id="rId14"/>
    <p:sldId id="273" r:id="rId15"/>
    <p:sldId id="275" r:id="rId16"/>
    <p:sldId id="276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6BD1-627F-4DF2-9121-677C62A2499B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EE2D-EF8E-4B44-9D5B-9F77E64039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2CB9-FD8E-4EC2-B812-8E49ABAD1352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50464-0432-42F8-9E12-B705A172EF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FDB1D-6804-4686-AFB1-8C98ABB1FEEA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3ED0-6199-49E9-B16E-D5E6C1D6C8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3579B4-8AE4-499B-A85A-BAF8A052CE43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D9489F-DECE-444E-90EE-100273A65F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1B46B-C82C-4EDD-814B-000196564F65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14609-112F-4BB8-B5B8-3294380B35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F2E8-B755-46CD-B62C-F3AB980592F2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0B89-9CB4-4BF4-A39E-7E01A3971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0E5AF-DBD9-4DBC-AB57-FD8BB1904E1A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03EBD-6359-4BE7-AECF-83186C9F0C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598D8D-5562-4826-B398-136B4F7479A1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BE2670-6D37-490D-BF69-F775D78948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28470-4D04-4518-8F79-8BA7B2C10D33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075A-43C7-4DB3-8F33-27CAD98852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D4D728-6CFA-4670-A0AE-C4FE412B4F96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0AC133-70FB-4DDC-B2A0-FBA08A06CA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734935-03A8-4F58-A317-6BB5630F45ED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4B73FE-0F76-49CA-80EC-2BDA01A4B2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640D3AF-F392-4B91-B48F-73590465C7A4}" type="datetimeFigureOut">
              <a:rPr lang="ru-RU"/>
              <a:pPr>
                <a:defRPr/>
              </a:pPr>
              <a:t>03.03.2015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36F3EC8-9F55-46E1-A253-464D8B653A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dstetzer.com/community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kurskstu.ru/structura/aup/ctv/Gl/13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kurskstu.ru/structura/aup/ctv/Gl/13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kurskstu.ru/structura/aup/ctv/Gl/13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kurskstu.ru/structura/aup/ctv/Gl/13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kurskstu.ru/structura/aup/ctv/Gl/13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kurskstu.ru/structura/aup/ctv/Gl/13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tihi.ru/pics/2011/04/01/8856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tihi.ru/pics/2011/04/01/8856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tihi.ru/pics/2011/04/01/8856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tihi.ru/pics/2011/04/01/8856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stihi.ru/pics/2011/04/01/885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stihi.ru/pics/2011/04/01/8856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kurskstu.ru/structura/aup/ctv/Gl/1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714375"/>
            <a:ext cx="7921625" cy="26431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уровня коммуникативных способностей учителя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i-main-pic" descr="Картинка 195 из 12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500438"/>
            <a:ext cx="26987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4572000" y="3857625"/>
            <a:ext cx="4000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496887" cy="534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47052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Если у Вас 25-29 очков, то :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Вы замкнуты, неразговорчивы, предпочитаете одиночество, и поэтому у вас, наверное, мало друзей. Новая работа и необходимость новых контактов если и не ввергает вас в панику, то надолго выводит из равновесия. Вы знаете эту особенность своего характера и бываете недовольны собой. Но не ограничивайтесь только недовольством — в вашей власти переломить эти особенности характера. Разве не бывает, что при какой-либо сильной увлеченности вы обретаете вдруг полную коммуникабельность? Стоит только встряхнуться.</a:t>
            </a:r>
          </a:p>
          <a:p>
            <a:endParaRPr lang="ru-RU" smtClean="0"/>
          </a:p>
        </p:txBody>
      </p:sp>
      <p:pic>
        <p:nvPicPr>
          <p:cNvPr id="22531" name="Рисунок 3" descr="http://www.kurskstu.ru/structura/aup/ctv/Gl/1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643438"/>
            <a:ext cx="2571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425450" cy="534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18477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Если у Вас 19—24 очка, то: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Вы в известной степени общительны и в незнакомой обстановке чувствуете себя вполне уверенно. Новые проблемы вас не пугают. И все же с новыми людьми сходитесь с оглядкой, в спорах и диспутах участвуете неохотно. В ваших высказываниях порой слишком много сарказма без всякого на то основания. Эти недостатки исправимы</a:t>
            </a:r>
          </a:p>
          <a:p>
            <a:endParaRPr lang="ru-RU" smtClean="0"/>
          </a:p>
        </p:txBody>
      </p:sp>
      <p:pic>
        <p:nvPicPr>
          <p:cNvPr id="23555" name="Рисунок 3" descr="http://www.kurskstu.ru/structura/aup/ctv/Gl/1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429125"/>
            <a:ext cx="2928937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496887" cy="534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61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Если у Вас 14—18 очков, то: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У вас нормальная коммуникабельность. Вы любознательны, охотно слушаете интересного собеседника, достаточно терпеливы в общении с другими, отстаиваете свою точку зрения без вспыльчивости. Без неприятных переживаний идете на встречу с новыми людьми. В то же время вы не любите шумных компаний; экстравагантные выходки и многословие вызывают у вас раздражение.</a:t>
            </a:r>
          </a:p>
          <a:p>
            <a:endParaRPr lang="ru-RU" smtClean="0"/>
          </a:p>
        </p:txBody>
      </p:sp>
      <p:pic>
        <p:nvPicPr>
          <p:cNvPr id="24579" name="Рисунок 3" descr="http://www.kurskstu.ru/structura/aup/ctv/Gl/1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0"/>
            <a:ext cx="321468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568325" cy="534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39908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Если у Вас 9—13 очков, то: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Вы весьма общительны (порой, быть может, даже сверх меры). Любопытны, разговорчивы, любите высказываться по разным вопросам, что, бывает, вызывает раздражение окружающих. Охотно знакомитесь с новыми людьми. Любите бывать в центре внимания, никому не отказываете в просьбах, хотя не всегда можете их выполнить. Бывает, вспылите, но быстро отходите. Чего вам недостает, так это усидчивости, терпения и отваги при столкновении с серьезными проблемами. При желании, однако, вы можете себя заставить не отступать.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25603" name="Рисунок 3" descr="http://www.kurskstu.ru/structura/aup/ctv/Gl/1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357688"/>
            <a:ext cx="3000375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786438"/>
            <a:ext cx="68262" cy="2492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500063"/>
            <a:ext cx="8112125" cy="5643562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Если у Вас 4-8 очков, то: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Вы, должно быть, «рубаха-парень». Общительность бьет из вас ключом. Вы всегда в курсе всех дел. Любите принимать участие во всех дискуссиях, хотя серьезные темы могут вызвать у вас мигрень и даже хандру. Охотно берете слово по любому вопросу, даже если имеете о нем поверхностное представление. Всюду чувствуете себя в своей тарелке. Беретесь за любое дело, хотя далеко не всегда можете успешно довести его до конца. По этой самой причине руководители и коллеги относятся к вам с некоторой опаской. Задумайтесь над этим!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26627" name="Рисунок 3" descr="http://www.kurskstu.ru/structura/aup/ctv/Gl/1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0"/>
            <a:ext cx="3071812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714875"/>
            <a:ext cx="211137" cy="1320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97058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Если у Вас 3 очка и менее, то: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Ваша коммуникабельность носит болезненный характер. Вы говорливы, многословны, вмешиваетесь в дела, которые не имеют к вам никакого отношения. Беретесь судить о проблемах, в которых совершенно некомпетентны. Вольно или невольно вы часто бываете причиной разного рода конфликтов в вашем окружении. Вспыльчивы, обидчивы, нередко бываете необъективны. Серьезная работа не для вас. Людям — и на работе, и дома, и вообще повсюду — трудно с вами. Да, вам надо поработать над собой и своим характером! Прежде всего воспитывайте в себе терпеливость и сдержанность, уважительнее откоситесь к людям; наконец, подумайте и о своем здоровье — такой стиль жизни не проходит бесследно.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27651" name="Рисунок 3" descr="http://www.kurskstu.ru/structura/aup/ctv/Gl/1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143500"/>
            <a:ext cx="207168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329612" cy="6429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для педагогов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8043863" cy="5259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Учитель не должен, открыто демонстрировать педагогическую позицию. Для обучающихся слова и поступки педагога должны восприниматься как проявление его собственных убеждений, а не только как исполнение долга. Искренность педагога - залог прочных контактов с воспитанниками.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Адекватная оценка собственной личности. Познание себя, управление собой должно стать постоянной заботой каждого педагога. Особого внимания требует умение управлять своим эмоциональным состоянием: воспитательному процессу вредит раздражительный тон, преобладание отрицательных эмоций, крик.</a:t>
            </a:r>
          </a:p>
        </p:txBody>
      </p:sp>
      <p:pic>
        <p:nvPicPr>
          <p:cNvPr id="28675" name="Рисунок 4" descr="тиор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167163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043862" cy="5826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для педагогов</a:t>
            </a:r>
            <a:endParaRPr lang="ru-RU" sz="4000" dirty="0"/>
          </a:p>
        </p:txBody>
      </p:sp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72425" cy="5330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Педагогически целесообразные отношения строятся на взаимоуважение учащегося и учителя. Надо уважать индивидуальность каждого ребенка, создавать условия для его самоутверждения в глазах сверстников, поддерживать развитие положительных черт личности.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Развитие наблюдательности, педагогического воображения, умения понимать эмоциональное состояние, верно истолковывать поведение. Творческий подход к анализу ситуации и принятию решений основывается на умении педагога принимать роль другого - учеников, родителей, коллеги, - становиться на их точку зрения.</a:t>
            </a:r>
            <a:endParaRPr lang="ru-RU" smtClean="0"/>
          </a:p>
        </p:txBody>
      </p:sp>
      <p:pic>
        <p:nvPicPr>
          <p:cNvPr id="29699" name="Рисунок 3" descr="тиор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60350"/>
            <a:ext cx="2214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15300" cy="7254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для педагогов</a:t>
            </a:r>
            <a:endParaRPr lang="ru-RU" sz="4000" dirty="0"/>
          </a:p>
        </p:txBody>
      </p:sp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Даже при незначительных успехах ребенка быть щедрым на похвалу. Хвалить нужно в присутствии других, а порицать лучше наедине. Речь педагога должна быть при этом выразительной. И если даже у вас не поставлен голос, вас могут выручить жесты, мимика, взгляд.</a:t>
            </a:r>
          </a:p>
          <a:p>
            <a:pPr lvl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Сделать родителей своих учащихся союзниками педагогических намерений.</a:t>
            </a:r>
          </a:p>
          <a:p>
            <a:pPr lvl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Содержание бесед должно</a:t>
            </a:r>
          </a:p>
          <a:p>
            <a:pPr lvl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быть интересно </a:t>
            </a:r>
          </a:p>
          <a:p>
            <a:pPr lvl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обеим сторонам. </a:t>
            </a:r>
          </a:p>
          <a:p>
            <a:endParaRPr lang="ru-RU" smtClean="0"/>
          </a:p>
        </p:txBody>
      </p:sp>
      <p:pic>
        <p:nvPicPr>
          <p:cNvPr id="30723" name="Рисунок 3" descr="тиор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4643438"/>
            <a:ext cx="2928937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6737" cy="6540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для педагогов</a:t>
            </a:r>
            <a:endParaRPr lang="ru-RU" sz="4000" dirty="0"/>
          </a:p>
        </p:txBody>
      </p:sp>
      <p:sp>
        <p:nvSpPr>
          <p:cNvPr id="3174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Педагогу необходимо позаботиться о благоприятной самопрезентации: показать учащимся силу своей личности, увлечения, умелость, широту эрудиции, но неназойливо.</a:t>
            </a:r>
          </a:p>
          <a:p>
            <a:pPr lvl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Увеличение речевой деятельности учащегося за счет уменьшения речевой деятельности преподавателя - важный показатель мастерства общения педагога.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31747" name="Рисунок 3" descr="тиорп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4857750"/>
            <a:ext cx="2928937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329613" cy="16430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b="1" cap="none" smtClean="0">
                <a:solidFill>
                  <a:srgbClr val="9A3D01"/>
                </a:solidFill>
                <a:latin typeface="Times New Roman" pitchFamily="18" charset="0"/>
                <a:cs typeface="Times New Roman" pitchFamily="18" charset="0"/>
              </a:rPr>
              <a:t>ТЕСТ ДЛЯ САМОАНАЛИЗА КОММУНИКАТИВНЫХ КАЧЕСТВ</a:t>
            </a:r>
            <a:endParaRPr lang="ru-RU" sz="4000" cap="none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Инструкция: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Перед вами стоит задача - на предлагаемые вопросы следует ответить: "да", "иногда", "нет". </a:t>
            </a:r>
          </a:p>
          <a:p>
            <a:pPr>
              <a:buFont typeface="Wingdings" pitchFamily="2" charset="2"/>
              <a:buAutoNum type="arabicPeriod"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Цена ответа:</a:t>
            </a:r>
          </a:p>
          <a:p>
            <a:pPr>
              <a:buFont typeface="Wingdings" pitchFamily="2" charset="2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"да" - 2 балла</a:t>
            </a:r>
          </a:p>
          <a:p>
            <a:pPr>
              <a:buFont typeface="Wingdings" pitchFamily="2" charset="2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"иногда" – 1 балл</a:t>
            </a:r>
          </a:p>
          <a:p>
            <a:pPr>
              <a:buFont typeface="Wingdings" pitchFamily="2" charset="2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"нет" - 0 баллов.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85813" y="4786313"/>
            <a:ext cx="571500" cy="785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399088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1. Вам предстоит ординарная или деловая встреча. Выбивает ли вас из колии ее ожидание?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2. Не откладываете ли вы визит к врачу до последнего момента?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3. Вызывает ли у вас смятение и неудовольствие поручение выступать с докладом, сообщением, информацией на каком-либо совещании, собрании или тому подобном мероприятии?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pic>
        <p:nvPicPr>
          <p:cNvPr id="15363" name="i-main-pic" descr="Картинка 137 из 12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857750"/>
            <a:ext cx="250031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568325" cy="534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113338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4. Вам предлагают выехать в командировку в город, где вы никогда не бывали. Приложите ли вы максимум усилий, чтобы избежать этой командировки?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5. Любите ли вы делиться своими переживаниями с кем бы то ни было?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6. Раздражаетесь ли вы, если незнакомый человек на улице обратится к вам с просьбой (показать дорогу, назвать время, ответить на какой-нибудь вопрос)?</a:t>
            </a:r>
          </a:p>
          <a:p>
            <a:endParaRPr lang="ru-RU" smtClean="0"/>
          </a:p>
        </p:txBody>
      </p:sp>
      <p:pic>
        <p:nvPicPr>
          <p:cNvPr id="16387" name="i-main-pic" descr="Картинка 137 из 12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929188"/>
            <a:ext cx="22352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72125"/>
            <a:ext cx="568325" cy="463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256213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7. Верите ли вы, что существует проблема «отцов и детей» и что людям разных поколений трудно понимать друг друга?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8. Постесняетесь ли вы напомнить знакомому, что он забыл вам вернуть 10 рублей, которые занял несколько месяцев назад?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9. В ресторане либо в столовой вам подали явно недоброкачественное блюдо. Промолчите ли вы, лишь рассерженно отодвинув тарелку?</a:t>
            </a:r>
          </a:p>
          <a:p>
            <a:endParaRPr lang="ru-RU" smtClean="0"/>
          </a:p>
        </p:txBody>
      </p:sp>
      <p:pic>
        <p:nvPicPr>
          <p:cNvPr id="17411" name="i-main-pic" descr="Картинка 137 из 12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072063"/>
            <a:ext cx="2643187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286375"/>
            <a:ext cx="711200" cy="749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530225"/>
            <a:ext cx="8186737" cy="50419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10. Оказавшись один на один с незнакомым человеком, вы не вступите с ним в беседу и будете тяготиться, если первым заговорит он. Так ли это?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11. Вас приводит в ужас любая длинная очередь, где бы она ни была (в магазине, библиотеке, кассе кинотеатра). Предпочтете ли вы отказаться от своего намерения...?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12. Боитесь ли вы участвовать в какой-либо комиссии по рассмотрению конфликтных ситуаций?</a:t>
            </a:r>
          </a:p>
          <a:p>
            <a:endParaRPr lang="ru-RU" smtClean="0"/>
          </a:p>
        </p:txBody>
      </p:sp>
      <p:pic>
        <p:nvPicPr>
          <p:cNvPr id="18435" name="i-main-pic" descr="Картинка 137 из 12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072063"/>
            <a:ext cx="242887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425450" cy="534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489902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13. У вас есть собственные сугубо индивидуальные критерии оценки произведений литературы, искусства, культуры, и никаких чужих мнений на этот счет вы не приемлете. Это так?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14. Услышав где-нибудь в кулуарах высказывание явно ошибочной точки зрения по хорошо известному вам вопросу, предпочтете ли вы промолчать и не вступать в спор?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pic>
        <p:nvPicPr>
          <p:cNvPr id="19459" name="i-main-pic" descr="Картинка 137 из 12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072063"/>
            <a:ext cx="2714625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425450" cy="534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15. Вызывает ли у вас досаду чья-либо просьба помочь разобраться в том или ином служебном вопросе или учебной теме?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16. Охотнее ли вы излагаете свою точку зрения (мнение, оценку) в письменной форме, чем в устной?</a:t>
            </a:r>
          </a:p>
          <a:p>
            <a:endParaRPr lang="ru-RU" smtClean="0"/>
          </a:p>
        </p:txBody>
      </p:sp>
      <p:pic>
        <p:nvPicPr>
          <p:cNvPr id="20483" name="i-main-pic" descr="Картинка 137 из 125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86250"/>
            <a:ext cx="316388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496887" cy="534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547052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Интерпретация результатов:</a:t>
            </a:r>
          </a:p>
          <a:p>
            <a:pPr>
              <a:buFontTx/>
              <a:buChar char="-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Посчитайте общее количество баллов.</a:t>
            </a:r>
          </a:p>
          <a:p>
            <a:pPr>
              <a:buFont typeface="Wingdings" pitchFamily="2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Если у Вас 30-32 очка, то: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Вы явно некоммуникабельны, и это ваша беда, так как страдаете от этого больше всего вы сами. Но и близким вам людям тоже нелегко. На вас трудно положиться в деле, которое требует групповых усилий. Старайтесь стать общительнее, контролируйте себя.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21507" name="Рисунок 3" descr="http://www.kurskstu.ru/structura/aup/ctv/Gl/1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714875"/>
            <a:ext cx="27146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277</TotalTime>
  <Words>1312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Century Schoolbook</vt:lpstr>
      <vt:lpstr>Times New Roman</vt:lpstr>
      <vt:lpstr>Wingdings</vt:lpstr>
      <vt:lpstr>Wingdings 2</vt:lpstr>
      <vt:lpstr>Эркер</vt:lpstr>
      <vt:lpstr>Изучение уровня коммуникативных способностей учителя</vt:lpstr>
      <vt:lpstr>ТЕСТ ДЛЯ САМОАНАЛИЗА КОММУНИКАТИВНЫХ КАЧЕСТВ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 для педагогов</vt:lpstr>
      <vt:lpstr>Рекомендации для педагогов</vt:lpstr>
      <vt:lpstr>Рекомендации для педагогов</vt:lpstr>
      <vt:lpstr>Рекомендации для педагогов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 Викторовна</cp:lastModifiedBy>
  <cp:revision>28</cp:revision>
  <dcterms:created xsi:type="dcterms:W3CDTF">2011-11-23T05:51:18Z</dcterms:created>
  <dcterms:modified xsi:type="dcterms:W3CDTF">2015-03-03T05:07:56Z</dcterms:modified>
</cp:coreProperties>
</file>