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9" r:id="rId3"/>
    <p:sldId id="274" r:id="rId4"/>
    <p:sldId id="263" r:id="rId5"/>
    <p:sldId id="267" r:id="rId6"/>
    <p:sldId id="268" r:id="rId7"/>
    <p:sldId id="272" r:id="rId8"/>
    <p:sldId id="275" r:id="rId9"/>
    <p:sldId id="27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EFAB68-4A77-4159-85A1-B32953A3EDF5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856B3B-1DAA-4E3A-8BC5-6AEE1703C21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Lucida Sans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" pitchFamily="34" charset="0"/>
              </a:defRPr>
            </a:lvl9pPr>
          </a:lstStyle>
          <a:p>
            <a:pPr eaLnBrk="1" hangingPunct="1"/>
            <a:fld id="{0516F5F1-0ECC-4CDB-917B-A02931EAF407}" type="slidenum">
              <a:rPr lang="ru-RU" smtClean="0">
                <a:latin typeface="Arial" charset="0"/>
              </a:rPr>
              <a:pPr eaLnBrk="1" hangingPunct="1"/>
              <a:t>3</a:t>
            </a:fld>
            <a:endParaRPr lang="ru-RU" smtClean="0">
              <a:latin typeface="Arial" charset="0"/>
            </a:endParaRPr>
          </a:p>
        </p:txBody>
      </p:sp>
      <p:sp>
        <p:nvSpPr>
          <p:cNvPr id="14848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Lucida Sans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" pitchFamily="34" charset="0"/>
              </a:defRPr>
            </a:lvl9pPr>
          </a:lstStyle>
          <a:p>
            <a:pPr algn="r" eaLnBrk="1" hangingPunct="1"/>
            <a:fld id="{88D51544-76C8-4F9F-A587-C5B35AF84CA0}" type="slidenum">
              <a:rPr lang="ru-RU" sz="1200">
                <a:latin typeface="Arial" charset="0"/>
              </a:rPr>
              <a:pPr algn="r" eaLnBrk="1" hangingPunct="1"/>
              <a:t>3</a:t>
            </a:fld>
            <a:endParaRPr lang="ru-RU" sz="1200">
              <a:latin typeface="Arial" charset="0"/>
            </a:endParaRPr>
          </a:p>
        </p:txBody>
      </p:sp>
      <p:sp>
        <p:nvSpPr>
          <p:cNvPr id="14848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848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48486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Lucida Sans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" pitchFamily="34" charset="0"/>
              </a:defRPr>
            </a:lvl9pPr>
          </a:lstStyle>
          <a:p>
            <a:pPr algn="r" eaLnBrk="1" hangingPunct="1"/>
            <a:fld id="{AE50D6F3-54A3-4315-BA29-F8F0CCFB6C4C}" type="slidenum">
              <a:rPr lang="ru-RU" sz="1200">
                <a:latin typeface="Arial" charset="0"/>
                <a:ea typeface="Lucida Sans Unicode" pitchFamily="34" charset="0"/>
                <a:cs typeface="Lucida Sans Unicode" pitchFamily="34" charset="0"/>
              </a:rPr>
              <a:pPr algn="r" eaLnBrk="1" hangingPunct="1"/>
              <a:t>3</a:t>
            </a:fld>
            <a:endParaRPr lang="ru-RU" sz="1200">
              <a:latin typeface="Arial" charset="0"/>
              <a:ea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792E47-33C6-4C31-853B-711A76DC8889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3138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257D40-83DC-4C50-B6EB-1A2A8081D335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ED6E8-A182-4285-9914-3152CAB76404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1E6C0-2A85-4981-92B7-980E2C8DB5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ED6E8-A182-4285-9914-3152CAB76404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1E6C0-2A85-4981-92B7-980E2C8DB5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ED6E8-A182-4285-9914-3152CAB76404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1E6C0-2A85-4981-92B7-980E2C8DB5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ED6E8-A182-4285-9914-3152CAB76404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1E6C0-2A85-4981-92B7-980E2C8DB5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ED6E8-A182-4285-9914-3152CAB76404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1E6C0-2A85-4981-92B7-980E2C8DB5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ED6E8-A182-4285-9914-3152CAB76404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1E6C0-2A85-4981-92B7-980E2C8DB5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ED6E8-A182-4285-9914-3152CAB76404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1E6C0-2A85-4981-92B7-980E2C8DB5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ED6E8-A182-4285-9914-3152CAB76404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1E6C0-2A85-4981-92B7-980E2C8DB5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ED6E8-A182-4285-9914-3152CAB76404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1E6C0-2A85-4981-92B7-980E2C8DB5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ED6E8-A182-4285-9914-3152CAB76404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1E6C0-2A85-4981-92B7-980E2C8DB5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ED6E8-A182-4285-9914-3152CAB76404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A71E6C0-2A85-4981-92B7-980E2C8DB5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26ED6E8-A182-4285-9914-3152CAB76404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A71E6C0-2A85-4981-92B7-980E2C8DB5B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gif"/><Relationship Id="rId4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slide" Target="slide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5" Type="http://schemas.openxmlformats.org/officeDocument/2006/relationships/slide" Target="slide5.xml"/><Relationship Id="rId4" Type="http://schemas.openxmlformats.org/officeDocument/2006/relationships/slide" Target="slid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 idx="4294967295"/>
          </p:nvPr>
        </p:nvSpPr>
        <p:spPr>
          <a:xfrm>
            <a:off x="0" y="1371600"/>
            <a:ext cx="9036496" cy="5225752"/>
          </a:xfrm>
        </p:spPr>
        <p:txBody>
          <a:bodyPr>
            <a:noAutofit/>
          </a:bodyPr>
          <a:lstStyle/>
          <a:p>
            <a:pPr algn="ctr"/>
            <a:r>
              <a:rPr lang="ru-RU" sz="7200" dirty="0" smtClean="0"/>
              <a:t>Формирование навыков исследовательской деятельности младших школьников</a:t>
            </a:r>
            <a:endParaRPr lang="ru-RU" sz="7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295400"/>
            <a:ext cx="8352928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ru-RU" sz="2800" dirty="0">
                <a:solidFill>
                  <a:srgbClr val="002060"/>
                </a:solidFill>
              </a:rPr>
              <a:t>Активность обучающегося признается основой </a:t>
            </a:r>
            <a:r>
              <a:rPr lang="ru-RU" sz="2800" dirty="0">
                <a:solidFill>
                  <a:srgbClr val="002060"/>
                </a:solidFill>
                <a:latin typeface="+mj-lt"/>
              </a:rPr>
              <a:t>достижения</a:t>
            </a:r>
            <a:r>
              <a:rPr lang="ru-RU" sz="2800" dirty="0">
                <a:solidFill>
                  <a:srgbClr val="002060"/>
                </a:solidFill>
              </a:rPr>
              <a:t> развивающих целей обучения – знание не передается в готовом виде, а строится самим учащимся в процессе познавательной </a:t>
            </a:r>
            <a:r>
              <a:rPr lang="ru-RU" sz="2800" b="1" dirty="0">
                <a:solidFill>
                  <a:srgbClr val="FF0000"/>
                </a:solidFill>
              </a:rPr>
              <a:t>исследовательской деятельности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. Учение более не рассматривается как простая трансляция знаний от учителя к ученику, а выступает как сотрудничество – совместная работа учителя и учеников в ходе овладения знаниями и решения проблем. </a:t>
            </a:r>
          </a:p>
          <a:p>
            <a:pPr algn="l">
              <a:defRPr/>
            </a:pP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  <a:p>
            <a:pPr algn="r">
              <a:defRPr/>
            </a:pP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(ФГОС Программа УУД)</a:t>
            </a:r>
          </a:p>
        </p:txBody>
      </p:sp>
      <p:pic>
        <p:nvPicPr>
          <p:cNvPr id="17411" name="Picture 53" descr="ZNAK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785813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28750" y="214313"/>
            <a:ext cx="269875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defRPr/>
            </a:pPr>
            <a:r>
              <a:rPr lang="ru-RU" sz="10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ФЕДЕРАЛЬНЫЙ </a:t>
            </a:r>
          </a:p>
          <a:p>
            <a:pPr algn="l">
              <a:defRPr/>
            </a:pPr>
            <a:r>
              <a:rPr lang="ru-RU" sz="10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НАУЧНО-МЕТОДИЧЕСКИЙ ЦЕНТР</a:t>
            </a:r>
          </a:p>
          <a:p>
            <a:pPr algn="l">
              <a:defRPr/>
            </a:pPr>
            <a:r>
              <a:rPr lang="ru-RU" sz="10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им Л.В. ЗАНКОВА</a:t>
            </a:r>
          </a:p>
        </p:txBody>
      </p:sp>
    </p:spTree>
    <p:extLst>
      <p:ext uri="{BB962C8B-B14F-4D97-AF65-F5344CB8AC3E}">
        <p14:creationId xmlns:p14="http://schemas.microsoft.com/office/powerpoint/2010/main" xmlns="" val="3099778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8"/>
          <p:cNvSpPr txBox="1">
            <a:spLocks noChangeArrowheads="1"/>
          </p:cNvSpPr>
          <p:nvPr/>
        </p:nvSpPr>
        <p:spPr bwMode="auto">
          <a:xfrm>
            <a:off x="2786063" y="1214439"/>
            <a:ext cx="6357937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" pitchFamily="34" charset="0"/>
              </a:defRPr>
            </a:lvl9pPr>
          </a:lstStyle>
          <a:p>
            <a:pPr algn="ctr" eaLnBrk="1" hangingPunct="1"/>
            <a:endParaRPr lang="ru-RU" sz="2200" b="1" dirty="0">
              <a:latin typeface="Calibri" pitchFamily="34" charset="0"/>
              <a:ea typeface="Lucida Sans Unicode" pitchFamily="34" charset="0"/>
              <a:cs typeface="Lucida Sans Unicode" pitchFamily="34" charset="0"/>
            </a:endParaRPr>
          </a:p>
          <a:p>
            <a:pPr algn="ctr" eaLnBrk="1" hangingPunct="1"/>
            <a:endParaRPr lang="ru-RU" sz="2200" b="1" dirty="0">
              <a:solidFill>
                <a:srgbClr val="006666"/>
              </a:solidFill>
              <a:latin typeface="Calibri" pitchFamily="34" charset="0"/>
              <a:ea typeface="Lucida Sans Unicode" pitchFamily="34" charset="0"/>
              <a:cs typeface="Lucida Sans Unicode" pitchFamily="34" charset="0"/>
            </a:endParaRPr>
          </a:p>
          <a:p>
            <a:pPr algn="ctr" eaLnBrk="1" hangingPunct="1"/>
            <a:r>
              <a:rPr lang="ru-RU" sz="2200" b="1" dirty="0">
                <a:solidFill>
                  <a:srgbClr val="002060"/>
                </a:solidFill>
                <a:latin typeface="Calibri" pitchFamily="34" charset="0"/>
                <a:ea typeface="Lucida Sans Unicode" pitchFamily="34" charset="0"/>
                <a:cs typeface="Lucida Sans Unicode" pitchFamily="34" charset="0"/>
              </a:rPr>
              <a:t>Автор комплекта А. И. Савенков</a:t>
            </a:r>
          </a:p>
          <a:p>
            <a:pPr eaLnBrk="1" hangingPunct="1">
              <a:buFont typeface="Arial" charset="0"/>
              <a:buChar char="•"/>
            </a:pPr>
            <a:r>
              <a:rPr lang="ru-RU" sz="2200" dirty="0">
                <a:solidFill>
                  <a:srgbClr val="002060"/>
                </a:solidFill>
                <a:latin typeface="Arial" charset="0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ru-RU" sz="2200" dirty="0">
                <a:solidFill>
                  <a:srgbClr val="002060"/>
                </a:solidFill>
                <a:latin typeface="Calibri" pitchFamily="34" charset="0"/>
                <a:ea typeface="Lucida Sans Unicode" pitchFamily="34" charset="0"/>
                <a:cs typeface="Lucida Sans Unicode" pitchFamily="34" charset="0"/>
              </a:rPr>
              <a:t>Способствует организации и сопровождени</a:t>
            </a:r>
            <a:r>
              <a:rPr lang="ru-RU" sz="2200" dirty="0">
                <a:solidFill>
                  <a:srgbClr val="002060"/>
                </a:solidFill>
                <a:latin typeface="Arial" charset="0"/>
                <a:ea typeface="Lucida Sans Unicode" pitchFamily="34" charset="0"/>
                <a:cs typeface="Lucida Sans Unicode" pitchFamily="34" charset="0"/>
              </a:rPr>
              <a:t>ю</a:t>
            </a:r>
            <a:r>
              <a:rPr lang="ru-RU" sz="2200" dirty="0">
                <a:solidFill>
                  <a:srgbClr val="002060"/>
                </a:solidFill>
                <a:latin typeface="Calibri" pitchFamily="34" charset="0"/>
                <a:ea typeface="Lucida Sans Unicode" pitchFamily="34" charset="0"/>
                <a:cs typeface="Lucida Sans Unicode" pitchFamily="34" charset="0"/>
              </a:rPr>
              <a:t> исследовательской деятельности  дошкольников и младших </a:t>
            </a:r>
            <a:r>
              <a:rPr lang="ru-RU" sz="2200" dirty="0" smtClean="0">
                <a:solidFill>
                  <a:srgbClr val="002060"/>
                </a:solidFill>
                <a:latin typeface="Calibri" pitchFamily="34" charset="0"/>
                <a:ea typeface="Lucida Sans Unicode" pitchFamily="34" charset="0"/>
                <a:cs typeface="Lucida Sans Unicode" pitchFamily="34" charset="0"/>
              </a:rPr>
              <a:t>школьников.</a:t>
            </a:r>
            <a:endParaRPr lang="ru-RU" sz="2200" dirty="0">
              <a:solidFill>
                <a:srgbClr val="002060"/>
              </a:solidFill>
              <a:latin typeface="Calibri" pitchFamily="34" charset="0"/>
              <a:ea typeface="Lucida Sans Unicode" pitchFamily="34" charset="0"/>
              <a:cs typeface="Lucida Sans Unicode" pitchFamily="34" charset="0"/>
            </a:endParaRPr>
          </a:p>
          <a:p>
            <a:pPr eaLnBrk="1" hangingPunct="1">
              <a:buFont typeface="Arial" charset="0"/>
              <a:buChar char="•"/>
            </a:pPr>
            <a:r>
              <a:rPr lang="ru-RU" sz="2200" dirty="0">
                <a:solidFill>
                  <a:srgbClr val="002060"/>
                </a:solidFill>
                <a:latin typeface="Arial" charset="0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ru-RU" sz="2200" dirty="0">
                <a:solidFill>
                  <a:srgbClr val="002060"/>
                </a:solidFill>
                <a:latin typeface="Calibri" pitchFamily="34" charset="0"/>
                <a:ea typeface="Lucida Sans Unicode" pitchFamily="34" charset="0"/>
                <a:cs typeface="Lucida Sans Unicode" pitchFamily="34" charset="0"/>
              </a:rPr>
              <a:t>Включает описание методических приемов и эффективных форм организации исследовательской деятельности.</a:t>
            </a:r>
          </a:p>
        </p:txBody>
      </p:sp>
      <p:pic>
        <p:nvPicPr>
          <p:cNvPr id="4" name="Picture 12" descr="Obl_issledov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71624"/>
            <a:ext cx="2771799" cy="4665687"/>
          </a:xfrm>
          <a:prstGeom prst="rect">
            <a:avLst/>
          </a:prstGeom>
          <a:noFill/>
          <a:effectLst>
            <a:outerShdw dist="35921" dir="2700000" algn="ctr" rotWithShape="0">
              <a:srgbClr val="808080">
                <a:alpha val="50000"/>
              </a:srgbClr>
            </a:outerShdw>
          </a:effectLst>
        </p:spPr>
      </p:pic>
      <p:pic>
        <p:nvPicPr>
          <p:cNvPr id="5" name="Picture 14" descr="Obl_Sav_Schoo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8264" y="3717032"/>
            <a:ext cx="2195736" cy="2952328"/>
          </a:xfrm>
          <a:prstGeom prst="rect">
            <a:avLst/>
          </a:prstGeom>
          <a:noFill/>
          <a:effectLst>
            <a:outerShdw dist="35921" dir="27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78854" name="Rectangle 4"/>
          <p:cNvSpPr>
            <a:spLocks noChangeArrowheads="1"/>
          </p:cNvSpPr>
          <p:nvPr/>
        </p:nvSpPr>
        <p:spPr bwMode="auto">
          <a:xfrm>
            <a:off x="0" y="0"/>
            <a:ext cx="9144000" cy="1125538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ru-RU" sz="2400" b="1" dirty="0">
              <a:solidFill>
                <a:srgbClr val="800000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78855" name="Text Box 8"/>
          <p:cNvSpPr txBox="1">
            <a:spLocks noChangeArrowheads="1"/>
          </p:cNvSpPr>
          <p:nvPr/>
        </p:nvSpPr>
        <p:spPr bwMode="auto">
          <a:xfrm>
            <a:off x="1244526" y="120922"/>
            <a:ext cx="612068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" pitchFamily="34" charset="0"/>
              </a:defRPr>
            </a:lvl9pPr>
          </a:lstStyle>
          <a:p>
            <a:pPr algn="ctr" eaLnBrk="1" hangingPunct="1"/>
            <a:r>
              <a:rPr lang="ru-RU" sz="2400" b="1" dirty="0" smtClean="0">
                <a:solidFill>
                  <a:srgbClr val="006666"/>
                </a:solidFill>
                <a:latin typeface="Arial" charset="0"/>
                <a:ea typeface="Lucida Sans Unicode" pitchFamily="34" charset="0"/>
                <a:cs typeface="Lucida Sans Unicode" pitchFamily="34" charset="0"/>
              </a:rPr>
              <a:t>Основная литература по основам </a:t>
            </a:r>
          </a:p>
          <a:p>
            <a:pPr algn="ctr" eaLnBrk="1" hangingPunct="1"/>
            <a:r>
              <a:rPr lang="ru-RU" sz="2400" b="1" dirty="0" smtClean="0">
                <a:solidFill>
                  <a:srgbClr val="006666"/>
                </a:solidFill>
                <a:latin typeface="Arial" charset="0"/>
                <a:ea typeface="Lucida Sans Unicode" pitchFamily="34" charset="0"/>
                <a:cs typeface="Lucida Sans Unicode" pitchFamily="34" charset="0"/>
              </a:rPr>
              <a:t>исследовательской </a:t>
            </a:r>
            <a:r>
              <a:rPr lang="ru-RU" sz="2400" b="1" dirty="0">
                <a:solidFill>
                  <a:srgbClr val="006666"/>
                </a:solidFill>
                <a:latin typeface="Arial" charset="0"/>
                <a:ea typeface="Lucida Sans Unicode" pitchFamily="34" charset="0"/>
                <a:cs typeface="Lucida Sans Unicode" pitchFamily="34" charset="0"/>
              </a:rPr>
              <a:t>деятельности</a:t>
            </a:r>
            <a:endParaRPr lang="ru-RU" sz="2400" dirty="0">
              <a:solidFill>
                <a:srgbClr val="006666"/>
              </a:solidFill>
              <a:latin typeface="Arial" charset="0"/>
              <a:ea typeface="Lucida Sans Unicode" pitchFamily="34" charset="0"/>
              <a:cs typeface="Lucida Sans Unicode" pitchFamily="34" charset="0"/>
            </a:endParaRPr>
          </a:p>
        </p:txBody>
      </p:sp>
      <p:pic>
        <p:nvPicPr>
          <p:cNvPr id="15" name="Picture 13" descr="ZNAK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7188" y="0"/>
            <a:ext cx="1089025" cy="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0233482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9" presetID="6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3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Содержимое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Исследование</a:t>
            </a:r>
            <a:r>
              <a:rPr lang="ru-RU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</a:rPr>
              <a:t>является одним из видов    познавательной деятельности, направленной на выработку новых знаний и </a:t>
            </a:r>
            <a:r>
              <a:rPr lang="ru-RU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развития творческих способностей. </a:t>
            </a:r>
          </a:p>
          <a:p>
            <a:pPr algn="just" eaLnBrk="1" hangingPunct="1">
              <a:buFont typeface="Wingdings 2" pitchFamily="18" charset="2"/>
              <a:buNone/>
            </a:pPr>
            <a:endParaRPr lang="ru-RU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algn="just" eaLnBrk="1" hangingPunct="1"/>
            <a:r>
              <a:rPr lang="ru-RU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Проектирование</a:t>
            </a:r>
            <a:r>
              <a:rPr lang="ru-RU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учит строгости и четкости в работе, умению планировать свои изыскания, формирует важное для жизни стремление - двигаться к намеченной цели.</a:t>
            </a:r>
          </a:p>
          <a:p>
            <a:pPr eaLnBrk="1" hangingPunct="1"/>
            <a:endParaRPr lang="ru-RU" dirty="0" smtClean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47800" y="381000"/>
            <a:ext cx="269875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defRPr/>
            </a:pPr>
            <a:r>
              <a:rPr lang="ru-RU" sz="10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ФЕДЕРАЛЬНЫЙ </a:t>
            </a:r>
          </a:p>
          <a:p>
            <a:pPr algn="l">
              <a:defRPr/>
            </a:pPr>
            <a:r>
              <a:rPr lang="ru-RU" sz="10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НАУЧНО-МЕТОДИЧЕСКИЙ ЦЕНТР</a:t>
            </a:r>
          </a:p>
          <a:p>
            <a:pPr algn="l">
              <a:defRPr/>
            </a:pPr>
            <a:r>
              <a:rPr lang="ru-RU" sz="10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им Л.В. ЗАНКОВА</a:t>
            </a:r>
          </a:p>
        </p:txBody>
      </p:sp>
      <p:pic>
        <p:nvPicPr>
          <p:cNvPr id="28676" name="Picture 53" descr="ZNAK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0"/>
            <a:ext cx="785813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64672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/>
          </p:cNvSpPr>
          <p:nvPr>
            <p:ph type="title"/>
          </p:nvPr>
        </p:nvSpPr>
        <p:spPr>
          <a:xfrm>
            <a:off x="990600" y="457200"/>
            <a:ext cx="6710363" cy="685800"/>
          </a:xfrm>
          <a:ln w="38100">
            <a:solidFill>
              <a:schemeClr val="bg2">
                <a:lumMod val="90000"/>
              </a:schemeClr>
            </a:solidFill>
          </a:ln>
        </p:spPr>
        <p:txBody>
          <a:bodyPr/>
          <a:lstStyle/>
          <a:p>
            <a:pPr>
              <a:defRPr/>
            </a:pP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Методы исследования</a:t>
            </a:r>
          </a:p>
        </p:txBody>
      </p:sp>
      <p:sp>
        <p:nvSpPr>
          <p:cNvPr id="208899" name="Rectangle 3"/>
          <p:cNvSpPr>
            <a:spLocks noGrp="1"/>
          </p:cNvSpPr>
          <p:nvPr>
            <p:ph idx="1"/>
          </p:nvPr>
        </p:nvSpPr>
        <p:spPr>
          <a:xfrm>
            <a:off x="263525" y="1219200"/>
            <a:ext cx="8194675" cy="5257800"/>
          </a:xfrm>
        </p:spPr>
        <p:txBody>
          <a:bodyPr/>
          <a:lstStyle/>
          <a:p>
            <a:r>
              <a:rPr lang="ru-RU" sz="28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Подумать самостоятельно</a:t>
            </a:r>
          </a:p>
          <a:p>
            <a:pPr>
              <a:buNone/>
            </a:pPr>
            <a:endParaRPr lang="ru-RU" sz="2800" dirty="0" smtClean="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r>
              <a:rPr lang="ru-RU" sz="28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Спросить у другого </a:t>
            </a:r>
          </a:p>
          <a:p>
            <a:pPr>
              <a:buFont typeface="Wingdings 2" pitchFamily="18" charset="2"/>
              <a:buNone/>
            </a:pPr>
            <a:r>
              <a:rPr lang="ru-RU" sz="28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   человека</a:t>
            </a:r>
          </a:p>
          <a:p>
            <a:pPr>
              <a:buFont typeface="Wingdings 2" pitchFamily="18" charset="2"/>
              <a:buNone/>
            </a:pPr>
            <a:r>
              <a:rPr lang="ru-RU" sz="28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   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  Посмотреть в книгах</a:t>
            </a:r>
          </a:p>
          <a:p>
            <a:endParaRPr lang="ru-RU" sz="2800" dirty="0" smtClean="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pPr>
              <a:buFont typeface="Wingdings 2" pitchFamily="18" charset="2"/>
              <a:buNone/>
            </a:pPr>
            <a:endParaRPr lang="ru-RU" sz="2800" dirty="0" smtClean="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r>
              <a:rPr lang="ru-RU" sz="28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Посмотреть по телевизору видеофильм</a:t>
            </a:r>
          </a:p>
        </p:txBody>
      </p:sp>
      <p:pic>
        <p:nvPicPr>
          <p:cNvPr id="208900" name="Picture 4" descr="j023819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590800"/>
            <a:ext cx="1524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8901" name="Picture 5" descr="j034631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447800"/>
            <a:ext cx="1219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8902" name="Picture 6" descr="j023377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733800"/>
            <a:ext cx="16335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8903" name="Picture 7" descr="j018608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0" y="4953000"/>
            <a:ext cx="15240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782204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08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8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8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1000"/>
                                        <p:tgtEl>
                                          <p:spTgt spid="208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8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8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8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8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8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8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8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8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8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"/>
                                        <p:tgtEl>
                                          <p:spTgt spid="2089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400" fill="hold"/>
                                        <p:tgtEl>
                                          <p:spTgt spid="208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00" fill="hold"/>
                                        <p:tgtEl>
                                          <p:spTgt spid="208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8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8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8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8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208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89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ChangeArrowheads="1"/>
          </p:cNvSpPr>
          <p:nvPr/>
        </p:nvSpPr>
        <p:spPr bwMode="auto">
          <a:xfrm>
            <a:off x="381000" y="533400"/>
            <a:ext cx="6477000" cy="723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ru-RU" sz="2800" b="0"/>
              <a:t>Понаблюдать</a:t>
            </a:r>
          </a:p>
          <a:p>
            <a:pPr algn="l"/>
            <a:endParaRPr lang="ru-RU" sz="2800" b="0"/>
          </a:p>
          <a:p>
            <a:pPr algn="l"/>
            <a:endParaRPr lang="ru-RU" sz="2800" b="0"/>
          </a:p>
          <a:p>
            <a:pPr algn="l"/>
            <a:r>
              <a:rPr lang="ru-RU" sz="2800" b="0"/>
              <a:t>Провести эксперимент</a:t>
            </a:r>
          </a:p>
          <a:p>
            <a:pPr algn="l"/>
            <a:endParaRPr lang="ru-RU" sz="2800" b="0"/>
          </a:p>
          <a:p>
            <a:pPr algn="l"/>
            <a:endParaRPr lang="ru-RU" sz="2800" b="0"/>
          </a:p>
          <a:p>
            <a:pPr algn="l"/>
            <a:endParaRPr lang="ru-RU" sz="2800" b="0"/>
          </a:p>
          <a:p>
            <a:pPr algn="l"/>
            <a:r>
              <a:rPr lang="ru-RU" sz="2800" b="0"/>
              <a:t>Получить информацию у компьютера</a:t>
            </a:r>
          </a:p>
          <a:p>
            <a:pPr algn="l"/>
            <a:endParaRPr lang="ru-RU" sz="2800" b="0"/>
          </a:p>
          <a:p>
            <a:pPr algn="l"/>
            <a:endParaRPr lang="ru-RU" sz="2800" b="0"/>
          </a:p>
          <a:p>
            <a:pPr algn="l"/>
            <a:endParaRPr lang="ru-RU" sz="2800" b="0"/>
          </a:p>
          <a:p>
            <a:pPr algn="l"/>
            <a:r>
              <a:rPr lang="ru-RU" sz="2800" b="0"/>
              <a:t>Связаться со специалистом</a:t>
            </a:r>
          </a:p>
          <a:p>
            <a:pPr algn="l"/>
            <a:endParaRPr lang="ru-RU" sz="3200">
              <a:solidFill>
                <a:schemeClr val="tx1"/>
              </a:solidFill>
            </a:endParaRPr>
          </a:p>
          <a:p>
            <a:pPr algn="l"/>
            <a:endParaRPr lang="ru-RU" sz="3200">
              <a:solidFill>
                <a:schemeClr val="tx1"/>
              </a:solidFill>
            </a:endParaRPr>
          </a:p>
          <a:p>
            <a:pPr algn="l"/>
            <a:endParaRPr lang="ru-RU" sz="3200">
              <a:solidFill>
                <a:schemeClr val="tx1"/>
              </a:solidFill>
            </a:endParaRPr>
          </a:p>
          <a:p>
            <a:pPr algn="l"/>
            <a:endParaRPr lang="ru-RU" sz="3200">
              <a:solidFill>
                <a:schemeClr val="tx1"/>
              </a:solidFill>
            </a:endParaRPr>
          </a:p>
        </p:txBody>
      </p:sp>
      <p:pic>
        <p:nvPicPr>
          <p:cNvPr id="209923" name="Picture 3" descr="j023818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3505200" y="381000"/>
            <a:ext cx="18288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924" name="Picture 4" descr="j029185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600200"/>
            <a:ext cx="1600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925" name="Picture 5" descr="j029916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657600"/>
            <a:ext cx="1752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926" name="Picture 6" descr="j0336731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43600" y="5486400"/>
            <a:ext cx="1600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756535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9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9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09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9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9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1" dur="2000"/>
                                        <p:tgtEl>
                                          <p:spTgt spid="209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99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99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8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209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99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99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3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209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179512" y="4221162"/>
            <a:ext cx="8964487" cy="2016149"/>
            <a:chOff x="930" y="2659"/>
            <a:chExt cx="3855" cy="771"/>
          </a:xfrm>
        </p:grpSpPr>
        <p:sp>
          <p:nvSpPr>
            <p:cNvPr id="31751" name="Rectangle 7"/>
            <p:cNvSpPr>
              <a:spLocks noChangeArrowheads="1"/>
            </p:cNvSpPr>
            <p:nvPr/>
          </p:nvSpPr>
          <p:spPr bwMode="auto">
            <a:xfrm>
              <a:off x="930" y="2659"/>
              <a:ext cx="3855" cy="771"/>
            </a:xfrm>
            <a:prstGeom prst="rect">
              <a:avLst/>
            </a:prstGeom>
            <a:pattFill prst="diagBrick">
              <a:fgClr>
                <a:srgbClr val="993300"/>
              </a:fgClr>
              <a:bgClr>
                <a:srgbClr val="FF9900"/>
              </a:bgClr>
            </a:pattFill>
            <a:ln w="9525">
              <a:solidFill>
                <a:srgbClr val="99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" name="Group 32"/>
            <p:cNvGrpSpPr>
              <a:grpSpLocks/>
            </p:cNvGrpSpPr>
            <p:nvPr/>
          </p:nvGrpSpPr>
          <p:grpSpPr bwMode="auto">
            <a:xfrm>
              <a:off x="2291" y="2659"/>
              <a:ext cx="1179" cy="771"/>
              <a:chOff x="2699" y="3067"/>
              <a:chExt cx="1179" cy="771"/>
            </a:xfrm>
          </p:grpSpPr>
          <p:sp>
            <p:nvSpPr>
              <p:cNvPr id="31754" name="AutoShape 10"/>
              <p:cNvSpPr>
                <a:spLocks noChangeArrowheads="1"/>
              </p:cNvSpPr>
              <p:nvPr/>
            </p:nvSpPr>
            <p:spPr bwMode="auto">
              <a:xfrm rot="-5400000">
                <a:off x="2903" y="2863"/>
                <a:ext cx="771" cy="1179"/>
              </a:xfrm>
              <a:prstGeom prst="flowChartDelay">
                <a:avLst/>
              </a:prstGeom>
              <a:solidFill>
                <a:srgbClr val="3333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755" name="Line 11"/>
              <p:cNvSpPr>
                <a:spLocks noChangeShapeType="1"/>
              </p:cNvSpPr>
              <p:nvPr/>
            </p:nvSpPr>
            <p:spPr bwMode="auto">
              <a:xfrm>
                <a:off x="3288" y="3067"/>
                <a:ext cx="0" cy="771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756" name="Oval 12"/>
              <p:cNvSpPr>
                <a:spLocks noChangeArrowheads="1"/>
              </p:cNvSpPr>
              <p:nvPr/>
            </p:nvSpPr>
            <p:spPr bwMode="auto">
              <a:xfrm>
                <a:off x="3288" y="3475"/>
                <a:ext cx="91" cy="91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757" name="WordArt 13">
                <a:hlinkClick r:id="rId3" action="ppaction://hlinksldjump"/>
              </p:cNvPr>
              <p:cNvSpPr>
                <a:spLocks noChangeArrowheads="1" noChangeShapeType="1" noTextEdit="1"/>
              </p:cNvSpPr>
              <p:nvPr/>
            </p:nvSpPr>
            <p:spPr bwMode="auto">
              <a:xfrm>
                <a:off x="2726" y="3339"/>
                <a:ext cx="1134" cy="363"/>
              </a:xfrm>
              <a:prstGeom prst="rect">
                <a:avLst/>
              </a:prstGeom>
            </p:spPr>
            <p:txBody>
              <a:bodyPr spcFirstLastPara="1" wrap="none" fromWordArt="1">
                <a:prstTxWarp prst="textArchUp">
                  <a:avLst>
                    <a:gd name="adj" fmla="val 10904499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9525">
                      <a:solidFill>
                        <a:schemeClr val="bg1"/>
                      </a:solidFill>
                      <a:round/>
                      <a:headEnd/>
                      <a:tailEnd/>
                    </a:ln>
                    <a:solidFill>
                      <a:schemeClr val="bg1"/>
                    </a:solidFill>
                    <a:effectLst/>
                    <a:latin typeface="Arial"/>
                    <a:cs typeface="Arial"/>
                  </a:rPr>
                  <a:t>Актуальность</a:t>
                </a:r>
              </a:p>
            </p:txBody>
          </p:sp>
        </p:grpSp>
        <p:sp>
          <p:nvSpPr>
            <p:cNvPr id="31763" name="Rectangle 19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930" y="2795"/>
              <a:ext cx="1270" cy="54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ru-RU" sz="2000" b="1" dirty="0" smtClean="0">
                  <a:solidFill>
                    <a:schemeClr val="accent2"/>
                  </a:solidFill>
                  <a:effectLst/>
                </a:rPr>
                <a:t>Цель проекта</a:t>
              </a:r>
              <a:endParaRPr lang="ru-RU" sz="2000" b="1" dirty="0">
                <a:solidFill>
                  <a:schemeClr val="accent2"/>
                </a:solidFill>
                <a:effectLst/>
              </a:endParaRPr>
            </a:p>
          </p:txBody>
        </p:sp>
        <p:sp>
          <p:nvSpPr>
            <p:cNvPr id="31764" name="Rectangle 20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3515" y="2750"/>
              <a:ext cx="1225" cy="54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ru-RU" sz="2000" b="1" dirty="0" smtClean="0">
                  <a:solidFill>
                    <a:schemeClr val="accent2"/>
                  </a:solidFill>
                  <a:effectLst/>
                </a:rPr>
                <a:t>Задачи проекта</a:t>
              </a:r>
              <a:endParaRPr lang="ru-RU" sz="2000" b="1" dirty="0">
                <a:solidFill>
                  <a:schemeClr val="accent2"/>
                </a:solidFill>
                <a:effectLst/>
              </a:endParaRPr>
            </a:p>
          </p:txBody>
        </p:sp>
      </p:grpSp>
      <p:sp>
        <p:nvSpPr>
          <p:cNvPr id="31749" name="AutoShape 5" descr="Дранка"/>
          <p:cNvSpPr>
            <a:spLocks noChangeArrowheads="1"/>
          </p:cNvSpPr>
          <p:nvPr/>
        </p:nvSpPr>
        <p:spPr bwMode="auto">
          <a:xfrm flipV="1">
            <a:off x="0" y="0"/>
            <a:ext cx="9144000" cy="1772817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pattFill prst="shingle">
            <a:fgClr>
              <a:srgbClr val="A50021"/>
            </a:fgClr>
            <a:bgClr>
              <a:srgbClr val="FF3300"/>
            </a:bgClr>
          </a:patt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4" name="Group 27"/>
          <p:cNvGrpSpPr>
            <a:grpSpLocks/>
          </p:cNvGrpSpPr>
          <p:nvPr/>
        </p:nvGrpSpPr>
        <p:grpSpPr bwMode="auto">
          <a:xfrm flipV="1">
            <a:off x="2051720" y="-243408"/>
            <a:ext cx="5472608" cy="72008"/>
            <a:chOff x="1882" y="816"/>
            <a:chExt cx="2812" cy="1299"/>
          </a:xfrm>
        </p:grpSpPr>
        <p:sp>
          <p:nvSpPr>
            <p:cNvPr id="31772" name="Rectangle 28"/>
            <p:cNvSpPr>
              <a:spLocks noChangeArrowheads="1"/>
            </p:cNvSpPr>
            <p:nvPr/>
          </p:nvSpPr>
          <p:spPr bwMode="auto">
            <a:xfrm>
              <a:off x="1882" y="1661"/>
              <a:ext cx="2812" cy="45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773" name="WordArt 29">
              <a:hlinkClick r:id="rId5" action="ppaction://hlinksldjump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980" y="816"/>
              <a:ext cx="2586" cy="123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endParaRPr lang="ru-RU" sz="20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endParaRPr>
            </a:p>
          </p:txBody>
        </p:sp>
      </p:grpSp>
      <p:grpSp>
        <p:nvGrpSpPr>
          <p:cNvPr id="5" name="Group 40"/>
          <p:cNvGrpSpPr>
            <a:grpSpLocks/>
          </p:cNvGrpSpPr>
          <p:nvPr/>
        </p:nvGrpSpPr>
        <p:grpSpPr bwMode="auto">
          <a:xfrm>
            <a:off x="179512" y="1700808"/>
            <a:ext cx="8964488" cy="2447528"/>
            <a:chOff x="930" y="1797"/>
            <a:chExt cx="3855" cy="816"/>
          </a:xfrm>
        </p:grpSpPr>
        <p:sp>
          <p:nvSpPr>
            <p:cNvPr id="31752" name="Rectangle 8"/>
            <p:cNvSpPr>
              <a:spLocks noChangeArrowheads="1"/>
            </p:cNvSpPr>
            <p:nvPr/>
          </p:nvSpPr>
          <p:spPr bwMode="auto">
            <a:xfrm>
              <a:off x="930" y="1888"/>
              <a:ext cx="3855" cy="725"/>
            </a:xfrm>
            <a:prstGeom prst="rect">
              <a:avLst/>
            </a:prstGeom>
            <a:pattFill prst="diagBrick">
              <a:fgClr>
                <a:srgbClr val="003300"/>
              </a:fgClr>
              <a:bgClr>
                <a:srgbClr val="00FF99"/>
              </a:bgClr>
            </a:patt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762" name="WordArt 18">
              <a:hlinkClick r:id="rId6" action="ppaction://hlinksldjump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302" y="1797"/>
              <a:ext cx="3282" cy="21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2000" kern="10" dirty="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chemeClr val="bg1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Impact"/>
                </a:rPr>
                <a:t>Этапы работы</a:t>
              </a:r>
            </a:p>
          </p:txBody>
        </p:sp>
        <p:sp>
          <p:nvSpPr>
            <p:cNvPr id="31765" name="Rectangle 21">
              <a:hlinkClick r:id="rId7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975" y="2024"/>
              <a:ext cx="1316" cy="54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ru-RU" sz="2000" b="1" dirty="0" smtClean="0">
                  <a:solidFill>
                    <a:schemeClr val="accent2"/>
                  </a:solidFill>
                  <a:effectLst/>
                </a:rPr>
                <a:t>Разработка проекта</a:t>
              </a:r>
              <a:endParaRPr lang="ru-RU" sz="2000" b="1" dirty="0">
                <a:solidFill>
                  <a:schemeClr val="accent2"/>
                </a:solidFill>
                <a:effectLst/>
              </a:endParaRPr>
            </a:p>
          </p:txBody>
        </p:sp>
        <p:sp>
          <p:nvSpPr>
            <p:cNvPr id="31766" name="Rectangle 22">
              <a:hlinkClick r:id="rId6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2336" y="2024"/>
              <a:ext cx="1270" cy="54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ru-RU" sz="2000" b="1" dirty="0" smtClean="0">
                  <a:solidFill>
                    <a:schemeClr val="accent2"/>
                  </a:solidFill>
                  <a:effectLst/>
                </a:rPr>
                <a:t>Выполнение проекта</a:t>
              </a:r>
            </a:p>
          </p:txBody>
        </p:sp>
        <p:sp>
          <p:nvSpPr>
            <p:cNvPr id="31769" name="Rectangle 25">
              <a:hlinkClick r:id="rId7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3651" y="2024"/>
              <a:ext cx="1089" cy="54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ru-RU" sz="2000" b="1" dirty="0" smtClean="0">
                  <a:solidFill>
                    <a:schemeClr val="accent2"/>
                  </a:solidFill>
                  <a:effectLst/>
                </a:rPr>
                <a:t>Защита проекта</a:t>
              </a:r>
              <a:endParaRPr lang="ru-RU" sz="2000" b="1" dirty="0">
                <a:solidFill>
                  <a:schemeClr val="accent2"/>
                </a:solidFill>
                <a:effectLst/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097360"/>
            <a:ext cx="8784976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>
          <a:xfrm>
            <a:off x="500063" y="764704"/>
            <a:ext cx="8229600" cy="5400600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9600" dirty="0" smtClean="0">
                <a:solidFill>
                  <a:srgbClr val="00B0F0"/>
                </a:solidFill>
              </a:rPr>
              <a:t>Спасибо</a:t>
            </a:r>
            <a:br>
              <a:rPr lang="ru-RU" sz="9600" dirty="0" smtClean="0">
                <a:solidFill>
                  <a:srgbClr val="00B0F0"/>
                </a:solidFill>
              </a:rPr>
            </a:br>
            <a:r>
              <a:rPr lang="ru-RU" sz="9600" dirty="0" smtClean="0">
                <a:solidFill>
                  <a:srgbClr val="00B0F0"/>
                </a:solidFill>
              </a:rPr>
              <a:t> за</a:t>
            </a:r>
            <a:br>
              <a:rPr lang="ru-RU" sz="9600" dirty="0" smtClean="0">
                <a:solidFill>
                  <a:srgbClr val="00B0F0"/>
                </a:solidFill>
              </a:rPr>
            </a:br>
            <a:r>
              <a:rPr lang="ru-RU" sz="9600" dirty="0" smtClean="0">
                <a:solidFill>
                  <a:srgbClr val="00B0F0"/>
                </a:solidFill>
              </a:rPr>
              <a:t> внимание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117</TotalTime>
  <Words>170</Words>
  <Application>Microsoft Office PowerPoint</Application>
  <PresentationFormat>Экран (4:3)</PresentationFormat>
  <Paragraphs>57</Paragraphs>
  <Slides>9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Формирование навыков исследовательской деятельности младших школьников</vt:lpstr>
      <vt:lpstr>Слайд 2</vt:lpstr>
      <vt:lpstr>Слайд 3</vt:lpstr>
      <vt:lpstr>Слайд 4</vt:lpstr>
      <vt:lpstr>Методы исследования</vt:lpstr>
      <vt:lpstr>Слайд 6</vt:lpstr>
      <vt:lpstr>Слайд 7</vt:lpstr>
      <vt:lpstr>Слайд 8</vt:lpstr>
      <vt:lpstr>Спасибо  за 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Екатерина</dc:creator>
  <cp:lastModifiedBy>Екатерина</cp:lastModifiedBy>
  <cp:revision>23</cp:revision>
  <dcterms:created xsi:type="dcterms:W3CDTF">2013-02-14T09:11:03Z</dcterms:created>
  <dcterms:modified xsi:type="dcterms:W3CDTF">2013-02-15T08:17:26Z</dcterms:modified>
</cp:coreProperties>
</file>