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3" r:id="rId4"/>
    <p:sldId id="278" r:id="rId5"/>
    <p:sldId id="277" r:id="rId6"/>
    <p:sldId id="276" r:id="rId7"/>
    <p:sldId id="275" r:id="rId8"/>
    <p:sldId id="274" r:id="rId9"/>
    <p:sldId id="272" r:id="rId10"/>
    <p:sldId id="279" r:id="rId11"/>
    <p:sldId id="280" r:id="rId12"/>
    <p:sldId id="283" r:id="rId13"/>
    <p:sldId id="285" r:id="rId14"/>
    <p:sldId id="286" r:id="rId15"/>
    <p:sldId id="287" r:id="rId16"/>
    <p:sldId id="289" r:id="rId17"/>
    <p:sldId id="293" r:id="rId18"/>
    <p:sldId id="292" r:id="rId19"/>
    <p:sldId id="291" r:id="rId20"/>
    <p:sldId id="290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5913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http://rodn-i-k.narod.ru/cvet/pomi.jpg" TargetMode="External"/><Relationship Id="rId13" Type="http://schemas.openxmlformats.org/officeDocument/2006/relationships/image" Target="../media/image39.gif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12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http://rodn-i-k.narod.ru/cvet/kapu.jpg" TargetMode="External"/><Relationship Id="rId11" Type="http://schemas.openxmlformats.org/officeDocument/2006/relationships/image" Target="../media/image37.jpeg"/><Relationship Id="rId5" Type="http://schemas.openxmlformats.org/officeDocument/2006/relationships/image" Target="../media/image33.jpeg"/><Relationship Id="rId10" Type="http://schemas.openxmlformats.org/officeDocument/2006/relationships/image" Target="../media/image36.jpeg"/><Relationship Id="rId4" Type="http://schemas.openxmlformats.org/officeDocument/2006/relationships/image" Target="http://rodn-i-k.narod.ru/cvet/svek.jpg" TargetMode="External"/><Relationship Id="rId9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http://rodn-i-k.narod.ru/cvet/sala.jpg" TargetMode="External"/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12" Type="http://schemas.openxmlformats.org/officeDocument/2006/relationships/image" Target="../media/image4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http://rodn-i-k.narod.ru/cvet/brok.jpg" TargetMode="External"/><Relationship Id="rId11" Type="http://schemas.openxmlformats.org/officeDocument/2006/relationships/image" Target="../media/image44.gif"/><Relationship Id="rId5" Type="http://schemas.openxmlformats.org/officeDocument/2006/relationships/image" Target="../media/image41.jpeg"/><Relationship Id="rId10" Type="http://schemas.openxmlformats.org/officeDocument/2006/relationships/image" Target="http://rodn-i-k.narod.ru/cvet/luks.jpg" TargetMode="External"/><Relationship Id="rId4" Type="http://schemas.openxmlformats.org/officeDocument/2006/relationships/image" Target="http://rodn-i-k.narod.ru/cvet/sele.jpg" TargetMode="External"/><Relationship Id="rId9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http://rodn-i-k.narod.ru/cvet/hipo.jpg" TargetMode="External"/><Relationship Id="rId3" Type="http://schemas.openxmlformats.org/officeDocument/2006/relationships/image" Target="../media/image46.jpeg"/><Relationship Id="rId7" Type="http://schemas.openxmlformats.org/officeDocument/2006/relationships/image" Target="../media/image48.jpeg"/><Relationship Id="rId12" Type="http://schemas.openxmlformats.org/officeDocument/2006/relationships/image" Target="../media/image5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http://rodn-i-k.narod.ru/cvet/tikv.jpg" TargetMode="External"/><Relationship Id="rId11" Type="http://schemas.openxmlformats.org/officeDocument/2006/relationships/image" Target="../media/image51.gif"/><Relationship Id="rId5" Type="http://schemas.openxmlformats.org/officeDocument/2006/relationships/image" Target="../media/image47.jpeg"/><Relationship Id="rId10" Type="http://schemas.openxmlformats.org/officeDocument/2006/relationships/image" Target="../media/image50.jpeg"/><Relationship Id="rId4" Type="http://schemas.openxmlformats.org/officeDocument/2006/relationships/image" Target="http://rodn-i-k.narod.ru/cvet/mork.jpg" TargetMode="External"/><Relationship Id="rId9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gif"/><Relationship Id="rId3" Type="http://schemas.openxmlformats.org/officeDocument/2006/relationships/image" Target="../media/image53.jpeg"/><Relationship Id="rId7" Type="http://schemas.openxmlformats.org/officeDocument/2006/relationships/image" Target="../media/image5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476375" y="2349500"/>
            <a:ext cx="69834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>
                <a:latin typeface="Times" charset="0"/>
              </a:rPr>
              <a:t>«Мы выбираем здоровый образ жизни»</a:t>
            </a:r>
            <a:endParaRPr lang="ru-RU" sz="3600" b="1" dirty="0">
              <a:latin typeface="Times" charset="0"/>
            </a:endParaRPr>
          </a:p>
        </p:txBody>
      </p:sp>
      <p:pic>
        <p:nvPicPr>
          <p:cNvPr id="3" name="Picture 7" descr="0a4f488923716b024ee68941527cf92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4076700"/>
            <a:ext cx="1460500" cy="2073275"/>
          </a:xfrm>
          <a:prstGeom prst="rect">
            <a:avLst/>
          </a:prstGeom>
          <a:noFill/>
        </p:spPr>
      </p:pic>
      <p:pic>
        <p:nvPicPr>
          <p:cNvPr id="4" name="Picture 9" descr="59a3098183f7e7ef4fcc253e0123112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3284538"/>
            <a:ext cx="1355725" cy="2795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36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52400" y="152400"/>
            <a:ext cx="8763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/>
              <a:t>При недостатке какого–либо продукта можно заменить его равноценным особенно по содержанию в них белков и жиров: мясо – рыбой, творогом, натуральное молоко – порошковым или сгущенным, желательно </a:t>
            </a:r>
            <a:br>
              <a:rPr lang="ru-RU" dirty="0" smtClean="0"/>
            </a:br>
            <a:r>
              <a:rPr lang="ru-RU" dirty="0" smtClean="0"/>
              <a:t>несладким, но не чаем, киселём, компотом. Неправильно заменять мясо хлебом или крупой, молоко – супом, овощи – кашами или мучными изделиями. Замену продуктов необходимо проводить с таким расчетом, чтобы химический состав рациона оставался неизменным, энергетическая ценность пищевого рациона детей и подростков должна соответствовать их суточным </a:t>
            </a:r>
            <a:r>
              <a:rPr lang="ru-RU" dirty="0" err="1" smtClean="0"/>
              <a:t>энерготратам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Утром можно дать закуску (салат или сыр, колбасу) затем обязательно горячее блюдо: мясо или рыбное блюдо с гарниром или кашу, творожные или яичные блюда. В качестве питья желательно горячее молоко или кофейный напиток на молоке, в редких случаях – чай с молоком. На обед - максимальное количество овощей, в т.ч.сырых, в виде овощных салатов или винегрет (можно с сельдью), первое горячее блюдо (но не слишком объёмное) – суп и высококалорийное мясное или рыбное блюдо с гарниром, преимущественно из овощей. На сладкое – лучше фруктовый сок, свежие фрукты, компоты из свежих или сухих фруктов, но не кисели из концентрата. В полдник – молоко, кефир или ацидофилин, выпечку, фрукты. На ужин – блюдо из творога, овощей, яиц и питьё. </a:t>
            </a:r>
            <a:br>
              <a:rPr lang="ru-RU" dirty="0" smtClean="0"/>
            </a:br>
            <a:r>
              <a:rPr lang="ru-RU" dirty="0" smtClean="0"/>
              <a:t>В этом возрасте, к сожалению, дети часто нарушают режим питания, едят беспорядочно, часто всухомятку, на ходу. Эти вредные привычки оказывают пагубное действие на растущий организм. К режиму питания родители должны приучать детей с раннего детства.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36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6213" y="404813"/>
            <a:ext cx="8713787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dirty="0"/>
              <a:t>Памятка для тех, кто желает , чтобы его здоровье было в порядке:</a:t>
            </a:r>
          </a:p>
          <a:p>
            <a:r>
              <a:rPr lang="ru-RU" sz="2000" dirty="0"/>
              <a:t> в каких продуктах «живут» витамины</a:t>
            </a:r>
          </a:p>
          <a:p>
            <a:r>
              <a:rPr lang="ru-RU" sz="2000" u="sng" dirty="0">
                <a:solidFill>
                  <a:srgbClr val="660033"/>
                </a:solidFill>
              </a:rPr>
              <a:t>Витамин А</a:t>
            </a:r>
            <a:r>
              <a:rPr lang="ru-RU" sz="2000" dirty="0"/>
              <a:t> — содержится в рыбе, морепродуктах, абрикосах, печени. Он обеспечивает нормальное состояние кожи и слизистых оболочек, улучшает зрение, улучшает сопротивляемость организма в целом.</a:t>
            </a:r>
          </a:p>
          <a:p>
            <a:r>
              <a:rPr lang="ru-RU" sz="2000" u="sng" dirty="0">
                <a:solidFill>
                  <a:srgbClr val="660033"/>
                </a:solidFill>
              </a:rPr>
              <a:t>Витамин B1</a:t>
            </a:r>
            <a:r>
              <a:rPr lang="ru-RU" sz="2000" dirty="0"/>
              <a:t> — находится в рисе, овощах, птице. Он укрепляет нервную систему, память, улучшает пищеварение. </a:t>
            </a:r>
          </a:p>
          <a:p>
            <a:r>
              <a:rPr lang="ru-RU" sz="2000" u="sng" dirty="0">
                <a:solidFill>
                  <a:srgbClr val="660033"/>
                </a:solidFill>
              </a:rPr>
              <a:t>Витамин B2</a:t>
            </a:r>
            <a:r>
              <a:rPr lang="ru-RU" sz="2000" dirty="0"/>
              <a:t> — находится в молоке, яйцах, брокколи. Он укрепляет волосы, ногти, положительно влияет на состояние нервов. </a:t>
            </a:r>
          </a:p>
          <a:p>
            <a:r>
              <a:rPr lang="ru-RU" sz="2000" u="sng" dirty="0">
                <a:solidFill>
                  <a:srgbClr val="660033"/>
                </a:solidFill>
              </a:rPr>
              <a:t>Витамин РР</a:t>
            </a:r>
            <a:r>
              <a:rPr lang="ru-RU" sz="2000" dirty="0"/>
              <a:t> — в хлебе из грубого помола, рыбе, орехах, овощах, мясе, сушеных грибах, регулирует кровообращение и уровень холестерина. </a:t>
            </a:r>
          </a:p>
          <a:p>
            <a:r>
              <a:rPr lang="ru-RU" sz="2000" u="sng" dirty="0">
                <a:solidFill>
                  <a:srgbClr val="660033"/>
                </a:solidFill>
              </a:rPr>
              <a:t>Витамин В6</a:t>
            </a:r>
            <a:r>
              <a:rPr lang="ru-RU" sz="2000" dirty="0"/>
              <a:t> — в цельном зерне, яичном желтке, пивных дрожжах, фасоли. Благотворно влияет на функции нервной системы, печени, кроветворение. </a:t>
            </a:r>
          </a:p>
          <a:p>
            <a:r>
              <a:rPr lang="ru-RU" sz="2000" dirty="0">
                <a:solidFill>
                  <a:srgbClr val="660033"/>
                </a:solidFill>
              </a:rPr>
              <a:t>Пантотеновая кислота</a:t>
            </a:r>
            <a:r>
              <a:rPr lang="ru-RU" sz="2000" dirty="0"/>
              <a:t> — в фасоли, цветном капусте, яичных желтках, мясе, регулирует функции нервной системы и двигательную функцию кишечника. </a:t>
            </a:r>
          </a:p>
        </p:txBody>
      </p:sp>
      <p:pic>
        <p:nvPicPr>
          <p:cNvPr id="4" name="Picture 6" descr="i89494197_40402_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675" y="5608638"/>
            <a:ext cx="1800225" cy="1008062"/>
          </a:xfrm>
          <a:prstGeom prst="rect">
            <a:avLst/>
          </a:prstGeom>
          <a:noFill/>
        </p:spPr>
      </p:pic>
      <p:pic>
        <p:nvPicPr>
          <p:cNvPr id="5" name="Picture 7" descr="90320601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5486400"/>
            <a:ext cx="2376488" cy="1096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36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9388" y="0"/>
            <a:ext cx="8713787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u="sng" dirty="0">
                <a:solidFill>
                  <a:srgbClr val="660033"/>
                </a:solidFill>
              </a:rPr>
              <a:t>Витамин B12</a:t>
            </a:r>
            <a:r>
              <a:rPr lang="ru-RU" sz="2000" dirty="0"/>
              <a:t> — в мясе, сыре, продуктах моря, способствует кроветворению, стимулирует рост, благоприятно влияет на состояние центральной и периферической нервной системы. </a:t>
            </a:r>
          </a:p>
          <a:p>
            <a:r>
              <a:rPr lang="ru-RU" sz="2000" u="sng" dirty="0" err="1">
                <a:solidFill>
                  <a:srgbClr val="660033"/>
                </a:solidFill>
              </a:rPr>
              <a:t>Фолиевая</a:t>
            </a:r>
            <a:r>
              <a:rPr lang="ru-RU" sz="2000" u="sng" dirty="0">
                <a:solidFill>
                  <a:srgbClr val="660033"/>
                </a:solidFill>
              </a:rPr>
              <a:t> кислота</a:t>
            </a:r>
            <a:r>
              <a:rPr lang="ru-RU" sz="2000" dirty="0"/>
              <a:t> — в савойской капусте, шпинате, зеленом горошке, необходима для роста и нормального кроветворения. </a:t>
            </a:r>
          </a:p>
          <a:p>
            <a:r>
              <a:rPr lang="ru-RU" sz="2000" u="sng" dirty="0">
                <a:solidFill>
                  <a:srgbClr val="660033"/>
                </a:solidFill>
              </a:rPr>
              <a:t>Биотин </a:t>
            </a:r>
            <a:r>
              <a:rPr lang="ru-RU" sz="2000" dirty="0"/>
              <a:t>— в яичном желтке, помидорах, неочищенном рисе, соевых бобах, влияет на состояние кожи, волос, ногтей и регулирует уровень сахара в крови.</a:t>
            </a:r>
          </a:p>
          <a:p>
            <a:r>
              <a:rPr lang="ru-RU" sz="2000" u="sng" dirty="0">
                <a:solidFill>
                  <a:srgbClr val="660033"/>
                </a:solidFill>
              </a:rPr>
              <a:t>Витамин С</a:t>
            </a:r>
            <a:r>
              <a:rPr lang="ru-RU" sz="2000" dirty="0"/>
              <a:t> — в шиповнике, сладком перце, черной смородине, облепихе, полезен для иммунной системы, соединительной ткани, костей, способствует заживлению ран. </a:t>
            </a:r>
          </a:p>
          <a:p>
            <a:r>
              <a:rPr lang="ru-RU" sz="2000" u="sng" dirty="0">
                <a:solidFill>
                  <a:srgbClr val="660033"/>
                </a:solidFill>
              </a:rPr>
              <a:t>Витамин D</a:t>
            </a:r>
            <a:r>
              <a:rPr lang="ru-RU" sz="2000" dirty="0"/>
              <a:t> — в печени рыб, икре, яйцах, укрепляет кости и зубы. </a:t>
            </a:r>
          </a:p>
          <a:p>
            <a:r>
              <a:rPr lang="ru-RU" sz="2000" u="sng" dirty="0">
                <a:solidFill>
                  <a:srgbClr val="660033"/>
                </a:solidFill>
              </a:rPr>
              <a:t>Витамин Е</a:t>
            </a:r>
            <a:r>
              <a:rPr lang="ru-RU" sz="2000" dirty="0"/>
              <a:t> — в орехах и растительных маслах, защищает клетки от свободных радикалов, влияет на функции половых </a:t>
            </a:r>
          </a:p>
          <a:p>
            <a:r>
              <a:rPr lang="ru-RU" sz="2000" dirty="0"/>
              <a:t>и эндокринных желез, замедляет старение. </a:t>
            </a:r>
          </a:p>
          <a:p>
            <a:r>
              <a:rPr lang="ru-RU" sz="2000" u="sng" dirty="0">
                <a:solidFill>
                  <a:srgbClr val="660033"/>
                </a:solidFill>
              </a:rPr>
              <a:t>Витамин К</a:t>
            </a:r>
            <a:r>
              <a:rPr lang="ru-RU" sz="2000" dirty="0"/>
              <a:t> — в шпинате, салате, кабачках </a:t>
            </a:r>
          </a:p>
          <a:p>
            <a:r>
              <a:rPr lang="ru-RU" sz="2000" dirty="0"/>
              <a:t>и белокочанной капусте, </a:t>
            </a:r>
          </a:p>
          <a:p>
            <a:r>
              <a:rPr lang="ru-RU" sz="2000" dirty="0"/>
              <a:t>регулирует свертываемость крови.</a:t>
            </a:r>
          </a:p>
          <a:p>
            <a:pPr>
              <a:spcBef>
                <a:spcPct val="50000"/>
              </a:spcBef>
            </a:pPr>
            <a:endParaRPr lang="ru-RU" sz="2000" dirty="0"/>
          </a:p>
        </p:txBody>
      </p:sp>
      <p:pic>
        <p:nvPicPr>
          <p:cNvPr id="4" name="Picture 6" descr="12555794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5229225"/>
            <a:ext cx="1944688" cy="1628775"/>
          </a:xfrm>
          <a:prstGeom prst="rect">
            <a:avLst/>
          </a:prstGeom>
          <a:noFill/>
        </p:spPr>
      </p:pic>
      <p:pic>
        <p:nvPicPr>
          <p:cNvPr id="5" name="Picture 7" descr="9602316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3911600"/>
            <a:ext cx="3810000" cy="294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36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14282" y="333375"/>
            <a:ext cx="8713788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660033"/>
                </a:solidFill>
              </a:rPr>
              <a:t>Сейчас вам предлагается побывать в роли диетологов. </a:t>
            </a:r>
          </a:p>
          <a:p>
            <a:pPr algn="ctr"/>
            <a:r>
              <a:rPr lang="ru-RU" sz="2400" dirty="0">
                <a:solidFill>
                  <a:srgbClr val="660033"/>
                </a:solidFill>
              </a:rPr>
              <a:t>(Игра )</a:t>
            </a:r>
          </a:p>
          <a:p>
            <a:r>
              <a:rPr lang="ru-RU" sz="2000" dirty="0"/>
              <a:t>В последние годы эта профессия становится модной и высокооплачиваемой. И как знать,  может кто-то из вас выберет эту профессию  в будущем и прославится,  как знаменитый диетолог. </a:t>
            </a:r>
          </a:p>
          <a:p>
            <a:r>
              <a:rPr lang="ru-RU" sz="2000" dirty="0"/>
              <a:t>    На столе у каждой группы имеется конверт, в котором представлены изображения разных продуктов (мясо, рыба, яйца, творог, грибы, мёд, шоколад, сдоба, молоко, сыр, ягоды, яблоки, бананы, апельсины, лимоны и  другие).  </a:t>
            </a:r>
          </a:p>
          <a:p>
            <a:r>
              <a:rPr lang="ru-RU" sz="2000" dirty="0"/>
              <a:t>   Попытайтесь распределить их по следующим принципам, обосновывая  свой выбор. Каждая группа должна  распределить  продукты на три части:</a:t>
            </a:r>
          </a:p>
          <a:p>
            <a:r>
              <a:rPr lang="ru-RU" sz="2000" dirty="0"/>
              <a:t>те,   которые необходимо включать  в рацион </a:t>
            </a:r>
            <a:r>
              <a:rPr lang="ru-RU" sz="2000" u="sng" dirty="0"/>
              <a:t>с осторожностью</a:t>
            </a:r>
            <a:r>
              <a:rPr lang="ru-RU" sz="2000" dirty="0"/>
              <a:t>, те, которые давать ребёнку </a:t>
            </a:r>
            <a:r>
              <a:rPr lang="ru-RU" sz="2000" u="sng" dirty="0"/>
              <a:t>не рекомендуется </a:t>
            </a:r>
            <a:endParaRPr lang="ru-RU" sz="2000" dirty="0"/>
          </a:p>
          <a:p>
            <a:r>
              <a:rPr lang="ru-RU" sz="2000" dirty="0"/>
              <a:t>те, присутствие которых должно быть обязательным. </a:t>
            </a:r>
          </a:p>
          <a:p>
            <a:r>
              <a:rPr lang="ru-RU" sz="2000" dirty="0"/>
              <a:t>Группа  делает отбор для ребенка 3-5 лет</a:t>
            </a:r>
          </a:p>
          <a:p>
            <a:r>
              <a:rPr lang="ru-RU" sz="2000" dirty="0"/>
              <a:t>Группа - для школьника среднего и старшего звена.</a:t>
            </a:r>
          </a:p>
          <a:p>
            <a:r>
              <a:rPr lang="ru-RU" sz="2000" dirty="0"/>
              <a:t>Группа – взрослого человека.</a:t>
            </a:r>
          </a:p>
          <a:p>
            <a:r>
              <a:rPr lang="ru-RU" sz="2000" dirty="0"/>
              <a:t>Группа – пожилого человека.</a:t>
            </a:r>
          </a:p>
          <a:p>
            <a:endParaRPr lang="ru-RU" sz="2000" dirty="0"/>
          </a:p>
        </p:txBody>
      </p:sp>
      <p:pic>
        <p:nvPicPr>
          <p:cNvPr id="4" name="Picture 5" descr="1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2307" y="4437063"/>
            <a:ext cx="1646238" cy="1646237"/>
          </a:xfrm>
          <a:prstGeom prst="rect">
            <a:avLst/>
          </a:prstGeom>
          <a:noFill/>
        </p:spPr>
      </p:pic>
      <p:pic>
        <p:nvPicPr>
          <p:cNvPr id="5" name="Picture 6" descr="2-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9057" y="5602288"/>
            <a:ext cx="1873250" cy="1255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36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1188" y="188913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660033"/>
                </a:solidFill>
              </a:rPr>
              <a:t>Поведём итоги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5288" y="765175"/>
            <a:ext cx="84978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u="sng">
                <a:solidFill>
                  <a:srgbClr val="660033"/>
                </a:solidFill>
              </a:rPr>
              <a:t>Детям дошкольного возраста</a:t>
            </a:r>
            <a:r>
              <a:rPr lang="ru-RU"/>
              <a:t> не рекомендуется  резко вводить в рацион </a:t>
            </a:r>
          </a:p>
          <a:p>
            <a:r>
              <a:rPr lang="ru-RU"/>
              <a:t>такие продукты как грибы, мёд, ягоды, фрукты и овощи красной окраски, </a:t>
            </a:r>
          </a:p>
          <a:p>
            <a:r>
              <a:rPr lang="ru-RU"/>
              <a:t>так как она могут вызвать аллергию у ребёнка.</a:t>
            </a:r>
          </a:p>
          <a:p>
            <a:r>
              <a:rPr lang="ru-RU"/>
              <a:t>Обязательно в рационе должны присутствовать молочные продукты, нежирные сорта  мяса, рыба, овощи и фрукты, натуральные соки. </a:t>
            </a:r>
          </a:p>
          <a:p>
            <a:r>
              <a:rPr lang="ru-RU"/>
              <a:t>До трёх лет лучше совсем не давать ребёнку шоколад и шоколадные конфеты.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81000" y="2514600"/>
            <a:ext cx="85693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u="sng" dirty="0">
                <a:solidFill>
                  <a:srgbClr val="660033"/>
                </a:solidFill>
              </a:rPr>
              <a:t>Детям школьного возраста</a:t>
            </a:r>
            <a:r>
              <a:rPr lang="ru-RU" dirty="0"/>
              <a:t> нельзя острое, жирное, газированные лимонады, чипсы, гамбургеры. С осторожностью нужно употреблять какао.  В рационе должно быть достаточно  овощей и фруктов,  натуральных соков.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23850" y="3573463"/>
            <a:ext cx="8640763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u="sng" dirty="0">
                <a:solidFill>
                  <a:srgbClr val="660033"/>
                </a:solidFill>
              </a:rPr>
              <a:t>У взрослых</a:t>
            </a:r>
            <a:r>
              <a:rPr lang="ru-RU" dirty="0"/>
              <a:t> в зависимости от вида деятельности суточная потребность в калорийности продуктов разная. Она зависит от того, физически или умственно работает человек, имеются ли у него хронические заболевания. </a:t>
            </a:r>
          </a:p>
          <a:p>
            <a:r>
              <a:rPr lang="ru-RU" dirty="0"/>
              <a:t>При отсутствии аллергии и противопоказаний все продукты в умеренном количестве можно и нужно употреблять.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30213" y="5105400"/>
            <a:ext cx="87137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u="sng" dirty="0">
                <a:solidFill>
                  <a:srgbClr val="660033"/>
                </a:solidFill>
              </a:rPr>
              <a:t>Пожилым людям</a:t>
            </a:r>
            <a:r>
              <a:rPr lang="ru-RU" dirty="0"/>
              <a:t> для укрепления костей необходим кальций, источником которого являются молочные продукты, рыбу, мясо.  Лучше ограничивать приём сладкого. Кушать больше овощей и фруктов,  натуральные соков.</a:t>
            </a:r>
          </a:p>
        </p:txBody>
      </p:sp>
      <p:pic>
        <p:nvPicPr>
          <p:cNvPr id="11" name="Picture 9" descr="6504835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5581650"/>
            <a:ext cx="1403350" cy="1204913"/>
          </a:xfrm>
          <a:prstGeom prst="rect">
            <a:avLst/>
          </a:prstGeom>
          <a:noFill/>
        </p:spPr>
      </p:pic>
      <p:pic>
        <p:nvPicPr>
          <p:cNvPr id="12" name="Picture 10" descr="sw4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5373688"/>
            <a:ext cx="1247775" cy="1484312"/>
          </a:xfrm>
          <a:prstGeom prst="rect">
            <a:avLst/>
          </a:prstGeom>
          <a:noFill/>
        </p:spPr>
      </p:pic>
      <p:pic>
        <p:nvPicPr>
          <p:cNvPr id="13" name="Picture 11" descr="avatar_risunok_pchel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20013" y="0"/>
            <a:ext cx="1423987" cy="1762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36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0" y="0"/>
          <a:ext cx="4248150" cy="2832100"/>
        </p:xfrm>
        <a:graphic>
          <a:graphicData uri="http://schemas.openxmlformats.org/presentationml/2006/ole">
            <p:oleObj spid="_x0000_s2050" name="Диаграмма" r:id="rId4" imgW="2629010" imgH="1752467" progId="MSGraph.Chart.8">
              <p:embed/>
            </p:oleObj>
          </a:graphicData>
        </a:graphic>
      </p:graphicFrame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859338" y="333375"/>
            <a:ext cx="38893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Взрослым здоровым людям рекомендуется 3-х или 4-разовое питание. Промежутки между приемами пищи 4—5 часов. </a:t>
            </a:r>
            <a:br>
              <a:rPr lang="ru-RU"/>
            </a:br>
            <a:r>
              <a:rPr lang="ru-RU"/>
              <a:t>При некоторых заболеваниях показано 5—6-разовое питание. 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859338" y="2133600"/>
            <a:ext cx="4033837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endParaRPr lang="ru-RU" dirty="0" smtClean="0"/>
          </a:p>
          <a:p>
            <a:pPr marL="457200" indent="-457200"/>
            <a:r>
              <a:rPr lang="ru-RU" dirty="0" smtClean="0"/>
              <a:t>Питайтесь </a:t>
            </a:r>
            <a:r>
              <a:rPr lang="ru-RU" dirty="0"/>
              <a:t>регулярно, 3- 4 раза в день и в одно и тоже время.</a:t>
            </a:r>
          </a:p>
          <a:p>
            <a:pPr marL="457200" indent="-457200"/>
            <a:r>
              <a:rPr lang="ru-RU" dirty="0"/>
              <a:t>Не употребляйте пищу на ночь.</a:t>
            </a:r>
          </a:p>
          <a:p>
            <a:pPr marL="457200" indent="-457200"/>
            <a:r>
              <a:rPr lang="ru-RU" dirty="0"/>
              <a:t>Не торопитесь, прием пищи должен занимать не менее 15 минут.</a:t>
            </a:r>
          </a:p>
          <a:p>
            <a:pPr marL="457200" indent="-457200"/>
            <a:r>
              <a:rPr lang="ru-RU" dirty="0"/>
              <a:t>При избыточном весе ешьте малокалорийную пищу и устраивайте разгрузочные дни (обязательно после консультации с врачом).</a:t>
            </a:r>
          </a:p>
          <a:p>
            <a:pPr marL="457200" indent="-457200"/>
            <a:r>
              <a:rPr lang="ru-RU" dirty="0"/>
              <a:t>Обязательно завтракайте.</a:t>
            </a:r>
          </a:p>
          <a:p>
            <a:pPr marL="457200" indent="-457200"/>
            <a:r>
              <a:rPr lang="ru-RU" dirty="0"/>
              <a:t>Ешьте разнообразную пищу растительного и животного происхождения. </a:t>
            </a:r>
          </a:p>
        </p:txBody>
      </p:sp>
      <p:graphicFrame>
        <p:nvGraphicFramePr>
          <p:cNvPr id="6" name="Object 11"/>
          <p:cNvGraphicFramePr>
            <a:graphicFrameLocks noChangeAspect="1"/>
          </p:cNvGraphicFramePr>
          <p:nvPr/>
        </p:nvGraphicFramePr>
        <p:xfrm>
          <a:off x="1143000" y="2362200"/>
          <a:ext cx="3816350" cy="2544762"/>
        </p:xfrm>
        <a:graphic>
          <a:graphicData uri="http://schemas.openxmlformats.org/presentationml/2006/ole">
            <p:oleObj spid="_x0000_s2051" name="Диаграмма" r:id="rId5" imgW="2629010" imgH="1752467" progId="MSGraph.Chart.8">
              <p:embed/>
            </p:oleObj>
          </a:graphicData>
        </a:graphic>
      </p:graphicFrame>
      <p:pic>
        <p:nvPicPr>
          <p:cNvPr id="7" name="Picture 12" descr="59280138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852738"/>
            <a:ext cx="2382838" cy="3811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36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7" descr="http://rodn-i-k.narod.ru/cvet/svek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50825" y="3716338"/>
            <a:ext cx="1008063" cy="908050"/>
          </a:xfrm>
          <a:prstGeom prst="rect">
            <a:avLst/>
          </a:prstGeom>
          <a:noFill/>
        </p:spPr>
      </p:pic>
      <p:pic>
        <p:nvPicPr>
          <p:cNvPr id="4" name="Picture 6" descr="http://rodn-i-k.narod.ru/cvet/kapu.jpg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250825" y="188913"/>
            <a:ext cx="1138238" cy="1152525"/>
          </a:xfrm>
          <a:prstGeom prst="rect">
            <a:avLst/>
          </a:prstGeom>
          <a:noFill/>
        </p:spPr>
      </p:pic>
      <p:pic>
        <p:nvPicPr>
          <p:cNvPr id="5" name="Picture 4" descr="http://rodn-i-k.narod.ru/cvet/pomi.jpg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250825" y="1412875"/>
            <a:ext cx="1081088" cy="1081088"/>
          </a:xfrm>
          <a:prstGeom prst="rect">
            <a:avLst/>
          </a:prstGeom>
          <a:noFill/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916238" y="333375"/>
            <a:ext cx="42449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600">
                <a:solidFill>
                  <a:srgbClr val="660033"/>
                </a:solidFill>
                <a:latin typeface="Times" charset="0"/>
                <a:cs typeface="Times New Roman" pitchFamily="18" charset="0"/>
              </a:rPr>
              <a:t>Цвет продуктов и здоровье</a:t>
            </a:r>
            <a:endParaRPr lang="ru-RU" sz="2400" b="0">
              <a:solidFill>
                <a:srgbClr val="660033"/>
              </a:solidFill>
              <a:latin typeface="Times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276600" y="914400"/>
            <a:ext cx="3168650" cy="1006475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600" i="1" dirty="0">
                <a:solidFill>
                  <a:srgbClr val="FF0000"/>
                </a:solidFill>
                <a:cs typeface="Times New Roman" pitchFamily="18" charset="0"/>
              </a:rPr>
              <a:t>Красный цвет</a:t>
            </a:r>
          </a:p>
          <a:p>
            <a:r>
              <a:rPr lang="ru-RU" sz="2400" dirty="0">
                <a:solidFill>
                  <a:srgbClr val="FF0000"/>
                </a:solidFill>
                <a:cs typeface="Times New Roman" pitchFamily="18" charset="0"/>
              </a:rPr>
              <a:t> </a:t>
            </a:r>
            <a:endParaRPr lang="ru-RU" sz="2400" b="0" dirty="0">
              <a:latin typeface="Times" charset="0"/>
            </a:endParaRP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1600200" y="1905000"/>
            <a:ext cx="7273925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663300"/>
                </a:solidFill>
              </a:rPr>
              <a:t>Красный цвет </a:t>
            </a:r>
            <a:r>
              <a:rPr lang="ru-RU" sz="2400" b="1" dirty="0">
                <a:solidFill>
                  <a:srgbClr val="FF0000"/>
                </a:solidFill>
              </a:rPr>
              <a:t>согревает</a:t>
            </a:r>
            <a:r>
              <a:rPr lang="ru-RU" sz="2400" b="1" dirty="0">
                <a:solidFill>
                  <a:srgbClr val="663300"/>
                </a:solidFill>
              </a:rPr>
              <a:t>, дает много </a:t>
            </a:r>
            <a:r>
              <a:rPr lang="ru-RU" sz="2400" b="1" dirty="0">
                <a:solidFill>
                  <a:srgbClr val="FF0000"/>
                </a:solidFill>
              </a:rPr>
              <a:t>энергии</a:t>
            </a:r>
            <a:r>
              <a:rPr lang="ru-RU" sz="2400" b="1" dirty="0">
                <a:solidFill>
                  <a:srgbClr val="663300"/>
                </a:solidFill>
              </a:rPr>
              <a:t> и поднимает </a:t>
            </a:r>
            <a:r>
              <a:rPr lang="ru-RU" sz="2400" b="1" dirty="0">
                <a:solidFill>
                  <a:srgbClr val="FF0000"/>
                </a:solidFill>
              </a:rPr>
              <a:t>настроение</a:t>
            </a:r>
            <a:r>
              <a:rPr lang="ru-RU" sz="2400" b="1" dirty="0">
                <a:solidFill>
                  <a:srgbClr val="663300"/>
                </a:solidFill>
              </a:rPr>
              <a:t>. Те, кто постоянно мерзнет зимой и осенью, могут включить "внутреннее отопление", употребляя чай из плодов </a:t>
            </a:r>
            <a:r>
              <a:rPr lang="ru-RU" sz="2400" b="1" dirty="0">
                <a:solidFill>
                  <a:srgbClr val="FF0000"/>
                </a:solidFill>
              </a:rPr>
              <a:t>шиповника, бруснику, свеклу</a:t>
            </a:r>
            <a:r>
              <a:rPr lang="ru-RU" sz="2400" b="1" dirty="0">
                <a:solidFill>
                  <a:srgbClr val="663300"/>
                </a:solidFill>
              </a:rPr>
              <a:t> и </a:t>
            </a:r>
            <a:r>
              <a:rPr lang="ru-RU" sz="2400" b="1" dirty="0" err="1">
                <a:solidFill>
                  <a:srgbClr val="FF0000"/>
                </a:solidFill>
              </a:rPr>
              <a:t>краснокачанную</a:t>
            </a:r>
            <a:r>
              <a:rPr lang="ru-RU" sz="2400" b="1" dirty="0">
                <a:solidFill>
                  <a:srgbClr val="FF0000"/>
                </a:solidFill>
              </a:rPr>
              <a:t> капусту</a:t>
            </a:r>
            <a:r>
              <a:rPr lang="ru-RU" sz="2400" b="1" dirty="0">
                <a:solidFill>
                  <a:srgbClr val="663300"/>
                </a:solidFill>
              </a:rPr>
              <a:t>. Красный растительный пигмент благодаря низкой частоте колебаний и большой длине волны обладает согревающим действием. Кроме того, красный активизирует пищеварение и обмен веществ, этот цвет бодрит, как никакой другой.</a:t>
            </a:r>
            <a:endParaRPr lang="ru-RU" sz="2400" b="1" dirty="0"/>
          </a:p>
          <a:p>
            <a:pPr>
              <a:spcBef>
                <a:spcPct val="50000"/>
              </a:spcBef>
            </a:pPr>
            <a:endParaRPr lang="ru-RU" sz="2400" dirty="0"/>
          </a:p>
        </p:txBody>
      </p:sp>
      <p:pic>
        <p:nvPicPr>
          <p:cNvPr id="9" name="Picture 35" descr="klubnik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825" y="2565400"/>
            <a:ext cx="1081088" cy="1081088"/>
          </a:xfrm>
          <a:prstGeom prst="rect">
            <a:avLst/>
          </a:prstGeom>
          <a:noFill/>
        </p:spPr>
      </p:pic>
      <p:pic>
        <p:nvPicPr>
          <p:cNvPr id="10" name="Picture 36" descr="malin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0825" y="4724400"/>
            <a:ext cx="1081088" cy="1081088"/>
          </a:xfrm>
          <a:prstGeom prst="rect">
            <a:avLst/>
          </a:prstGeom>
          <a:noFill/>
        </p:spPr>
      </p:pic>
      <p:pic>
        <p:nvPicPr>
          <p:cNvPr id="11" name="Picture 37" descr="avatar_risunok_chervyak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3850" y="5905500"/>
            <a:ext cx="952500" cy="952500"/>
          </a:xfrm>
          <a:prstGeom prst="rect">
            <a:avLst/>
          </a:prstGeom>
          <a:noFill/>
        </p:spPr>
      </p:pic>
      <p:pic>
        <p:nvPicPr>
          <p:cNvPr id="12" name="Picture 38" descr="smorodina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67625" y="333375"/>
            <a:ext cx="1195388" cy="1195388"/>
          </a:xfrm>
          <a:prstGeom prst="rect">
            <a:avLst/>
          </a:prstGeom>
          <a:noFill/>
        </p:spPr>
      </p:pic>
      <p:pic>
        <p:nvPicPr>
          <p:cNvPr id="13" name="Picture 39" descr="eet124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71775" y="5429250"/>
            <a:ext cx="191452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36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0" descr="http://rodn-i-k.narod.ru/cvet/sele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79388" y="4941888"/>
            <a:ext cx="1296987" cy="1204912"/>
          </a:xfrm>
          <a:prstGeom prst="rect">
            <a:avLst/>
          </a:prstGeom>
          <a:noFill/>
        </p:spPr>
      </p:pic>
      <p:pic>
        <p:nvPicPr>
          <p:cNvPr id="4" name="Picture 9" descr="http://rodn-i-k.narod.ru/cvet/brok.jpg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179388" y="3500438"/>
            <a:ext cx="1296987" cy="1133475"/>
          </a:xfrm>
          <a:prstGeom prst="rect">
            <a:avLst/>
          </a:prstGeom>
          <a:noFill/>
        </p:spPr>
      </p:pic>
      <p:pic>
        <p:nvPicPr>
          <p:cNvPr id="5" name="Picture 8" descr="http://rodn-i-k.narod.ru/cvet/sala.jpg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179388" y="1773238"/>
            <a:ext cx="1293812" cy="1439862"/>
          </a:xfrm>
          <a:prstGeom prst="rect">
            <a:avLst/>
          </a:prstGeom>
          <a:noFill/>
        </p:spPr>
      </p:pic>
      <p:pic>
        <p:nvPicPr>
          <p:cNvPr id="6" name="Picture 7" descr="http://rodn-i-k.narod.ru/cvet/luks.jpg"/>
          <p:cNvPicPr>
            <a:picLocks noChangeAspect="1" noChangeArrowheads="1"/>
          </p:cNvPicPr>
          <p:nvPr/>
        </p:nvPicPr>
        <p:blipFill>
          <a:blip r:embed="rId9" r:link="rId10"/>
          <a:srcRect/>
          <a:stretch>
            <a:fillRect/>
          </a:stretch>
        </p:blipFill>
        <p:spPr bwMode="auto">
          <a:xfrm>
            <a:off x="179388" y="260350"/>
            <a:ext cx="1296987" cy="1254125"/>
          </a:xfrm>
          <a:prstGeom prst="rect">
            <a:avLst/>
          </a:prstGeom>
          <a:noFill/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987675" y="260350"/>
            <a:ext cx="3295650" cy="823913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 b="0">
                <a:cs typeface="Times New Roman" pitchFamily="18" charset="0"/>
              </a:rPr>
              <a:t> </a:t>
            </a:r>
          </a:p>
          <a:p>
            <a:r>
              <a:rPr lang="ru-RU" sz="3600" i="1">
                <a:solidFill>
                  <a:srgbClr val="009966"/>
                </a:solidFill>
                <a:cs typeface="Times New Roman" pitchFamily="18" charset="0"/>
              </a:rPr>
              <a:t>З Е Л Е Н Ы Й </a:t>
            </a:r>
            <a:endParaRPr lang="ru-RU" sz="2400" b="0">
              <a:latin typeface="Times" charset="0"/>
            </a:endParaRPr>
          </a:p>
        </p:txBody>
      </p:sp>
      <p:sp>
        <p:nvSpPr>
          <p:cNvPr id="8" name="Text Box 55"/>
          <p:cNvSpPr txBox="1">
            <a:spLocks noChangeArrowheads="1"/>
          </p:cNvSpPr>
          <p:nvPr/>
        </p:nvSpPr>
        <p:spPr bwMode="auto">
          <a:xfrm>
            <a:off x="1692275" y="1268413"/>
            <a:ext cx="72009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Зеленый цвет - это "законсервированная" жизненная энергия и целительная сила. Хотя зеленый и холодный цвет (как синий и фиолетовый), тем не менее он полезен зимой и осенью. Салаты, зелень, капуста брокколи и т.д. противостоят воспалительным процессам, уничтожают болезнетворные бактерии и, таким образом, защищают от простуды. Капуста снижает активность щитовидной железы, хорошо снимает нервозность и успокаивает </a:t>
            </a:r>
          </a:p>
        </p:txBody>
      </p:sp>
      <p:pic>
        <p:nvPicPr>
          <p:cNvPr id="9" name="Picture 56" descr="eda29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19925" y="4797425"/>
            <a:ext cx="1866900" cy="1866900"/>
          </a:xfrm>
          <a:prstGeom prst="rect">
            <a:avLst/>
          </a:prstGeom>
          <a:noFill/>
        </p:spPr>
      </p:pic>
      <p:pic>
        <p:nvPicPr>
          <p:cNvPr id="10" name="Picture 57" descr="f13_1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67175" y="5040313"/>
            <a:ext cx="1250950" cy="1817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36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700338" y="0"/>
            <a:ext cx="4424362" cy="6413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600" i="1">
                <a:solidFill>
                  <a:srgbClr val="FF9900"/>
                </a:solidFill>
                <a:cs typeface="Times New Roman" pitchFamily="18" charset="0"/>
              </a:rPr>
              <a:t>О Р А Н Ж Е В Ы Й  </a:t>
            </a:r>
            <a:endParaRPr lang="ru-RU" sz="2400" b="0">
              <a:latin typeface="Times" charset="0"/>
            </a:endParaRPr>
          </a:p>
        </p:txBody>
      </p:sp>
      <p:pic>
        <p:nvPicPr>
          <p:cNvPr id="4" name="Picture 5" descr="http://rodn-i-k.narod.ru/cvet/mork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50825" y="333375"/>
            <a:ext cx="1295400" cy="1127125"/>
          </a:xfrm>
          <a:prstGeom prst="rect">
            <a:avLst/>
          </a:prstGeom>
          <a:noFill/>
        </p:spPr>
      </p:pic>
      <p:pic>
        <p:nvPicPr>
          <p:cNvPr id="5" name="Picture 6" descr="http://rodn-i-k.narod.ru/cvet/tikv.jpg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250825" y="3644900"/>
            <a:ext cx="1296988" cy="1206500"/>
          </a:xfrm>
          <a:prstGeom prst="rect">
            <a:avLst/>
          </a:prstGeom>
          <a:noFill/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619250" y="558800"/>
            <a:ext cx="752475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D75913"/>
                </a:solidFill>
              </a:rPr>
              <a:t>Оранжевый снимает спазмы прибавляет сил. Продукты оранжевого цвета - морковь, тыква, апельсины - идеальны для подготовки организма к зиме. Апельсины нейтрализуют яды. Содержащиеся в овощах и фруктах оранжевого цвета каротины защищают клетки. Морковь стимулирует обмен веществ и облегчает запоминание, заучивание необходимого материала.  Перед  экзаменом совсем неплохо съесть большую порцию тертой моркови с растительным маслом . Инжир благодаря содержащемуся в нем веществу, близкому по составу к аспирину, как бы "освежает" голову, делает мозг восприимчивым к новым идеям. Эфирные масла инжира разжижают кровь, мозг лучше снабжается кислородом. Поэтому инжир настоятельно рекомендуется людям творческим. </a:t>
            </a:r>
          </a:p>
        </p:txBody>
      </p:sp>
      <p:pic>
        <p:nvPicPr>
          <p:cNvPr id="7" name="Picture 9" descr="http://rodn-i-k.narod.ru/cvet/hipo.jpg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8174038" y="0"/>
            <a:ext cx="969962" cy="1008063"/>
          </a:xfrm>
          <a:prstGeom prst="rect">
            <a:avLst/>
          </a:prstGeom>
          <a:noFill/>
        </p:spPr>
      </p:pic>
      <p:pic>
        <p:nvPicPr>
          <p:cNvPr id="8" name="Picture 10" descr="apelsini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1773238"/>
            <a:ext cx="1296987" cy="1296987"/>
          </a:xfrm>
          <a:prstGeom prst="rect">
            <a:avLst/>
          </a:prstGeom>
          <a:noFill/>
        </p:spPr>
      </p:pic>
      <p:pic>
        <p:nvPicPr>
          <p:cNvPr id="9" name="Picture 11" descr="frukt0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0825" y="5229225"/>
            <a:ext cx="1368425" cy="1368425"/>
          </a:xfrm>
          <a:prstGeom prst="rect">
            <a:avLst/>
          </a:prstGeom>
          <a:noFill/>
        </p:spPr>
      </p:pic>
      <p:pic>
        <p:nvPicPr>
          <p:cNvPr id="10" name="Picture 12" descr="sw89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262938" y="3933825"/>
            <a:ext cx="744537" cy="790575"/>
          </a:xfrm>
          <a:prstGeom prst="rect">
            <a:avLst/>
          </a:prstGeom>
          <a:noFill/>
        </p:spPr>
      </p:pic>
      <p:pic>
        <p:nvPicPr>
          <p:cNvPr id="11" name="Picture 13" descr="sw62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316913" y="5516563"/>
            <a:ext cx="827087" cy="663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36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692275" y="4508500"/>
            <a:ext cx="7056438" cy="1616075"/>
          </a:xfrm>
          <a:prstGeom prst="rect">
            <a:avLst/>
          </a:prstGeom>
          <a:solidFill>
            <a:srgbClr val="CCFFFF">
              <a:alpha val="49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 u="sng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Лимон</a:t>
            </a:r>
            <a:r>
              <a:rPr lang="ru-RU" sz="20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облегчает восприятие информации, ударная доза витамина С повышает работоспособность. </a:t>
            </a:r>
            <a:r>
              <a:rPr lang="ru-RU" sz="2000" i="1" u="sng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Репчатый лук</a:t>
            </a:r>
            <a:r>
              <a:rPr lang="ru-RU" sz="20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снимает умственное переутомление и психическую усталость. Он способствует также разжижению крови, улучшает питание мозга человека. 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692275" y="1125538"/>
            <a:ext cx="6551613" cy="3378200"/>
          </a:xfrm>
          <a:prstGeom prst="rect">
            <a:avLst/>
          </a:prstGeom>
          <a:solidFill>
            <a:srgbClr val="CCFFFF">
              <a:alpha val="4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 </a:t>
            </a:r>
            <a:r>
              <a:rPr lang="ru-RU" sz="2400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Желтый наделяет положительной энергией и успокаивает. Когда дни становятся короче, вы можете восполнить недостаток солнца желтыми лакомствами (кукурузой, бананами, манго). Как и солнечный свет, они улучшают настроение, снимают симптомы депрессии, успокаивают нервы. Кроме того, эти продукты содержат много витамина С, повышающего иммунитет. 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987675" y="188913"/>
            <a:ext cx="3168650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i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 Е Л Т Ы Й </a:t>
            </a:r>
          </a:p>
        </p:txBody>
      </p:sp>
      <p:pic>
        <p:nvPicPr>
          <p:cNvPr id="6" name="Picture 7" descr="kuk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42852"/>
            <a:ext cx="1584325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ba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44675"/>
            <a:ext cx="14398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lu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5157788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692275" y="6092825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/>
              <a:t>ПАМЯТЬ УКРЕПЛЯЮТ МОРКОВЬ, АНАНАСЫ И АВОКАДО</a:t>
            </a:r>
            <a:r>
              <a:rPr lang="ru-RU" dirty="0"/>
              <a:t> </a:t>
            </a:r>
          </a:p>
        </p:txBody>
      </p:sp>
      <p:pic>
        <p:nvPicPr>
          <p:cNvPr id="10" name="Picture 13" descr="lim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3644900"/>
            <a:ext cx="1368425" cy="1368425"/>
          </a:xfrm>
          <a:prstGeom prst="rect">
            <a:avLst/>
          </a:prstGeom>
          <a:noFill/>
        </p:spPr>
      </p:pic>
      <p:pic>
        <p:nvPicPr>
          <p:cNvPr id="11" name="Picture 14" descr="eet14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21613" y="260350"/>
            <a:ext cx="1322387" cy="1903413"/>
          </a:xfrm>
          <a:prstGeom prst="rect">
            <a:avLst/>
          </a:prstGeom>
          <a:noFill/>
        </p:spPr>
      </p:pic>
      <p:pic>
        <p:nvPicPr>
          <p:cNvPr id="12" name="Picture 15" descr="sw13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8274050" y="5373688"/>
            <a:ext cx="869950" cy="1068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36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" y="304800"/>
          <a:ext cx="8713787" cy="6095365"/>
        </p:xfrm>
        <a:graphic>
          <a:graphicData uri="http://schemas.openxmlformats.org/drawingml/2006/table">
            <a:tbl>
              <a:tblPr/>
              <a:tblGrid>
                <a:gridCol w="8713787"/>
              </a:tblGrid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Здоровье – это не подарок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который человек получает один раз и на всю жизнь, а результат сознательного поведения каждого человека и всех в обществе.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(П. Фосс – нем. профессор –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валеолог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Здоровое тело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продукт здорового рассудка. (Б. Шоу.)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Главное, от чего зависит физическое здоровье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– здоровье нравственное…, чтобы сохранить свое здоровье, думай о здоровье других. (Д.С. Лихачев.)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 нас не может быть другой национальной идеи кроме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народосбережения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(А. И. Солженицын.)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Человек, двигаясь и при этом развиваясь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сам заводит часы своей жизни. (И. Аршавский)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Здоровье – это вершина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на которую человек должен подняться сам.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(И.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Брехман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-основатель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валеологии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32" descr="9052cf96c51b03f7d39204a35277254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2688" y="5084763"/>
            <a:ext cx="1371600" cy="1595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36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152400"/>
            <a:ext cx="9144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Для того, чтобы </a:t>
            </a:r>
            <a:r>
              <a:rPr lang="ru-RU" sz="2000" u="sng" dirty="0" smtClean="0"/>
              <a:t>человеческий мозг</a:t>
            </a:r>
            <a:r>
              <a:rPr lang="ru-RU" sz="2000" dirty="0" smtClean="0"/>
              <a:t>, этот сложнейший механизм, функционировал нормально, его клеткам, которых насчитывается свыше ста миллиардов!) необходимо получать большое количество энергии. </a:t>
            </a:r>
            <a:r>
              <a:rPr lang="ru-RU" sz="2000" u="sng" dirty="0" smtClean="0"/>
              <a:t>Мозг</a:t>
            </a:r>
            <a:r>
              <a:rPr lang="ru-RU" sz="2000" dirty="0" smtClean="0"/>
              <a:t>, как известно, забирает </a:t>
            </a:r>
            <a:r>
              <a:rPr lang="ru-RU" sz="2000" u="sng" dirty="0" smtClean="0"/>
              <a:t>20% всей энергии</a:t>
            </a:r>
            <a:r>
              <a:rPr lang="ru-RU" sz="2000" dirty="0" smtClean="0"/>
              <a:t>, получаемой с пищей. </a:t>
            </a:r>
          </a:p>
          <a:p>
            <a:r>
              <a:rPr lang="ru-RU" sz="2000" dirty="0" smtClean="0"/>
              <a:t> </a:t>
            </a:r>
            <a:r>
              <a:rPr lang="ru-RU" sz="2000" u="sng" dirty="0" smtClean="0"/>
              <a:t>На ужин</a:t>
            </a:r>
            <a:r>
              <a:rPr lang="ru-RU" sz="2000" dirty="0" smtClean="0"/>
              <a:t>, за 2 часа до сна, рекомендуются молочные, фруктово-овощные, крупяные и другие блюда, не перегружающие работу органов пищеварения. </a:t>
            </a:r>
            <a:r>
              <a:rPr lang="ru-RU" sz="2000" u="sng" dirty="0" smtClean="0"/>
              <a:t>Исключаются острые приправы, кофе, какао, чай, шоколад и другие продукты, возбуждающие нервную систему. Переедание и голод ухудшают сон.</a:t>
            </a:r>
            <a:br>
              <a:rPr lang="ru-RU" sz="2000" u="sng" dirty="0" smtClean="0"/>
            </a:br>
            <a:r>
              <a:rPr lang="ru-RU" sz="2000" dirty="0" smtClean="0"/>
              <a:t>Еду лучше начинать с закусок (салат, винегрет, сыр, копченые колбасы и др.), возбуждающих аппетит. Пищу нужно хорошо пережевывать. Плохо пережеванная пища усиливает образование слизи в желудке, снижает кислотность и переваривающие свойства желудочного сока. </a:t>
            </a:r>
            <a:r>
              <a:rPr lang="ru-RU" sz="2000" u="sng" dirty="0" smtClean="0"/>
              <a:t>Неприятные разговоры, чтение газет и другие отвлекающие моменты также тормозят секрецию органов пищеварения и ухудшают аппетит.</a:t>
            </a:r>
            <a:br>
              <a:rPr lang="ru-RU" sz="2000" u="sng" dirty="0" smtClean="0"/>
            </a:br>
            <a:r>
              <a:rPr lang="ru-RU" sz="2000" u="sng" dirty="0" smtClean="0">
                <a:solidFill>
                  <a:srgbClr val="660033"/>
                </a:solidFill>
              </a:rPr>
              <a:t>Ешьте в одно и то же время</a:t>
            </a:r>
            <a:r>
              <a:rPr lang="ru-RU" sz="2000" dirty="0" smtClean="0"/>
              <a:t>. Нерегулярный и беспорядочный прием пищи нарушает работу желез органов пищеварения, ухудшает усвоение пищи и способствует развитию различных заболеваний. </a:t>
            </a:r>
            <a:br>
              <a:rPr lang="ru-RU" sz="2000" dirty="0" smtClean="0"/>
            </a:br>
            <a:r>
              <a:rPr lang="ru-RU" sz="2000" u="sng" dirty="0" smtClean="0"/>
              <a:t>Переедание </a:t>
            </a:r>
            <a:r>
              <a:rPr lang="ru-RU" sz="2000" dirty="0" smtClean="0"/>
              <a:t>вызывает чувство тяжести, сонливость, снижение трудоспособности. Длительное переедание приводит к ожирению и ранней старости.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36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63713" y="1484313"/>
            <a:ext cx="72009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i="1" dirty="0">
                <a:latin typeface="Times" charset="0"/>
                <a:cs typeface="Times New Roman" pitchFamily="18" charset="0"/>
              </a:rPr>
              <a:t>1.Справочная информация.</a:t>
            </a:r>
            <a:endParaRPr lang="ru-RU" sz="2400" dirty="0">
              <a:latin typeface="Times" charset="0"/>
            </a:endParaRPr>
          </a:p>
          <a:p>
            <a:r>
              <a:rPr lang="ru-RU" sz="2400" dirty="0" err="1">
                <a:latin typeface="Times" charset="0"/>
                <a:cs typeface="Times New Roman" pitchFamily="18" charset="0"/>
              </a:rPr>
              <a:t>Валеология</a:t>
            </a:r>
            <a:r>
              <a:rPr lang="ru-RU" sz="2400" dirty="0">
                <a:latin typeface="Times" charset="0"/>
                <a:cs typeface="Times New Roman" pitchFamily="18" charset="0"/>
              </a:rPr>
              <a:t> – наука о формировании, сохранении и укреплении здоровья. Здоровье – это состояние полного физического, психического и социального благополучия, а не просто отсутствие болезни.</a:t>
            </a:r>
            <a:endParaRPr lang="ru-RU" sz="2400" dirty="0">
              <a:latin typeface="Times" charset="0"/>
            </a:endParaRPr>
          </a:p>
          <a:p>
            <a:r>
              <a:rPr lang="ru-RU" sz="2400" i="1" dirty="0">
                <a:latin typeface="Times" charset="0"/>
                <a:cs typeface="Times New Roman" pitchFamily="18" charset="0"/>
              </a:rPr>
              <a:t>2. Слагаемые здоровья.</a:t>
            </a:r>
            <a:endParaRPr lang="ru-RU" sz="2400" dirty="0">
              <a:latin typeface="Times" charset="0"/>
            </a:endParaRPr>
          </a:p>
        </p:txBody>
      </p:sp>
      <p:graphicFrame>
        <p:nvGraphicFramePr>
          <p:cNvPr id="5" name="Group 61"/>
          <p:cNvGraphicFramePr>
            <a:graphicFrameLocks noGrp="1"/>
          </p:cNvGraphicFramePr>
          <p:nvPr/>
        </p:nvGraphicFramePr>
        <p:xfrm>
          <a:off x="179388" y="4292600"/>
          <a:ext cx="8713787" cy="1645920"/>
        </p:xfrm>
        <a:graphic>
          <a:graphicData uri="http://schemas.openxmlformats.org/drawingml/2006/table">
            <a:tbl>
              <a:tblPr/>
              <a:tblGrid>
                <a:gridCol w="1116012"/>
                <a:gridCol w="2919413"/>
                <a:gridCol w="2146300"/>
                <a:gridCol w="2532062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 жизни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Наследственность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Окружающая среда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2" descr="84ae0e05185e0fb1bcf8380542956af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260350"/>
            <a:ext cx="1814513" cy="1814513"/>
          </a:xfrm>
          <a:prstGeom prst="rect">
            <a:avLst/>
          </a:prstGeom>
          <a:noFill/>
        </p:spPr>
      </p:pic>
      <p:pic>
        <p:nvPicPr>
          <p:cNvPr id="8" name="Picture 63" descr="911a78d7c5d88589c7b5a195265f297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1647825" cy="2232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36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26035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200" i="1" u="sng" dirty="0">
                <a:latin typeface="Times" charset="0"/>
              </a:rPr>
              <a:t>Возможность вести здоровый образ жизни зависит:</a:t>
            </a:r>
          </a:p>
          <a:p>
            <a:r>
              <a:rPr lang="ru-RU" sz="2200" i="1" dirty="0">
                <a:latin typeface="Times" charset="0"/>
              </a:rPr>
              <a:t>от пола, возраста, состояния здоровья; </a:t>
            </a:r>
          </a:p>
          <a:p>
            <a:r>
              <a:rPr lang="ru-RU" sz="2200" i="1" dirty="0">
                <a:latin typeface="Times" charset="0"/>
              </a:rPr>
              <a:t>от условий обитания (климат, жилище);   </a:t>
            </a:r>
          </a:p>
          <a:p>
            <a:r>
              <a:rPr lang="ru-RU" sz="2200" i="1" dirty="0">
                <a:latin typeface="Times" charset="0"/>
              </a:rPr>
              <a:t>от экономических условий (питание, одежда, работа, отдых); </a:t>
            </a:r>
          </a:p>
          <a:p>
            <a:r>
              <a:rPr lang="ru-RU" sz="2200" i="1" dirty="0">
                <a:latin typeface="Times" charset="0"/>
              </a:rPr>
              <a:t>от наличия полезных привычек (соблюдение гигиены, закаливание); </a:t>
            </a:r>
          </a:p>
          <a:p>
            <a:r>
              <a:rPr lang="ru-RU" sz="2200" i="1" dirty="0">
                <a:latin typeface="Times" charset="0"/>
              </a:rPr>
              <a:t>от отсутствия вредных привычек (курение, пьянство, наркомания, малоподвижный образ жизни и др.). </a:t>
            </a:r>
          </a:p>
          <a:p>
            <a:r>
              <a:rPr lang="ru-RU" sz="2200" i="1" u="sng" dirty="0">
                <a:latin typeface="Times" charset="0"/>
              </a:rPr>
              <a:t>В понятие «здоровый образ жизни» входят следующие составляющие:</a:t>
            </a:r>
          </a:p>
          <a:p>
            <a:r>
              <a:rPr lang="ru-RU" sz="2200" i="1" dirty="0">
                <a:latin typeface="Times" charset="0"/>
              </a:rPr>
              <a:t>отказ от вредных привычек; </a:t>
            </a:r>
          </a:p>
          <a:p>
            <a:r>
              <a:rPr lang="ru-RU" sz="2200" i="1" dirty="0">
                <a:latin typeface="Times" charset="0"/>
              </a:rPr>
              <a:t>оптимальный двигательный режим; </a:t>
            </a:r>
          </a:p>
          <a:p>
            <a:r>
              <a:rPr lang="ru-RU" sz="2200" i="1" dirty="0">
                <a:latin typeface="Times" charset="0"/>
              </a:rPr>
              <a:t>рациональное питание; </a:t>
            </a:r>
          </a:p>
          <a:p>
            <a:r>
              <a:rPr lang="ru-RU" sz="2200" i="1" dirty="0">
                <a:latin typeface="Times" charset="0"/>
              </a:rPr>
              <a:t>закаливание; </a:t>
            </a:r>
          </a:p>
          <a:p>
            <a:r>
              <a:rPr lang="ru-RU" sz="2200" i="1" dirty="0">
                <a:latin typeface="Times" charset="0"/>
              </a:rPr>
              <a:t>личная гигиена; </a:t>
            </a:r>
          </a:p>
          <a:p>
            <a:r>
              <a:rPr lang="ru-RU" sz="2200" i="1" dirty="0">
                <a:latin typeface="Times" charset="0"/>
              </a:rPr>
              <a:t>положительные эмоции; </a:t>
            </a:r>
          </a:p>
          <a:p>
            <a:r>
              <a:rPr lang="ru-RU" sz="2200" i="1" dirty="0">
                <a:latin typeface="Times" charset="0"/>
              </a:rPr>
              <a:t>высоконравственное отношение к окружающим людям, обществу, природе. </a:t>
            </a:r>
          </a:p>
        </p:txBody>
      </p:sp>
      <p:pic>
        <p:nvPicPr>
          <p:cNvPr id="4" name="Picture 5" descr="0f3d62c41f9d9ec66f223a47e7a2237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1773238"/>
            <a:ext cx="1169988" cy="2160587"/>
          </a:xfrm>
          <a:prstGeom prst="rect">
            <a:avLst/>
          </a:prstGeom>
          <a:noFill/>
        </p:spPr>
      </p:pic>
      <p:pic>
        <p:nvPicPr>
          <p:cNvPr id="5" name="Picture 6" descr="808745e2db46178225c877377c25a31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6300" y="4572000"/>
            <a:ext cx="1917700" cy="1943100"/>
          </a:xfrm>
          <a:prstGeom prst="rect">
            <a:avLst/>
          </a:prstGeom>
          <a:noFill/>
        </p:spPr>
      </p:pic>
      <p:pic>
        <p:nvPicPr>
          <p:cNvPr id="6" name="Picture 7" descr="8587686c340ede07f0ca0974fce6955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800600" y="3352800"/>
            <a:ext cx="2258405" cy="2297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36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66800" y="3810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График </a:t>
            </a:r>
            <a:r>
              <a:rPr lang="ru-RU" sz="2400" dirty="0" err="1" smtClean="0"/>
              <a:t>здорвья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066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2010-2011 учебный год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1066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2011-2012 учебный год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36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600200" y="152400"/>
            <a:ext cx="601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660033"/>
                </a:solidFill>
              </a:rPr>
              <a:t>Познакомимся с полезными советами, которые помогут вам и вашим детям</a:t>
            </a:r>
            <a:endParaRPr lang="ru-RU" sz="2400" b="1" dirty="0">
              <a:solidFill>
                <a:srgbClr val="66003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1752600"/>
            <a:ext cx="861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660033"/>
                </a:solidFill>
                <a:latin typeface="Times" charset="0"/>
              </a:rPr>
              <a:t>Существует много невидимых бактерий и вирусов и среди них те, которые вызывают кашель, насморк, боль в горла, ушах, то есть острые респираторные заболевания. ОРЗ – коварные и опасные заболевания. Иногда даже легкое течение болезни может дать тяжелые осложнения. Есть много различных способов профилактики и лечения ОРЗ, но один из самых простых, эффективных и безвредных – это массаж особых зон на коже, которые связаны с важными регуляторами деятельности внутренних органов. </a:t>
            </a:r>
          </a:p>
          <a:p>
            <a:r>
              <a:rPr lang="ru-RU" sz="2000" dirty="0" smtClean="0">
                <a:solidFill>
                  <a:srgbClr val="660033"/>
                </a:solidFill>
                <a:latin typeface="Times" charset="0"/>
              </a:rPr>
              <a:t>Приемы точечного массажа очень легко освоить. Давайте учиться!</a:t>
            </a:r>
            <a:endParaRPr lang="ru-RU" sz="2000" dirty="0">
              <a:solidFill>
                <a:srgbClr val="660033"/>
              </a:solidFill>
              <a:latin typeface="Times" charset="0"/>
            </a:endParaRPr>
          </a:p>
        </p:txBody>
      </p:sp>
      <p:pic>
        <p:nvPicPr>
          <p:cNvPr id="6" name="Picture 9" descr="2806271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4572000"/>
            <a:ext cx="1524000" cy="2026037"/>
          </a:xfrm>
          <a:prstGeom prst="rect">
            <a:avLst/>
          </a:prstGeom>
          <a:noFill/>
        </p:spPr>
      </p:pic>
      <p:pic>
        <p:nvPicPr>
          <p:cNvPr id="7" name="Picture 10" descr="3ea6122532724ae9da2ab0b940040d1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953000"/>
            <a:ext cx="16002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36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152400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" charset="0"/>
              </a:rPr>
              <a:t>Чудодейственное касание: массаж «точек воздействия»</a:t>
            </a:r>
            <a:endParaRPr lang="ru-RU" sz="2400" dirty="0">
              <a:latin typeface="Times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3348038" cy="39068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52800" y="609600"/>
            <a:ext cx="563880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imes" charset="0"/>
              </a:rPr>
              <a:t>ТОЧКА 1 </a:t>
            </a:r>
            <a:r>
              <a:rPr lang="ru-RU" sz="1600" dirty="0" smtClean="0">
                <a:latin typeface="Times" charset="0"/>
              </a:rPr>
              <a:t> связана со слизистой трахеи, бронхов, и также костным мозгом. При массаже этой зоны уменьшается кашель, улучшается кроветворение.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" charset="0"/>
              </a:rPr>
              <a:t>ТОЧКА 2  </a:t>
            </a:r>
            <a:r>
              <a:rPr lang="ru-RU" sz="1600" dirty="0" smtClean="0">
                <a:latin typeface="Times" charset="0"/>
              </a:rPr>
              <a:t>регулирует иммунные функции организма. Повышается сопротивляемость инфекционным заболеваниям.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" charset="0"/>
              </a:rPr>
              <a:t>ТОЧКА 3 </a:t>
            </a:r>
            <a:r>
              <a:rPr lang="ru-RU" sz="1600" dirty="0" smtClean="0">
                <a:latin typeface="Times" charset="0"/>
              </a:rPr>
              <a:t> контролирует химический состав крови и одновременно слизистую оболочку гортани.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" charset="0"/>
              </a:rPr>
              <a:t>ТОЧКА 4 </a:t>
            </a:r>
            <a:r>
              <a:rPr lang="ru-RU" sz="1600" dirty="0" smtClean="0">
                <a:latin typeface="Times" charset="0"/>
              </a:rPr>
              <a:t> шею сзади необходимо массировать сверху вниз. Зоны шеи связаны с регулятором деятельности сосудов головы, шеи и туловища. Нормализуется работа вестибулярного аппарата.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" charset="0"/>
              </a:rPr>
              <a:t>ТОЧКА 5</a:t>
            </a:r>
            <a:r>
              <a:rPr lang="ru-RU" sz="1600" dirty="0" smtClean="0">
                <a:latin typeface="Times" charset="0"/>
              </a:rPr>
              <a:t>  расположена в области седьмого шейного и первого грудного позвонка.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" charset="0"/>
              </a:rPr>
              <a:t>ТОЧКА 6 </a:t>
            </a:r>
            <a:r>
              <a:rPr lang="ru-RU" sz="1600" dirty="0" smtClean="0">
                <a:latin typeface="Times" charset="0"/>
              </a:rPr>
              <a:t> улучшает кровоснабжение слизистых оболочек носа и гайморовой полости. Дыхание через нос становится свободным, насморк проходит.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" charset="0"/>
              </a:rPr>
              <a:t>ТОЧКА 7 </a:t>
            </a:r>
            <a:r>
              <a:rPr lang="ru-RU" sz="1600" dirty="0" smtClean="0">
                <a:latin typeface="Times" charset="0"/>
              </a:rPr>
              <a:t> улучшает кровоснабжение в области глазного яблока и лобных отделов мозга.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" charset="0"/>
              </a:rPr>
              <a:t>ТОЧКА 8 </a:t>
            </a:r>
            <a:r>
              <a:rPr lang="ru-RU" sz="1600" dirty="0" smtClean="0">
                <a:latin typeface="Times" charset="0"/>
              </a:rPr>
              <a:t> массаж этой области воздействует на органы слуха и вестибулярный аппарат.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Times" charset="0"/>
              </a:rPr>
              <a:t>ТОЧКА 9 </a:t>
            </a:r>
            <a:r>
              <a:rPr lang="ru-RU" sz="1600" dirty="0" smtClean="0">
                <a:latin typeface="Times" charset="0"/>
              </a:rPr>
              <a:t> руки человека связаны со всеми органами. При массаже этих точек нормализуются многие функции организма.</a:t>
            </a:r>
            <a:endParaRPr lang="ru-RU" dirty="0">
              <a:latin typeface="Time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800600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" charset="0"/>
              </a:rPr>
              <a:t>Массаж надо делать ежедневно 3 раза в день по 3 секунды (девять раз в одну сторону, девять в противоположную).</a:t>
            </a:r>
          </a:p>
          <a:p>
            <a:r>
              <a:rPr lang="ru-RU" dirty="0" smtClean="0">
                <a:latin typeface="Times" charset="0"/>
              </a:rPr>
              <a:t>Будьте здоровы!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36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743200" y="193670"/>
            <a:ext cx="350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err="1">
                <a:latin typeface="Times" charset="0"/>
              </a:rPr>
              <a:t>Физминутка</a:t>
            </a:r>
            <a:r>
              <a:rPr lang="ru-RU" sz="2000" dirty="0">
                <a:latin typeface="Times" charset="0"/>
              </a:rPr>
              <a:t> для всех вас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5288" y="842957"/>
            <a:ext cx="468153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>
                <a:latin typeface="Times" charset="0"/>
              </a:rPr>
              <a:t>Зарядка </a:t>
            </a:r>
          </a:p>
          <a:p>
            <a:r>
              <a:rPr lang="ru-RU" sz="2400" dirty="0">
                <a:latin typeface="Times" charset="0"/>
              </a:rPr>
              <a:t>Я проснулся, потянулся. </a:t>
            </a:r>
          </a:p>
          <a:p>
            <a:r>
              <a:rPr lang="ru-RU" sz="2400" dirty="0">
                <a:latin typeface="Times" charset="0"/>
              </a:rPr>
              <a:t>Раз — нагнулся. </a:t>
            </a:r>
          </a:p>
          <a:p>
            <a:r>
              <a:rPr lang="ru-RU" sz="2400" dirty="0">
                <a:latin typeface="Times" charset="0"/>
              </a:rPr>
              <a:t>Два — нагнулся. </a:t>
            </a:r>
          </a:p>
          <a:p>
            <a:r>
              <a:rPr lang="ru-RU" sz="2400" dirty="0">
                <a:latin typeface="Times" charset="0"/>
              </a:rPr>
              <a:t>Руки в стороны развел, </a:t>
            </a:r>
          </a:p>
          <a:p>
            <a:r>
              <a:rPr lang="ru-RU" sz="2400" dirty="0">
                <a:latin typeface="Times" charset="0"/>
              </a:rPr>
              <a:t>Но рубашку  не нашел. </a:t>
            </a:r>
          </a:p>
          <a:p>
            <a:r>
              <a:rPr lang="ru-RU" sz="2400" dirty="0" smtClean="0">
                <a:latin typeface="Times" charset="0"/>
              </a:rPr>
              <a:t>Чтоб рубашку </a:t>
            </a:r>
            <a:r>
              <a:rPr lang="ru-RU" sz="2400" dirty="0">
                <a:latin typeface="Times" charset="0"/>
              </a:rPr>
              <a:t>нам достать, </a:t>
            </a:r>
          </a:p>
          <a:p>
            <a:r>
              <a:rPr lang="ru-RU" sz="2400" dirty="0">
                <a:latin typeface="Times" charset="0"/>
              </a:rPr>
              <a:t>Нужно на носочки встать. </a:t>
            </a:r>
          </a:p>
          <a:p>
            <a:r>
              <a:rPr lang="ru-RU" sz="2400" dirty="0">
                <a:latin typeface="Times" charset="0"/>
              </a:rPr>
              <a:t>Встать, ноги врозь, руки вверх. </a:t>
            </a:r>
          </a:p>
          <a:p>
            <a:r>
              <a:rPr lang="ru-RU" sz="2400" dirty="0">
                <a:latin typeface="Times" charset="0"/>
              </a:rPr>
              <a:t>Два пружинистых наклона вперед прогнувшись. </a:t>
            </a:r>
          </a:p>
          <a:p>
            <a:r>
              <a:rPr lang="ru-RU" sz="2400" dirty="0">
                <a:latin typeface="Times" charset="0"/>
              </a:rPr>
              <a:t>Выпрямиться, руки в стороны. Наклоны вправо, влево. Руки вверх, потянуться, встать на носочки.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111750" y="2643182"/>
            <a:ext cx="403225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latin typeface="Times" charset="0"/>
              </a:rPr>
              <a:t>ПОПУГАЙ </a:t>
            </a:r>
          </a:p>
          <a:p>
            <a:r>
              <a:rPr lang="ru-RU">
                <a:latin typeface="Times" charset="0"/>
              </a:rPr>
              <a:t>Жил на свете попугай. </a:t>
            </a:r>
          </a:p>
          <a:p>
            <a:r>
              <a:rPr lang="ru-RU">
                <a:latin typeface="Times" charset="0"/>
              </a:rPr>
              <a:t>Крылья шире расправляй. </a:t>
            </a:r>
          </a:p>
          <a:p>
            <a:r>
              <a:rPr lang="ru-RU">
                <a:latin typeface="Times" charset="0"/>
              </a:rPr>
              <a:t>(Руки в стороны, влево, вправо.) </a:t>
            </a:r>
          </a:p>
          <a:p>
            <a:r>
              <a:rPr lang="ru-RU">
                <a:latin typeface="Times" charset="0"/>
              </a:rPr>
              <a:t>Он любил летать всех выше, </a:t>
            </a:r>
          </a:p>
          <a:p>
            <a:r>
              <a:rPr lang="ru-RU">
                <a:latin typeface="Times" charset="0"/>
              </a:rPr>
              <a:t>Выше пальм, жирафов выше. </a:t>
            </a:r>
          </a:p>
          <a:p>
            <a:r>
              <a:rPr lang="ru-RU">
                <a:latin typeface="Times" charset="0"/>
              </a:rPr>
              <a:t>(Потянуться на носках, руки вверх.) </a:t>
            </a:r>
          </a:p>
          <a:p>
            <a:r>
              <a:rPr lang="ru-RU">
                <a:latin typeface="Times" charset="0"/>
              </a:rPr>
              <a:t>В гости к деткам прилетал, </a:t>
            </a:r>
          </a:p>
          <a:p>
            <a:r>
              <a:rPr lang="ru-RU">
                <a:latin typeface="Times" charset="0"/>
              </a:rPr>
              <a:t>Вместе с ними отдыхал, </a:t>
            </a:r>
          </a:p>
          <a:p>
            <a:r>
              <a:rPr lang="ru-RU">
                <a:latin typeface="Times" charset="0"/>
              </a:rPr>
              <a:t>(Делать приседания.) </a:t>
            </a:r>
          </a:p>
          <a:p>
            <a:r>
              <a:rPr lang="ru-RU">
                <a:latin typeface="Times" charset="0"/>
              </a:rPr>
              <a:t>Прыгал, кланялся, шалил, </a:t>
            </a:r>
          </a:p>
          <a:p>
            <a:r>
              <a:rPr lang="ru-RU">
                <a:latin typeface="Times" charset="0"/>
              </a:rPr>
              <a:t>(Наклоны головы или туловища вперед.) </a:t>
            </a:r>
          </a:p>
          <a:p>
            <a:r>
              <a:rPr lang="ru-RU">
                <a:latin typeface="Times" charset="0"/>
              </a:rPr>
              <a:t>И с друзьями говорил. </a:t>
            </a:r>
          </a:p>
        </p:txBody>
      </p:sp>
      <p:pic>
        <p:nvPicPr>
          <p:cNvPr id="6" name="Picture 8" descr="8bb1f3e4ba1651d4c0832a946b2950b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1628775"/>
            <a:ext cx="1276350" cy="1524000"/>
          </a:xfrm>
          <a:prstGeom prst="rect">
            <a:avLst/>
          </a:prstGeom>
          <a:noFill/>
        </p:spPr>
      </p:pic>
      <p:pic>
        <p:nvPicPr>
          <p:cNvPr id="7" name="Picture 10" descr="079a5d6aec32d191dc63eeeac0aa22d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692150"/>
            <a:ext cx="1146175" cy="2016125"/>
          </a:xfrm>
          <a:prstGeom prst="rect">
            <a:avLst/>
          </a:prstGeom>
          <a:noFill/>
        </p:spPr>
      </p:pic>
      <p:pic>
        <p:nvPicPr>
          <p:cNvPr id="8" name="Picture 11" descr="6e60d171d0e8b5ac1c0b9b04268d655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260350"/>
            <a:ext cx="1728788" cy="1677988"/>
          </a:xfrm>
          <a:prstGeom prst="rect">
            <a:avLst/>
          </a:prstGeom>
          <a:noFill/>
        </p:spPr>
      </p:pic>
      <p:pic>
        <p:nvPicPr>
          <p:cNvPr id="9" name="Picture 12" descr="dd4d8c726f946cdda3200b9bdc1f262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2275" y="0"/>
            <a:ext cx="1158875" cy="1268413"/>
          </a:xfrm>
          <a:prstGeom prst="rect">
            <a:avLst/>
          </a:prstGeom>
          <a:noFill/>
        </p:spPr>
      </p:pic>
      <p:pic>
        <p:nvPicPr>
          <p:cNvPr id="10" name="Picture 13" descr="9f258345b0c1e42e50dea6a95f7a54f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8850" y="0"/>
            <a:ext cx="936625" cy="1916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36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19200" y="228600"/>
            <a:ext cx="6624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660033"/>
                </a:solidFill>
              </a:rPr>
              <a:t>Режим дня содержит в себе и режим питания</a:t>
            </a:r>
          </a:p>
        </p:txBody>
      </p:sp>
      <p:pic>
        <p:nvPicPr>
          <p:cNvPr id="10" name="Picture 7" descr="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5445125"/>
            <a:ext cx="1512888" cy="1412875"/>
          </a:xfrm>
          <a:prstGeom prst="rect">
            <a:avLst/>
          </a:prstGeom>
          <a:noFill/>
        </p:spPr>
      </p:pic>
      <p:pic>
        <p:nvPicPr>
          <p:cNvPr id="11" name="Picture 8" descr="34901426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1484313"/>
            <a:ext cx="2344737" cy="30194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133600" y="1524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МЕДСЕСТРА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1702</Words>
  <PresentationFormat>Экран (4:3)</PresentationFormat>
  <Paragraphs>143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Office Theme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XP GAME 2007</cp:lastModifiedBy>
  <cp:revision>3</cp:revision>
  <dcterms:modified xsi:type="dcterms:W3CDTF">2012-01-22T13:39:40Z</dcterms:modified>
</cp:coreProperties>
</file>