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64" r:id="rId3"/>
    <p:sldId id="257" r:id="rId4"/>
    <p:sldId id="258" r:id="rId5"/>
    <p:sldId id="259" r:id="rId6"/>
    <p:sldId id="260" r:id="rId7"/>
    <p:sldId id="261" r:id="rId8"/>
    <p:sldId id="262" r:id="rId9"/>
    <p:sldId id="263"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15B30D"/>
    <a:srgbClr val="FFFE00"/>
    <a:srgbClr val="D60093"/>
    <a:srgbClr val="208834"/>
    <a:srgbClr val="FF3300"/>
    <a:srgbClr val="5DBBF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9" d="100"/>
          <a:sy n="59" d="100"/>
        </p:scale>
        <p:origin x="-1380"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F1C8CD0-09A2-4701-94C9-1772254AA74A}" type="datetimeFigureOut">
              <a:rPr lang="ru-RU" smtClean="0"/>
              <a:pPr/>
              <a:t>11.07.2015</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8B500CFB-E733-40C8-B1AE-7A24650EEC4E}"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F1C8CD0-09A2-4701-94C9-1772254AA74A}" type="datetimeFigureOut">
              <a:rPr lang="ru-RU" smtClean="0"/>
              <a:pPr/>
              <a:t>11.07.2015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500CFB-E733-40C8-B1AE-7A24650EEC4E}"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F1C8CD0-09A2-4701-94C9-1772254AA74A}" type="datetimeFigureOut">
              <a:rPr lang="ru-RU" smtClean="0"/>
              <a:pPr/>
              <a:t>11.07.2015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500CFB-E733-40C8-B1AE-7A24650EEC4E}"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F1C8CD0-09A2-4701-94C9-1772254AA74A}" type="datetimeFigureOut">
              <a:rPr lang="ru-RU" smtClean="0"/>
              <a:pPr/>
              <a:t>11.07.2015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500CFB-E733-40C8-B1AE-7A24650EEC4E}"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F1C8CD0-09A2-4701-94C9-1772254AA74A}" type="datetimeFigureOut">
              <a:rPr lang="ru-RU" smtClean="0"/>
              <a:pPr/>
              <a:t>11.07.2015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8B500CFB-E733-40C8-B1AE-7A24650EEC4E}"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F1C8CD0-09A2-4701-94C9-1772254AA74A}" type="datetimeFigureOut">
              <a:rPr lang="ru-RU" smtClean="0"/>
              <a:pPr/>
              <a:t>11.07.2015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500CFB-E733-40C8-B1AE-7A24650EEC4E}"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F1C8CD0-09A2-4701-94C9-1772254AA74A}" type="datetimeFigureOut">
              <a:rPr lang="ru-RU" smtClean="0"/>
              <a:pPr/>
              <a:t>11.07.2015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B500CFB-E733-40C8-B1AE-7A24650EEC4E}"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F1C8CD0-09A2-4701-94C9-1772254AA74A}" type="datetimeFigureOut">
              <a:rPr lang="ru-RU" smtClean="0"/>
              <a:pPr/>
              <a:t>11.07.2015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B500CFB-E733-40C8-B1AE-7A24650EEC4E}"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F1C8CD0-09A2-4701-94C9-1772254AA74A}" type="datetimeFigureOut">
              <a:rPr lang="ru-RU" smtClean="0"/>
              <a:pPr/>
              <a:t>11.07.2015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B500CFB-E733-40C8-B1AE-7A24650EEC4E}"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F1C8CD0-09A2-4701-94C9-1772254AA74A}" type="datetimeFigureOut">
              <a:rPr lang="ru-RU" smtClean="0"/>
              <a:pPr/>
              <a:t>11.07.2015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500CFB-E733-40C8-B1AE-7A24650EEC4E}"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F1C8CD0-09A2-4701-94C9-1772254AA74A}" type="datetimeFigureOut">
              <a:rPr lang="ru-RU" smtClean="0"/>
              <a:pPr/>
              <a:t>11.07.2015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500CFB-E733-40C8-B1AE-7A24650EEC4E}"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3399">
                <a:lumMod val="0"/>
                <a:lumOff val="100000"/>
                <a:alpha val="0"/>
              </a:srgbClr>
            </a:gs>
            <a:gs pos="0">
              <a:srgbClr val="FF6633"/>
            </a:gs>
            <a:gs pos="0">
              <a:srgbClr val="FFFF00"/>
            </a:gs>
            <a:gs pos="75000">
              <a:srgbClr val="5EC75B"/>
            </a:gs>
            <a:gs pos="92000">
              <a:srgbClr val="208834"/>
            </a:gs>
            <a:gs pos="30000">
              <a:srgbClr val="5DBBF5">
                <a:alpha val="66667"/>
              </a:srgbClr>
            </a:gs>
          </a:gsLst>
          <a:lin ang="2700000" scaled="1"/>
          <a:tileRect/>
        </a:gra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F1C8CD0-09A2-4701-94C9-1772254AA74A}" type="datetimeFigureOut">
              <a:rPr lang="ru-RU" smtClean="0"/>
              <a:pPr/>
              <a:t>11.07.2015</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B500CFB-E733-40C8-B1AE-7A24650EEC4E}"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1772816"/>
            <a:ext cx="7704856" cy="2808312"/>
          </a:xfrm>
        </p:spPr>
        <p:txBody>
          <a:bodyPr>
            <a:normAutofit fontScale="90000"/>
          </a:bodyPr>
          <a:lstStyle/>
          <a:p>
            <a:r>
              <a:rPr lang="ru-RU" sz="3600" dirty="0" smtClean="0">
                <a:solidFill>
                  <a:srgbClr val="CC00FF"/>
                </a:solidFill>
                <a:effectLst/>
              </a:rPr>
              <a:t>Дидактическая игра </a:t>
            </a:r>
            <a:r>
              <a:rPr lang="ru-RU" sz="3200" dirty="0" smtClean="0">
                <a:solidFill>
                  <a:schemeClr val="accent5">
                    <a:lumMod val="75000"/>
                  </a:schemeClr>
                </a:solidFill>
                <a:effectLst/>
              </a:rPr>
              <a:t/>
            </a:r>
            <a:br>
              <a:rPr lang="ru-RU" sz="3200" dirty="0" smtClean="0">
                <a:solidFill>
                  <a:schemeClr val="accent5">
                    <a:lumMod val="75000"/>
                  </a:schemeClr>
                </a:solidFill>
                <a:effectLst/>
              </a:rPr>
            </a:br>
            <a:r>
              <a:rPr lang="ru-RU" sz="3200" dirty="0" smtClean="0">
                <a:solidFill>
                  <a:schemeClr val="accent5">
                    <a:lumMod val="75000"/>
                  </a:schemeClr>
                </a:solidFill>
              </a:rPr>
              <a:t/>
            </a:r>
            <a:br>
              <a:rPr lang="ru-RU" sz="3200" dirty="0" smtClean="0">
                <a:solidFill>
                  <a:schemeClr val="accent5">
                    <a:lumMod val="75000"/>
                  </a:schemeClr>
                </a:solidFill>
              </a:rPr>
            </a:br>
            <a:r>
              <a:rPr lang="ru-RU" sz="6000"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FE00"/>
                </a:solidFill>
                <a:effectLst>
                  <a:outerShdw blurRad="50800" dist="40000" dir="5400000" algn="tl" rotWithShape="0">
                    <a:srgbClr val="000000">
                      <a:shade val="5000"/>
                      <a:satMod val="120000"/>
                      <a:alpha val="33000"/>
                    </a:srgbClr>
                  </a:outerShdw>
                </a:effectLst>
              </a:rPr>
              <a:t>«Четвертый лишний»</a:t>
            </a:r>
            <a:br>
              <a:rPr lang="ru-RU" sz="6000"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FE00"/>
                </a:solidFill>
                <a:effectLst>
                  <a:outerShdw blurRad="50800" dist="40000" dir="5400000" algn="tl" rotWithShape="0">
                    <a:srgbClr val="000000">
                      <a:shade val="5000"/>
                      <a:satMod val="120000"/>
                      <a:alpha val="33000"/>
                    </a:srgbClr>
                  </a:outerShdw>
                </a:effectLst>
              </a:rPr>
            </a:br>
            <a:endParaRPr lang="ru-RU" sz="6000"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FE00"/>
              </a:solidFill>
              <a:effectLst>
                <a:outerShdw blurRad="50800" dist="40000" dir="5400000" algn="tl" rotWithShape="0">
                  <a:srgbClr val="000000">
                    <a:shade val="5000"/>
                    <a:satMod val="120000"/>
                    <a:alpha val="33000"/>
                  </a:srgbClr>
                </a:outerShdw>
              </a:effectLst>
            </a:endParaRPr>
          </a:p>
        </p:txBody>
      </p:sp>
      <p:sp>
        <p:nvSpPr>
          <p:cNvPr id="3" name="Подзаголовок 2"/>
          <p:cNvSpPr>
            <a:spLocks noGrp="1"/>
          </p:cNvSpPr>
          <p:nvPr>
            <p:ph type="subTitle" idx="1"/>
          </p:nvPr>
        </p:nvSpPr>
        <p:spPr>
          <a:xfrm>
            <a:off x="3000364" y="5429264"/>
            <a:ext cx="5460067" cy="1096080"/>
          </a:xfrm>
        </p:spPr>
        <p:txBody>
          <a:bodyPr>
            <a:normAutofit/>
          </a:bodyPr>
          <a:lstStyle/>
          <a:p>
            <a:r>
              <a:rPr lang="ru-RU" sz="2400" dirty="0" smtClean="0"/>
              <a:t>Выполнила: </a:t>
            </a:r>
            <a:r>
              <a:rPr lang="ru-RU" sz="2400" dirty="0" err="1" smtClean="0"/>
              <a:t>Грибанова</a:t>
            </a:r>
            <a:r>
              <a:rPr lang="ru-RU" sz="2400" dirty="0" smtClean="0"/>
              <a:t> О.А.</a:t>
            </a:r>
            <a:endParaRPr lang="ru-RU" sz="2400" dirty="0" smtClean="0"/>
          </a:p>
          <a:p>
            <a:r>
              <a:rPr lang="ru-RU" sz="2400" dirty="0"/>
              <a:t>в</a:t>
            </a:r>
            <a:r>
              <a:rPr lang="ru-RU" sz="2400" dirty="0" smtClean="0"/>
              <a:t>оспитатель </a:t>
            </a:r>
            <a:r>
              <a:rPr lang="ru-RU" sz="2400" dirty="0" smtClean="0"/>
              <a:t>МБДОУ №294 г.о.Самара </a:t>
            </a:r>
            <a:endParaRPr lang="ru-RU" sz="2400" dirty="0"/>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24724" y="3958595"/>
            <a:ext cx="1667663" cy="266400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397003" y="669614"/>
            <a:ext cx="1490419" cy="2160000"/>
          </a:xfrm>
          <a:prstGeom prst="rect">
            <a:avLst/>
          </a:prstGeom>
          <a:ln>
            <a:noFill/>
          </a:ln>
          <a:effectLst>
            <a:softEdge rad="112500"/>
          </a:effectLst>
        </p:spPr>
      </p:pic>
      <p:pic>
        <p:nvPicPr>
          <p:cNvPr id="6" name="Рисунок 5"/>
          <p:cNvPicPr>
            <a:picLocks noChangeAspect="1"/>
          </p:cNvPicPr>
          <p:nvPr/>
        </p:nvPicPr>
        <p:blipFill rotWithShape="1">
          <a:blip r:embed="rId4" cstate="print">
            <a:extLst>
              <a:ext uri="{28A0092B-C50C-407E-A947-70E740481C1C}">
                <a14:useLocalDpi xmlns:a14="http://schemas.microsoft.com/office/drawing/2010/main" xmlns="" val="0"/>
              </a:ext>
            </a:extLst>
          </a:blip>
          <a:srcRect t="685" r="3674"/>
          <a:stretch/>
        </p:blipFill>
        <p:spPr>
          <a:xfrm>
            <a:off x="2241988" y="259843"/>
            <a:ext cx="2278789" cy="1620000"/>
          </a:xfrm>
          <a:prstGeom prst="rect">
            <a:avLst/>
          </a:prstGeom>
          <a:ln>
            <a:noFill/>
          </a:ln>
          <a:effectLst>
            <a:softEdge rad="112500"/>
          </a:effectLst>
        </p:spPr>
      </p:pic>
      <p:pic>
        <p:nvPicPr>
          <p:cNvPr id="7" name="Рисунок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752427" y="248214"/>
            <a:ext cx="2366449" cy="1620000"/>
          </a:xfrm>
          <a:prstGeom prst="rect">
            <a:avLst/>
          </a:prstGeom>
          <a:ln>
            <a:noFill/>
          </a:ln>
          <a:effectLst>
            <a:softEdge rad="112500"/>
          </a:effectLst>
        </p:spPr>
      </p:pic>
      <p:pic>
        <p:nvPicPr>
          <p:cNvPr id="8" name="Рисунок 7"/>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291555" y="699772"/>
            <a:ext cx="1552500" cy="2160000"/>
          </a:xfrm>
          <a:prstGeom prst="rect">
            <a:avLst/>
          </a:prstGeom>
          <a:ln>
            <a:noFill/>
          </a:ln>
          <a:effectLst>
            <a:softEdge rad="112500"/>
          </a:effectLst>
        </p:spPr>
      </p:pic>
    </p:spTree>
    <p:extLst>
      <p:ext uri="{BB962C8B-B14F-4D97-AF65-F5344CB8AC3E}">
        <p14:creationId xmlns:p14="http://schemas.microsoft.com/office/powerpoint/2010/main" xmlns="" val="208112452"/>
      </p:ext>
    </p:extLst>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par>
                          <p:cTn id="8" fill="hold">
                            <p:stCondLst>
                              <p:cond delay="225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3250"/>
                            </p:stCondLst>
                            <p:childTnLst>
                              <p:par>
                                <p:cTn id="13" presetID="10" presetClass="entr" presetSubtype="0" fill="hold" nodeType="afterEffect">
                                  <p:stCondLst>
                                    <p:cond delay="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4250"/>
                            </p:stCondLst>
                            <p:childTnLst>
                              <p:par>
                                <p:cTn id="17" presetID="26" presetClass="entr" presetSubtype="0" fill="hold" nodeType="afterEffect">
                                  <p:stCondLst>
                                    <p:cond delay="75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80">
                                          <p:stCondLst>
                                            <p:cond delay="0"/>
                                          </p:stCondLst>
                                        </p:cTn>
                                        <p:tgtEl>
                                          <p:spTgt spid="4"/>
                                        </p:tgtEl>
                                      </p:cBhvr>
                                    </p:animEffect>
                                    <p:anim calcmode="lin" valueType="num">
                                      <p:cBhvr>
                                        <p:cTn id="2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gtEl>
                                      </p:cBhvr>
                                      <p:to x="100000" y="60000"/>
                                    </p:animScale>
                                    <p:animScale>
                                      <p:cBhvr>
                                        <p:cTn id="26" dur="166" decel="50000">
                                          <p:stCondLst>
                                            <p:cond delay="676"/>
                                          </p:stCondLst>
                                        </p:cTn>
                                        <p:tgtEl>
                                          <p:spTgt spid="4"/>
                                        </p:tgtEl>
                                      </p:cBhvr>
                                      <p:to x="100000" y="100000"/>
                                    </p:animScale>
                                    <p:animScale>
                                      <p:cBhvr>
                                        <p:cTn id="27" dur="26">
                                          <p:stCondLst>
                                            <p:cond delay="1312"/>
                                          </p:stCondLst>
                                        </p:cTn>
                                        <p:tgtEl>
                                          <p:spTgt spid="4"/>
                                        </p:tgtEl>
                                      </p:cBhvr>
                                      <p:to x="100000" y="80000"/>
                                    </p:animScale>
                                    <p:animScale>
                                      <p:cBhvr>
                                        <p:cTn id="28" dur="166" decel="50000">
                                          <p:stCondLst>
                                            <p:cond delay="1338"/>
                                          </p:stCondLst>
                                        </p:cTn>
                                        <p:tgtEl>
                                          <p:spTgt spid="4"/>
                                        </p:tgtEl>
                                      </p:cBhvr>
                                      <p:to x="100000" y="100000"/>
                                    </p:animScale>
                                    <p:animScale>
                                      <p:cBhvr>
                                        <p:cTn id="29" dur="26">
                                          <p:stCondLst>
                                            <p:cond delay="1642"/>
                                          </p:stCondLst>
                                        </p:cTn>
                                        <p:tgtEl>
                                          <p:spTgt spid="4"/>
                                        </p:tgtEl>
                                      </p:cBhvr>
                                      <p:to x="100000" y="90000"/>
                                    </p:animScale>
                                    <p:animScale>
                                      <p:cBhvr>
                                        <p:cTn id="30" dur="166" decel="50000">
                                          <p:stCondLst>
                                            <p:cond delay="1668"/>
                                          </p:stCondLst>
                                        </p:cTn>
                                        <p:tgtEl>
                                          <p:spTgt spid="4"/>
                                        </p:tgtEl>
                                      </p:cBhvr>
                                      <p:to x="100000" y="100000"/>
                                    </p:animScale>
                                    <p:animScale>
                                      <p:cBhvr>
                                        <p:cTn id="31" dur="26">
                                          <p:stCondLst>
                                            <p:cond delay="1808"/>
                                          </p:stCondLst>
                                        </p:cTn>
                                        <p:tgtEl>
                                          <p:spTgt spid="4"/>
                                        </p:tgtEl>
                                      </p:cBhvr>
                                      <p:to x="100000" y="95000"/>
                                    </p:animScale>
                                    <p:animScale>
                                      <p:cBhvr>
                                        <p:cTn id="32"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640960" cy="6394722"/>
          </a:xfrm>
        </p:spPr>
        <p:txBody>
          <a:bodyPr>
            <a:normAutofit fontScale="90000"/>
          </a:bodyPr>
          <a:lstStyle/>
          <a:p>
            <a:pPr indent="457200" algn="l"/>
            <a:r>
              <a:rPr lang="en-US" sz="2800" dirty="0" smtClean="0">
                <a:solidFill>
                  <a:schemeClr val="accent5">
                    <a:lumMod val="50000"/>
                  </a:schemeClr>
                </a:solidFill>
              </a:rPr>
              <a:t/>
            </a:r>
            <a:br>
              <a:rPr lang="en-US" sz="2800" dirty="0" smtClean="0">
                <a:solidFill>
                  <a:schemeClr val="accent5">
                    <a:lumMod val="50000"/>
                  </a:schemeClr>
                </a:solidFill>
              </a:rPr>
            </a:br>
            <a:r>
              <a:rPr lang="en-US" sz="2800" dirty="0">
                <a:solidFill>
                  <a:schemeClr val="accent5">
                    <a:lumMod val="50000"/>
                  </a:schemeClr>
                </a:solidFill>
              </a:rPr>
              <a:t/>
            </a:r>
            <a:br>
              <a:rPr lang="en-US" sz="2800" dirty="0">
                <a:solidFill>
                  <a:schemeClr val="accent5">
                    <a:lumMod val="50000"/>
                  </a:schemeClr>
                </a:solidFill>
              </a:rPr>
            </a:br>
            <a:r>
              <a:rPr lang="en-US" sz="2800" dirty="0" smtClean="0">
                <a:solidFill>
                  <a:schemeClr val="accent5">
                    <a:lumMod val="50000"/>
                  </a:schemeClr>
                </a:solidFill>
              </a:rPr>
              <a:t/>
            </a:r>
            <a:br>
              <a:rPr lang="en-US" sz="2800" dirty="0" smtClean="0">
                <a:solidFill>
                  <a:schemeClr val="accent5">
                    <a:lumMod val="50000"/>
                  </a:schemeClr>
                </a:solidFill>
              </a:rPr>
            </a:br>
            <a:r>
              <a:rPr lang="ru-RU" sz="2800" dirty="0" smtClean="0">
                <a:solidFill>
                  <a:schemeClr val="accent5">
                    <a:lumMod val="50000"/>
                  </a:schemeClr>
                </a:solidFill>
              </a:rPr>
              <a:t>Использованные материалы:</a:t>
            </a:r>
            <a:br>
              <a:rPr lang="ru-RU" sz="2800" dirty="0" smtClean="0">
                <a:solidFill>
                  <a:schemeClr val="accent5">
                    <a:lumMod val="50000"/>
                  </a:schemeClr>
                </a:solidFill>
              </a:rPr>
            </a:br>
            <a:r>
              <a:rPr lang="ru-RU" sz="2800" b="0" dirty="0" smtClean="0">
                <a:solidFill>
                  <a:schemeClr val="accent5">
                    <a:lumMod val="50000"/>
                  </a:schemeClr>
                </a:solidFill>
              </a:rPr>
              <a:t/>
            </a:r>
            <a:br>
              <a:rPr lang="ru-RU" sz="2800" b="0" dirty="0" smtClean="0">
                <a:solidFill>
                  <a:schemeClr val="accent5">
                    <a:lumMod val="50000"/>
                  </a:schemeClr>
                </a:solidFill>
              </a:rPr>
            </a:br>
            <a:r>
              <a:rPr lang="ru-RU" sz="2000" b="0" dirty="0" smtClean="0">
                <a:solidFill>
                  <a:srgbClr val="002060"/>
                </a:solidFill>
                <a:effectLst/>
              </a:rPr>
              <a:t>1. </a:t>
            </a:r>
            <a:r>
              <a:rPr lang="ru-RU" sz="2000" b="0" dirty="0" err="1" smtClean="0">
                <a:solidFill>
                  <a:srgbClr val="002060"/>
                </a:solidFill>
                <a:effectLst/>
              </a:rPr>
              <a:t>Нищева</a:t>
            </a:r>
            <a:r>
              <a:rPr lang="ru-RU" sz="2000" b="0" dirty="0" smtClean="0">
                <a:solidFill>
                  <a:srgbClr val="002060"/>
                </a:solidFill>
                <a:effectLst/>
              </a:rPr>
              <a:t> Н.В. Картотека предметных картинок. Наглядный дидактический материал. Выпуск 4. Животные наших лесов, домашние животные, их детеныши. – (Серия «оснащение педагогического процесса в ДОУ») -  СПб.: ООО « ИЗДАТЕЛЬСТВО «ДЕТСТВО ПРЕСС», 2010.</a:t>
            </a:r>
            <a:br>
              <a:rPr lang="ru-RU" sz="2000" b="0" dirty="0" smtClean="0">
                <a:solidFill>
                  <a:srgbClr val="002060"/>
                </a:solidFill>
                <a:effectLst/>
              </a:rPr>
            </a:br>
            <a:r>
              <a:rPr lang="ru-RU" sz="2000" b="0">
                <a:solidFill>
                  <a:srgbClr val="002060"/>
                </a:solidFill>
                <a:effectLst/>
              </a:rPr>
              <a:t/>
            </a:r>
            <a:br>
              <a:rPr lang="ru-RU" sz="2000" b="0">
                <a:solidFill>
                  <a:srgbClr val="002060"/>
                </a:solidFill>
                <a:effectLst/>
              </a:rPr>
            </a:br>
            <a:r>
              <a:rPr lang="ru-RU" sz="2000" dirty="0" smtClean="0">
                <a:solidFill>
                  <a:srgbClr val="002060"/>
                </a:solidFill>
                <a:effectLst/>
              </a:rPr>
              <a:t/>
            </a:r>
            <a:br>
              <a:rPr lang="ru-RU" sz="2000" dirty="0" smtClean="0">
                <a:solidFill>
                  <a:srgbClr val="002060"/>
                </a:solidFill>
                <a:effectLst/>
              </a:rPr>
            </a:br>
            <a:r>
              <a:rPr lang="ru-RU" sz="2000" dirty="0">
                <a:solidFill>
                  <a:srgbClr val="002060"/>
                </a:solidFill>
                <a:effectLst/>
              </a:rPr>
              <a:t/>
            </a:r>
            <a:br>
              <a:rPr lang="ru-RU" sz="2000" dirty="0">
                <a:solidFill>
                  <a:srgbClr val="002060"/>
                </a:solidFill>
                <a:effectLst/>
              </a:rPr>
            </a:br>
            <a:r>
              <a:rPr lang="ru-RU" sz="2800" dirty="0" smtClean="0"/>
              <a:t/>
            </a:r>
            <a:br>
              <a:rPr lang="ru-RU" sz="2800" dirty="0" smtClean="0"/>
            </a:br>
            <a:r>
              <a:rPr lang="ru-RU" sz="2800" dirty="0"/>
              <a:t/>
            </a:r>
            <a:br>
              <a:rPr lang="ru-RU" sz="2800" dirty="0"/>
            </a:br>
            <a:r>
              <a:rPr lang="ru-RU" sz="2800" dirty="0" smtClean="0"/>
              <a:t/>
            </a:r>
            <a:br>
              <a:rPr lang="ru-RU" sz="2800" dirty="0" smtClean="0"/>
            </a:br>
            <a:r>
              <a:rPr lang="ru-RU" sz="2800" dirty="0"/>
              <a:t/>
            </a:r>
            <a:br>
              <a:rPr lang="ru-RU" sz="2800" dirty="0"/>
            </a:br>
            <a:r>
              <a:rPr lang="ru-RU" sz="2800" dirty="0" smtClean="0"/>
              <a:t/>
            </a:r>
            <a:br>
              <a:rPr lang="ru-RU" sz="2800" dirty="0" smtClean="0"/>
            </a:br>
            <a:r>
              <a:rPr lang="ru-RU" sz="2800" dirty="0"/>
              <a:t/>
            </a:r>
            <a:br>
              <a:rPr lang="ru-RU" sz="2800" dirty="0"/>
            </a:br>
            <a:r>
              <a:rPr lang="ru-RU" sz="2800" dirty="0" smtClean="0"/>
              <a:t/>
            </a:r>
            <a:br>
              <a:rPr lang="ru-RU" sz="2800" dirty="0" smtClean="0"/>
            </a:br>
            <a:r>
              <a:rPr lang="ru-RU" sz="2800" dirty="0"/>
              <a:t/>
            </a:r>
            <a:br>
              <a:rPr lang="ru-RU" sz="2800" dirty="0"/>
            </a:br>
            <a:r>
              <a:rPr lang="ru-RU" sz="2800" dirty="0" smtClean="0"/>
              <a:t/>
            </a:r>
            <a:br>
              <a:rPr lang="ru-RU" sz="2800" dirty="0" smtClean="0"/>
            </a:br>
            <a:endParaRPr lang="ru-RU" sz="2800" dirty="0"/>
          </a:p>
        </p:txBody>
      </p:sp>
    </p:spTree>
    <p:extLst>
      <p:ext uri="{BB962C8B-B14F-4D97-AF65-F5344CB8AC3E}">
        <p14:creationId xmlns:p14="http://schemas.microsoft.com/office/powerpoint/2010/main" xmlns="" val="1547045693"/>
      </p:ext>
    </p:extLst>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91264" cy="6322714"/>
          </a:xfrm>
        </p:spPr>
        <p:style>
          <a:lnRef idx="1">
            <a:schemeClr val="accent1"/>
          </a:lnRef>
          <a:fillRef idx="2">
            <a:schemeClr val="accent1"/>
          </a:fillRef>
          <a:effectRef idx="1">
            <a:schemeClr val="accent1"/>
          </a:effectRef>
          <a:fontRef idx="minor">
            <a:schemeClr val="dk1"/>
          </a:fontRef>
        </p:style>
        <p:txBody>
          <a:bodyPr>
            <a:noAutofit/>
          </a:bodyPr>
          <a:lstStyle/>
          <a:p>
            <a:r>
              <a:rPr lang="ru-RU" sz="1800" i="1" dirty="0" smtClean="0">
                <a:solidFill>
                  <a:srgbClr val="FF3300"/>
                </a:solidFill>
                <a:effectLst/>
              </a:rPr>
              <a:t/>
            </a:r>
            <a:br>
              <a:rPr lang="ru-RU" sz="1800" i="1" dirty="0" smtClean="0">
                <a:solidFill>
                  <a:srgbClr val="FF3300"/>
                </a:solidFill>
                <a:effectLst/>
              </a:rPr>
            </a:br>
            <a:r>
              <a:rPr lang="ru-RU" sz="1800" i="1" dirty="0" smtClean="0">
                <a:solidFill>
                  <a:srgbClr val="FF3300"/>
                </a:solidFill>
                <a:effectLst/>
              </a:rPr>
              <a:t/>
            </a:r>
            <a:br>
              <a:rPr lang="ru-RU" sz="1800" i="1" dirty="0" smtClean="0">
                <a:solidFill>
                  <a:srgbClr val="FF3300"/>
                </a:solidFill>
                <a:effectLst/>
              </a:rPr>
            </a:br>
            <a:r>
              <a:rPr lang="ru-RU" sz="1800" i="1" dirty="0">
                <a:solidFill>
                  <a:srgbClr val="FF3300"/>
                </a:solidFill>
                <a:effectLst/>
              </a:rPr>
              <a:t/>
            </a:r>
            <a:br>
              <a:rPr lang="ru-RU" sz="1800" i="1" dirty="0">
                <a:solidFill>
                  <a:srgbClr val="FF3300"/>
                </a:solidFill>
                <a:effectLst/>
              </a:rPr>
            </a:br>
            <a:r>
              <a:rPr lang="ru-RU" sz="2400" i="1" dirty="0" smtClean="0">
                <a:solidFill>
                  <a:srgbClr val="FF3300"/>
                </a:solidFill>
                <a:effectLst/>
                <a:latin typeface="Calibri" pitchFamily="34" charset="0"/>
                <a:cs typeface="Calibri" pitchFamily="34" charset="0"/>
              </a:rPr>
              <a:t>Цель игры:</a:t>
            </a:r>
            <a:br>
              <a:rPr lang="ru-RU" sz="2400" i="1" dirty="0" smtClean="0">
                <a:solidFill>
                  <a:srgbClr val="FF3300"/>
                </a:solidFill>
                <a:effectLst/>
                <a:latin typeface="Calibri" pitchFamily="34" charset="0"/>
                <a:cs typeface="Calibri" pitchFamily="34" charset="0"/>
              </a:rPr>
            </a:br>
            <a:r>
              <a:rPr lang="ru-RU" sz="1800" i="1" dirty="0" smtClean="0">
                <a:solidFill>
                  <a:srgbClr val="0070C0"/>
                </a:solidFill>
                <a:effectLst/>
                <a:latin typeface="Calibri" pitchFamily="34" charset="0"/>
                <a:cs typeface="Calibri" pitchFamily="34" charset="0"/>
              </a:rPr>
              <a:t>Развитие естественно – научных представлений, дифференцирования животных по месту обитания, способу питания, внешним особенностям . </a:t>
            </a:r>
            <a:br>
              <a:rPr lang="ru-RU" sz="1800" i="1" dirty="0" smtClean="0">
                <a:solidFill>
                  <a:srgbClr val="0070C0"/>
                </a:solidFill>
                <a:effectLst/>
                <a:latin typeface="Calibri" pitchFamily="34" charset="0"/>
                <a:cs typeface="Calibri" pitchFamily="34" charset="0"/>
              </a:rPr>
            </a:br>
            <a:r>
              <a:rPr lang="ru-RU" sz="1800" dirty="0">
                <a:solidFill>
                  <a:schemeClr val="accent4">
                    <a:lumMod val="50000"/>
                  </a:schemeClr>
                </a:solidFill>
                <a:effectLst/>
                <a:latin typeface="Calibri" pitchFamily="34" charset="0"/>
                <a:cs typeface="Calibri" pitchFamily="34" charset="0"/>
              </a:rPr>
              <a:t/>
            </a:r>
            <a:br>
              <a:rPr lang="ru-RU" sz="1800" dirty="0">
                <a:solidFill>
                  <a:schemeClr val="accent4">
                    <a:lumMod val="50000"/>
                  </a:schemeClr>
                </a:solidFill>
                <a:effectLst/>
                <a:latin typeface="Calibri" pitchFamily="34" charset="0"/>
                <a:cs typeface="Calibri" pitchFamily="34" charset="0"/>
              </a:rPr>
            </a:br>
            <a:r>
              <a:rPr lang="ru-RU" sz="1800" dirty="0" smtClean="0">
                <a:solidFill>
                  <a:srgbClr val="208834"/>
                </a:solidFill>
                <a:effectLst/>
                <a:latin typeface="Calibri" pitchFamily="34" charset="0"/>
                <a:cs typeface="Calibri" pitchFamily="34" charset="0"/>
              </a:rPr>
              <a:t>Задание: </a:t>
            </a:r>
            <a:r>
              <a:rPr lang="ru-RU" sz="1800" dirty="0" smtClean="0">
                <a:solidFill>
                  <a:schemeClr val="accent4">
                    <a:lumMod val="50000"/>
                  </a:schemeClr>
                </a:solidFill>
                <a:effectLst/>
                <a:latin typeface="Calibri" pitchFamily="34" charset="0"/>
                <a:cs typeface="Calibri" pitchFamily="34" charset="0"/>
              </a:rPr>
              <a:t/>
            </a:r>
            <a:br>
              <a:rPr lang="ru-RU" sz="1800" dirty="0" smtClean="0">
                <a:solidFill>
                  <a:schemeClr val="accent4">
                    <a:lumMod val="50000"/>
                  </a:schemeClr>
                </a:solidFill>
                <a:effectLst/>
                <a:latin typeface="Calibri" pitchFamily="34" charset="0"/>
                <a:cs typeface="Calibri" pitchFamily="34" charset="0"/>
              </a:rPr>
            </a:br>
            <a:r>
              <a:rPr lang="ru-RU" sz="1800" dirty="0" smtClean="0">
                <a:solidFill>
                  <a:schemeClr val="accent4">
                    <a:lumMod val="50000"/>
                  </a:schemeClr>
                </a:solidFill>
                <a:effectLst/>
                <a:latin typeface="Calibri" pitchFamily="34" charset="0"/>
                <a:cs typeface="Calibri" pitchFamily="34" charset="0"/>
              </a:rPr>
              <a:t>Кто из животных лишний и почему?</a:t>
            </a:r>
            <a:br>
              <a:rPr lang="ru-RU" sz="1800" dirty="0" smtClean="0">
                <a:solidFill>
                  <a:schemeClr val="accent4">
                    <a:lumMod val="50000"/>
                  </a:schemeClr>
                </a:solidFill>
                <a:effectLst/>
                <a:latin typeface="Calibri" pitchFamily="34" charset="0"/>
                <a:cs typeface="Calibri" pitchFamily="34" charset="0"/>
              </a:rPr>
            </a:br>
            <a:r>
              <a:rPr lang="ru-RU" sz="1800" dirty="0" smtClean="0">
                <a:solidFill>
                  <a:schemeClr val="accent4">
                    <a:lumMod val="50000"/>
                  </a:schemeClr>
                </a:solidFill>
                <a:effectLst/>
                <a:latin typeface="Calibri" pitchFamily="34" charset="0"/>
                <a:cs typeface="Calibri" pitchFamily="34" charset="0"/>
              </a:rPr>
              <a:t/>
            </a:r>
            <a:br>
              <a:rPr lang="ru-RU" sz="1800" dirty="0" smtClean="0">
                <a:solidFill>
                  <a:schemeClr val="accent4">
                    <a:lumMod val="50000"/>
                  </a:schemeClr>
                </a:solidFill>
                <a:effectLst/>
                <a:latin typeface="Calibri" pitchFamily="34" charset="0"/>
                <a:cs typeface="Calibri" pitchFamily="34" charset="0"/>
              </a:rPr>
            </a:br>
            <a:r>
              <a:rPr lang="ru-RU" sz="1800" dirty="0" smtClean="0">
                <a:solidFill>
                  <a:srgbClr val="7030A0"/>
                </a:solidFill>
                <a:effectLst/>
                <a:latin typeface="Calibri" pitchFamily="34" charset="0"/>
                <a:cs typeface="Calibri" pitchFamily="34" charset="0"/>
              </a:rPr>
              <a:t>Варианты:</a:t>
            </a:r>
            <a:r>
              <a:rPr lang="ru-RU" sz="1800" dirty="0" smtClean="0">
                <a:solidFill>
                  <a:schemeClr val="accent4">
                    <a:lumMod val="50000"/>
                  </a:schemeClr>
                </a:solidFill>
                <a:effectLst/>
                <a:latin typeface="Calibri" pitchFamily="34" charset="0"/>
                <a:cs typeface="Calibri" pitchFamily="34" charset="0"/>
              </a:rPr>
              <a:t/>
            </a:r>
            <a:br>
              <a:rPr lang="ru-RU" sz="1800" dirty="0" smtClean="0">
                <a:solidFill>
                  <a:schemeClr val="accent4">
                    <a:lumMod val="50000"/>
                  </a:schemeClr>
                </a:solidFill>
                <a:effectLst/>
                <a:latin typeface="Calibri" pitchFamily="34" charset="0"/>
                <a:cs typeface="Calibri" pitchFamily="34" charset="0"/>
              </a:rPr>
            </a:br>
            <a:r>
              <a:rPr lang="ru-RU" sz="1800" dirty="0" smtClean="0">
                <a:solidFill>
                  <a:schemeClr val="accent4">
                    <a:lumMod val="50000"/>
                  </a:schemeClr>
                </a:solidFill>
                <a:effectLst/>
                <a:latin typeface="Calibri" pitchFamily="34" charset="0"/>
                <a:cs typeface="Calibri" pitchFamily="34" charset="0"/>
              </a:rPr>
              <a:t>1. зайчата, лисята, волчата, котята (домашние животные).</a:t>
            </a:r>
            <a:br>
              <a:rPr lang="ru-RU" sz="1800" dirty="0" smtClean="0">
                <a:solidFill>
                  <a:schemeClr val="accent4">
                    <a:lumMod val="50000"/>
                  </a:schemeClr>
                </a:solidFill>
                <a:effectLst/>
                <a:latin typeface="Calibri" pitchFamily="34" charset="0"/>
                <a:cs typeface="Calibri" pitchFamily="34" charset="0"/>
              </a:rPr>
            </a:br>
            <a:r>
              <a:rPr lang="ru-RU" sz="1800" dirty="0" smtClean="0">
                <a:solidFill>
                  <a:schemeClr val="accent4">
                    <a:lumMod val="50000"/>
                  </a:schemeClr>
                </a:solidFill>
                <a:effectLst/>
                <a:latin typeface="Calibri" pitchFamily="34" charset="0"/>
                <a:cs typeface="Calibri" pitchFamily="34" charset="0"/>
              </a:rPr>
              <a:t>2. кролик, поросенок, жеребенок, собака (взрослое животное).</a:t>
            </a:r>
            <a:br>
              <a:rPr lang="ru-RU" sz="1800" dirty="0" smtClean="0">
                <a:solidFill>
                  <a:schemeClr val="accent4">
                    <a:lumMod val="50000"/>
                  </a:schemeClr>
                </a:solidFill>
                <a:effectLst/>
                <a:latin typeface="Calibri" pitchFamily="34" charset="0"/>
                <a:cs typeface="Calibri" pitchFamily="34" charset="0"/>
              </a:rPr>
            </a:br>
            <a:r>
              <a:rPr lang="ru-RU" sz="1800" dirty="0" smtClean="0">
                <a:solidFill>
                  <a:schemeClr val="accent4">
                    <a:lumMod val="50000"/>
                  </a:schemeClr>
                </a:solidFill>
                <a:effectLst/>
                <a:latin typeface="Calibri" pitchFamily="34" charset="0"/>
                <a:cs typeface="Calibri" pitchFamily="34" charset="0"/>
              </a:rPr>
              <a:t>3. бобер, лось, белка, лиса (хищное животное)</a:t>
            </a:r>
            <a:br>
              <a:rPr lang="ru-RU" sz="1800" dirty="0" smtClean="0">
                <a:solidFill>
                  <a:schemeClr val="accent4">
                    <a:lumMod val="50000"/>
                  </a:schemeClr>
                </a:solidFill>
                <a:effectLst/>
                <a:latin typeface="Calibri" pitchFamily="34" charset="0"/>
                <a:cs typeface="Calibri" pitchFamily="34" charset="0"/>
              </a:rPr>
            </a:br>
            <a:r>
              <a:rPr lang="ru-RU" sz="1800" dirty="0" smtClean="0">
                <a:solidFill>
                  <a:schemeClr val="accent4">
                    <a:lumMod val="50000"/>
                  </a:schemeClr>
                </a:solidFill>
                <a:effectLst/>
                <a:latin typeface="Calibri" pitchFamily="34" charset="0"/>
                <a:cs typeface="Calibri" pitchFamily="34" charset="0"/>
              </a:rPr>
              <a:t>4. щенята, котята, крольчонок, лисята (дикие животные)</a:t>
            </a:r>
            <a:br>
              <a:rPr lang="ru-RU" sz="1800" dirty="0" smtClean="0">
                <a:solidFill>
                  <a:schemeClr val="accent4">
                    <a:lumMod val="50000"/>
                  </a:schemeClr>
                </a:solidFill>
                <a:effectLst/>
                <a:latin typeface="Calibri" pitchFamily="34" charset="0"/>
                <a:cs typeface="Calibri" pitchFamily="34" charset="0"/>
              </a:rPr>
            </a:br>
            <a:r>
              <a:rPr lang="ru-RU" sz="1800" dirty="0" smtClean="0">
                <a:solidFill>
                  <a:schemeClr val="accent4">
                    <a:lumMod val="50000"/>
                  </a:schemeClr>
                </a:solidFill>
                <a:effectLst/>
                <a:latin typeface="Calibri" pitchFamily="34" charset="0"/>
                <a:cs typeface="Calibri" pitchFamily="34" charset="0"/>
              </a:rPr>
              <a:t>5. лось, баран, корова, конь (безрогое животное)</a:t>
            </a:r>
            <a:br>
              <a:rPr lang="ru-RU" sz="1800" dirty="0" smtClean="0">
                <a:solidFill>
                  <a:schemeClr val="accent4">
                    <a:lumMod val="50000"/>
                  </a:schemeClr>
                </a:solidFill>
                <a:effectLst/>
                <a:latin typeface="Calibri" pitchFamily="34" charset="0"/>
                <a:cs typeface="Calibri" pitchFamily="34" charset="0"/>
              </a:rPr>
            </a:br>
            <a:r>
              <a:rPr lang="ru-RU" sz="1800" dirty="0" smtClean="0">
                <a:solidFill>
                  <a:schemeClr val="accent4">
                    <a:lumMod val="50000"/>
                  </a:schemeClr>
                </a:solidFill>
                <a:effectLst/>
                <a:latin typeface="Calibri" pitchFamily="34" charset="0"/>
                <a:cs typeface="Calibri" pitchFamily="34" charset="0"/>
              </a:rPr>
              <a:t>6. еж, волк, медвежата, щенята (домашние животные)</a:t>
            </a:r>
            <a:br>
              <a:rPr lang="ru-RU" sz="1800" dirty="0" smtClean="0">
                <a:solidFill>
                  <a:schemeClr val="accent4">
                    <a:lumMod val="50000"/>
                  </a:schemeClr>
                </a:solidFill>
                <a:effectLst/>
                <a:latin typeface="Calibri" pitchFamily="34" charset="0"/>
                <a:cs typeface="Calibri" pitchFamily="34" charset="0"/>
              </a:rPr>
            </a:br>
            <a:r>
              <a:rPr lang="ru-RU" sz="1800" dirty="0" smtClean="0">
                <a:solidFill>
                  <a:schemeClr val="accent4">
                    <a:lumMod val="50000"/>
                  </a:schemeClr>
                </a:solidFill>
                <a:effectLst/>
                <a:latin typeface="Calibri" pitchFamily="34" charset="0"/>
                <a:cs typeface="Calibri" pitchFamily="34" charset="0"/>
              </a:rPr>
              <a:t>7. теленок, жеребенок, ягненок, крольчонок (некопытное животное)</a:t>
            </a:r>
            <a:r>
              <a:rPr lang="ru-RU" sz="1800" dirty="0">
                <a:solidFill>
                  <a:schemeClr val="accent4">
                    <a:lumMod val="50000"/>
                  </a:schemeClr>
                </a:solidFill>
                <a:effectLst/>
                <a:latin typeface="Calibri" pitchFamily="34" charset="0"/>
                <a:cs typeface="Calibri" pitchFamily="34" charset="0"/>
              </a:rPr>
              <a:t/>
            </a:r>
            <a:br>
              <a:rPr lang="ru-RU" sz="1800" dirty="0">
                <a:solidFill>
                  <a:schemeClr val="accent4">
                    <a:lumMod val="50000"/>
                  </a:schemeClr>
                </a:solidFill>
                <a:effectLst/>
                <a:latin typeface="Calibri" pitchFamily="34" charset="0"/>
                <a:cs typeface="Calibri" pitchFamily="34" charset="0"/>
              </a:rPr>
            </a:br>
            <a:r>
              <a:rPr lang="ru-RU" sz="1800" dirty="0" smtClean="0">
                <a:solidFill>
                  <a:schemeClr val="accent4">
                    <a:lumMod val="50000"/>
                  </a:schemeClr>
                </a:solidFill>
                <a:effectLst/>
                <a:latin typeface="Calibri" pitchFamily="34" charset="0"/>
                <a:cs typeface="Calibri" pitchFamily="34" charset="0"/>
              </a:rPr>
              <a:t/>
            </a:r>
            <a:br>
              <a:rPr lang="ru-RU" sz="1800" dirty="0" smtClean="0">
                <a:solidFill>
                  <a:schemeClr val="accent4">
                    <a:lumMod val="50000"/>
                  </a:schemeClr>
                </a:solidFill>
                <a:effectLst/>
                <a:latin typeface="Calibri" pitchFamily="34" charset="0"/>
                <a:cs typeface="Calibri" pitchFamily="34" charset="0"/>
              </a:rPr>
            </a:br>
            <a:r>
              <a:rPr lang="ru-RU" sz="1800" dirty="0" smtClean="0">
                <a:solidFill>
                  <a:schemeClr val="accent4">
                    <a:lumMod val="50000"/>
                  </a:schemeClr>
                </a:solidFill>
                <a:effectLst/>
                <a:latin typeface="Calibri" pitchFamily="34" charset="0"/>
                <a:cs typeface="Calibri" pitchFamily="34" charset="0"/>
              </a:rPr>
              <a:t>Игра предназначена для детей 5 – 7 лет.</a:t>
            </a:r>
            <a:r>
              <a:rPr lang="ru-RU" sz="1800" dirty="0">
                <a:solidFill>
                  <a:schemeClr val="accent4">
                    <a:lumMod val="50000"/>
                  </a:schemeClr>
                </a:solidFill>
                <a:effectLst/>
                <a:latin typeface="Calibri" pitchFamily="34" charset="0"/>
                <a:cs typeface="Calibri" pitchFamily="34" charset="0"/>
              </a:rPr>
              <a:t/>
            </a:r>
            <a:br>
              <a:rPr lang="ru-RU" sz="1800" dirty="0">
                <a:solidFill>
                  <a:schemeClr val="accent4">
                    <a:lumMod val="50000"/>
                  </a:schemeClr>
                </a:solidFill>
                <a:effectLst/>
                <a:latin typeface="Calibri" pitchFamily="34" charset="0"/>
                <a:cs typeface="Calibri" pitchFamily="34" charset="0"/>
              </a:rPr>
            </a:br>
            <a:r>
              <a:rPr lang="ru-RU" sz="1800" dirty="0" smtClean="0">
                <a:solidFill>
                  <a:schemeClr val="accent4">
                    <a:lumMod val="50000"/>
                  </a:schemeClr>
                </a:solidFill>
                <a:effectLst/>
                <a:latin typeface="Calibri" pitchFamily="34" charset="0"/>
                <a:cs typeface="Calibri" pitchFamily="34" charset="0"/>
              </a:rPr>
              <a:t/>
            </a:r>
            <a:br>
              <a:rPr lang="ru-RU" sz="1800" dirty="0" smtClean="0">
                <a:solidFill>
                  <a:schemeClr val="accent4">
                    <a:lumMod val="50000"/>
                  </a:schemeClr>
                </a:solidFill>
                <a:effectLst/>
                <a:latin typeface="Calibri" pitchFamily="34" charset="0"/>
                <a:cs typeface="Calibri" pitchFamily="34" charset="0"/>
              </a:rPr>
            </a:br>
            <a:r>
              <a:rPr lang="ru-RU" sz="1800" dirty="0" smtClean="0">
                <a:solidFill>
                  <a:schemeClr val="accent4">
                    <a:lumMod val="50000"/>
                  </a:schemeClr>
                </a:solidFill>
                <a:effectLst/>
              </a:rPr>
              <a:t/>
            </a:r>
            <a:br>
              <a:rPr lang="ru-RU" sz="1800" dirty="0" smtClean="0">
                <a:solidFill>
                  <a:schemeClr val="accent4">
                    <a:lumMod val="50000"/>
                  </a:schemeClr>
                </a:solidFill>
                <a:effectLst/>
              </a:rPr>
            </a:br>
            <a:r>
              <a:rPr lang="ru-RU" sz="1800" dirty="0" smtClean="0">
                <a:solidFill>
                  <a:schemeClr val="accent4">
                    <a:lumMod val="50000"/>
                  </a:schemeClr>
                </a:solidFill>
                <a:effectLst/>
              </a:rPr>
              <a:t/>
            </a:r>
            <a:br>
              <a:rPr lang="ru-RU" sz="1800" dirty="0" smtClean="0">
                <a:solidFill>
                  <a:schemeClr val="accent4">
                    <a:lumMod val="50000"/>
                  </a:schemeClr>
                </a:solidFill>
                <a:effectLst/>
              </a:rPr>
            </a:br>
            <a:endParaRPr lang="ru-RU" sz="1800" dirty="0">
              <a:solidFill>
                <a:srgbClr val="CC00FF"/>
              </a:solidFill>
              <a:effectLst/>
            </a:endParaRPr>
          </a:p>
        </p:txBody>
      </p:sp>
    </p:spTree>
    <p:extLst>
      <p:ext uri="{BB962C8B-B14F-4D97-AF65-F5344CB8AC3E}">
        <p14:creationId xmlns:p14="http://schemas.microsoft.com/office/powerpoint/2010/main" xmlns="" val="53008768"/>
      </p:ext>
    </p:extLst>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heel(3)">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4294967295"/>
          </p:nvPr>
        </p:nvPicPr>
        <p:blipFill rotWithShape="1">
          <a:blip r:embed="rId2" cstate="print">
            <a:extLst>
              <a:ext uri="{28A0092B-C50C-407E-A947-70E740481C1C}">
                <a14:useLocalDpi xmlns:a14="http://schemas.microsoft.com/office/drawing/2010/main" xmlns="" val="0"/>
              </a:ext>
            </a:extLst>
          </a:blip>
          <a:srcRect l="1" r="1038"/>
          <a:stretch/>
        </p:blipFill>
        <p:spPr>
          <a:xfrm>
            <a:off x="512914" y="476672"/>
            <a:ext cx="3854220" cy="2700000"/>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xmlns="" val="0"/>
              </a:ext>
            </a:extLst>
          </a:blip>
          <a:srcRect l="2307" r="3401"/>
          <a:stretch/>
        </p:blipFill>
        <p:spPr>
          <a:xfrm>
            <a:off x="4900526" y="476672"/>
            <a:ext cx="3863864" cy="2700000"/>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rotWithShape="1">
          <a:blip r:embed="rId4" cstate="print">
            <a:extLst>
              <a:ext uri="{28A0092B-C50C-407E-A947-70E740481C1C}">
                <a14:useLocalDpi xmlns:a14="http://schemas.microsoft.com/office/drawing/2010/main" xmlns="" val="0"/>
              </a:ext>
            </a:extLst>
          </a:blip>
          <a:srcRect r="-2936"/>
          <a:stretch/>
        </p:blipFill>
        <p:spPr>
          <a:xfrm>
            <a:off x="539552" y="3694685"/>
            <a:ext cx="3827582" cy="2700000"/>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rotWithShape="1">
          <a:blip r:embed="rId5" cstate="print">
            <a:extLst>
              <a:ext uri="{28A0092B-C50C-407E-A947-70E740481C1C}">
                <a14:useLocalDpi xmlns:a14="http://schemas.microsoft.com/office/drawing/2010/main" xmlns="" val="0"/>
              </a:ext>
            </a:extLst>
          </a:blip>
          <a:srcRect r="2453"/>
          <a:stretch/>
        </p:blipFill>
        <p:spPr>
          <a:xfrm>
            <a:off x="4930308" y="3717032"/>
            <a:ext cx="3863865" cy="270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390737836"/>
      </p:ext>
    </p:extLst>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21" presetClass="exit" presetSubtype="1" fill="hold" nodeType="afterEffect">
                                  <p:stCondLst>
                                    <p:cond delay="2000"/>
                                  </p:stCondLst>
                                  <p:childTnLst>
                                    <p:animEffect transition="out" filter="wheel(1)">
                                      <p:cBhvr>
                                        <p:cTn id="30" dur="2000"/>
                                        <p:tgtEl>
                                          <p:spTgt spid="5"/>
                                        </p:tgtEl>
                                      </p:cBhvr>
                                    </p:animEffect>
                                    <p:set>
                                      <p:cBhvr>
                                        <p:cTn id="31"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9392" y="476672"/>
            <a:ext cx="3803026" cy="2700000"/>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43485" y="488752"/>
            <a:ext cx="3808266" cy="2700000"/>
          </a:xfrm>
          <a:prstGeom prst="rect">
            <a:avLst/>
          </a:prstGeom>
          <a:ln>
            <a:noFill/>
          </a:ln>
          <a:effectLst>
            <a:outerShdw blurRad="292100" dist="139700" dir="2700000" algn="tl" rotWithShape="0">
              <a:srgbClr val="333333">
                <a:alpha val="65000"/>
              </a:srgbClr>
            </a:outerShdw>
          </a:effectLst>
        </p:spPr>
      </p:pic>
      <p:pic>
        <p:nvPicPr>
          <p:cNvPr id="9" name="Рисунок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078370" y="3593155"/>
            <a:ext cx="3829361" cy="2700000"/>
          </a:xfrm>
          <a:prstGeom prst="rect">
            <a:avLst/>
          </a:prstGeom>
          <a:ln>
            <a:noFill/>
          </a:ln>
          <a:effectLst>
            <a:outerShdw blurRad="292100" dist="139700" dir="2700000" algn="tl" rotWithShape="0">
              <a:srgbClr val="333333">
                <a:alpha val="65000"/>
              </a:srgbClr>
            </a:outerShdw>
          </a:effectLst>
        </p:spPr>
      </p:pic>
      <p:pic>
        <p:nvPicPr>
          <p:cNvPr id="10" name="Рисунок 9"/>
          <p:cNvPicPr>
            <a:picLocks noChangeAspect="1"/>
          </p:cNvPicPr>
          <p:nvPr/>
        </p:nvPicPr>
        <p:blipFill rotWithShape="1">
          <a:blip r:embed="rId5" cstate="print">
            <a:extLst>
              <a:ext uri="{28A0092B-C50C-407E-A947-70E740481C1C}">
                <a14:useLocalDpi xmlns:a14="http://schemas.microsoft.com/office/drawing/2010/main" xmlns="" val="0"/>
              </a:ext>
            </a:extLst>
          </a:blip>
          <a:srcRect r="3745"/>
          <a:stretch/>
        </p:blipFill>
        <p:spPr>
          <a:xfrm>
            <a:off x="549748" y="3609853"/>
            <a:ext cx="3818129" cy="270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185121604"/>
      </p:ext>
    </p:extLst>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1000"/>
                                        <p:tgtEl>
                                          <p:spTgt spid="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1000"/>
                                        <p:tgtEl>
                                          <p:spTgt spid="9"/>
                                        </p:tgtEl>
                                      </p:cBhvr>
                                    </p:animEffect>
                                  </p:childTnLst>
                                </p:cTn>
                              </p:par>
                            </p:childTnLst>
                          </p:cTn>
                        </p:par>
                        <p:par>
                          <p:cTn id="16" fill="hold">
                            <p:stCondLst>
                              <p:cond delay="3000"/>
                            </p:stCondLst>
                            <p:childTnLst>
                              <p:par>
                                <p:cTn id="17" presetID="16" presetClass="entr" presetSubtype="2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1000"/>
                                        <p:tgtEl>
                                          <p:spTgt spid="10"/>
                                        </p:tgtEl>
                                      </p:cBhvr>
                                    </p:animEffect>
                                  </p:childTnLst>
                                </p:cTn>
                              </p:par>
                            </p:childTnLst>
                          </p:cTn>
                        </p:par>
                        <p:par>
                          <p:cTn id="20" fill="hold">
                            <p:stCondLst>
                              <p:cond delay="4000"/>
                            </p:stCondLst>
                            <p:childTnLst>
                              <p:par>
                                <p:cTn id="21" presetID="31" presetClass="exit" presetSubtype="0" fill="hold" nodeType="afterEffect">
                                  <p:stCondLst>
                                    <p:cond delay="2000"/>
                                  </p:stCondLst>
                                  <p:childTnLst>
                                    <p:anim calcmode="lin" valueType="num">
                                      <p:cBhvr>
                                        <p:cTn id="22" dur="1000"/>
                                        <p:tgtEl>
                                          <p:spTgt spid="10"/>
                                        </p:tgtEl>
                                        <p:attrNameLst>
                                          <p:attrName>ppt_w</p:attrName>
                                        </p:attrNameLst>
                                      </p:cBhvr>
                                      <p:tavLst>
                                        <p:tav tm="0">
                                          <p:val>
                                            <p:strVal val="ppt_w"/>
                                          </p:val>
                                        </p:tav>
                                        <p:tav tm="100000">
                                          <p:val>
                                            <p:fltVal val="0"/>
                                          </p:val>
                                        </p:tav>
                                      </p:tavLst>
                                    </p:anim>
                                    <p:anim calcmode="lin" valueType="num">
                                      <p:cBhvr>
                                        <p:cTn id="23" dur="1000"/>
                                        <p:tgtEl>
                                          <p:spTgt spid="10"/>
                                        </p:tgtEl>
                                        <p:attrNameLst>
                                          <p:attrName>ppt_h</p:attrName>
                                        </p:attrNameLst>
                                      </p:cBhvr>
                                      <p:tavLst>
                                        <p:tav tm="0">
                                          <p:val>
                                            <p:strVal val="ppt_h"/>
                                          </p:val>
                                        </p:tav>
                                        <p:tav tm="100000">
                                          <p:val>
                                            <p:fltVal val="0"/>
                                          </p:val>
                                        </p:tav>
                                      </p:tavLst>
                                    </p:anim>
                                    <p:anim calcmode="lin" valueType="num">
                                      <p:cBhvr>
                                        <p:cTn id="24" dur="1000"/>
                                        <p:tgtEl>
                                          <p:spTgt spid="10"/>
                                        </p:tgtEl>
                                        <p:attrNameLst>
                                          <p:attrName>style.rotation</p:attrName>
                                        </p:attrNameLst>
                                      </p:cBhvr>
                                      <p:tavLst>
                                        <p:tav tm="0">
                                          <p:val>
                                            <p:fltVal val="0"/>
                                          </p:val>
                                        </p:tav>
                                        <p:tav tm="100000">
                                          <p:val>
                                            <p:fltVal val="90"/>
                                          </p:val>
                                        </p:tav>
                                      </p:tavLst>
                                    </p:anim>
                                    <p:animEffect transition="out" filter="fade">
                                      <p:cBhvr>
                                        <p:cTn id="25" dur="1000"/>
                                        <p:tgtEl>
                                          <p:spTgt spid="10"/>
                                        </p:tgtEl>
                                      </p:cBhvr>
                                    </p:animEffect>
                                    <p:set>
                                      <p:cBhvr>
                                        <p:cTn id="26"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15616" y="404664"/>
            <a:ext cx="2458125" cy="3420000"/>
          </a:xfrm>
          <a:prstGeom prst="rect">
            <a:avLst/>
          </a:prstGeom>
          <a:ln>
            <a:noFill/>
          </a:ln>
          <a:effectLst>
            <a:outerShdw blurRad="292100" dist="139700" dir="2700000" algn="tl" rotWithShape="0">
              <a:srgbClr val="333333">
                <a:alpha val="65000"/>
              </a:srgbClr>
            </a:outerShdw>
          </a:effectLst>
        </p:spPr>
      </p:pic>
      <p:pic>
        <p:nvPicPr>
          <p:cNvPr id="3" name="Рисунок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533297" y="3226555"/>
            <a:ext cx="2361265" cy="3420000"/>
          </a:xfrm>
          <a:prstGeom prst="rect">
            <a:avLst/>
          </a:prstGeom>
          <a:ln>
            <a:noFill/>
          </a:ln>
          <a:effectLst>
            <a:outerShdw blurRad="292100" dist="139700" dir="2700000" algn="tl" rotWithShape="0">
              <a:srgbClr val="333333">
                <a:alpha val="65000"/>
              </a:srgbClr>
            </a:outerShdw>
          </a:effectLst>
        </p:spPr>
      </p:pic>
      <p:pic>
        <p:nvPicPr>
          <p:cNvPr id="4" name="Рисунок 3"/>
          <p:cNvPicPr>
            <a:picLocks noChangeAspect="1"/>
          </p:cNvPicPr>
          <p:nvPr/>
        </p:nvPicPr>
        <p:blipFill rotWithShape="1">
          <a:blip r:embed="rId4" cstate="print">
            <a:extLst>
              <a:ext uri="{28A0092B-C50C-407E-A947-70E740481C1C}">
                <a14:useLocalDpi xmlns:a14="http://schemas.microsoft.com/office/drawing/2010/main" xmlns="" val="0"/>
              </a:ext>
            </a:extLst>
          </a:blip>
          <a:srcRect r="4495"/>
          <a:stretch/>
        </p:blipFill>
        <p:spPr>
          <a:xfrm>
            <a:off x="563981" y="4149080"/>
            <a:ext cx="3561393" cy="2520000"/>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932040" y="404664"/>
            <a:ext cx="3510856" cy="252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492967397"/>
      </p:ext>
    </p:extLst>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childTnLst>
                          </p:cTn>
                        </p:par>
                        <p:par>
                          <p:cTn id="20" fill="hold">
                            <p:stCondLst>
                              <p:cond delay="4000"/>
                            </p:stCondLst>
                            <p:childTnLst>
                              <p:par>
                                <p:cTn id="21" presetID="10" presetClass="exit" presetSubtype="0" fill="hold" nodeType="afterEffect">
                                  <p:stCondLst>
                                    <p:cond delay="2000"/>
                                  </p:stCondLst>
                                  <p:childTnLst>
                                    <p:animEffect transition="out" filter="fade">
                                      <p:cBhvr>
                                        <p:cTn id="22" dur="750"/>
                                        <p:tgtEl>
                                          <p:spTgt spid="7"/>
                                        </p:tgtEl>
                                      </p:cBhvr>
                                    </p:animEffect>
                                    <p:set>
                                      <p:cBhvr>
                                        <p:cTn id="23" dur="1" fill="hold">
                                          <p:stCondLst>
                                            <p:cond delay="74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print">
            <a:extLst>
              <a:ext uri="{28A0092B-C50C-407E-A947-70E740481C1C}">
                <a14:useLocalDpi xmlns:a14="http://schemas.microsoft.com/office/drawing/2010/main" xmlns="" val="0"/>
              </a:ext>
            </a:extLst>
          </a:blip>
          <a:srcRect r="4614"/>
          <a:stretch/>
        </p:blipFill>
        <p:spPr>
          <a:xfrm>
            <a:off x="611560" y="332656"/>
            <a:ext cx="3719640" cy="2700000"/>
          </a:xfrm>
          <a:prstGeom prst="rect">
            <a:avLst/>
          </a:prstGeom>
        </p:spPr>
      </p:pic>
      <p:pic>
        <p:nvPicPr>
          <p:cNvPr id="3" name="Рисунок 2"/>
          <p:cNvPicPr>
            <a:picLocks noChangeAspect="1"/>
          </p:cNvPicPr>
          <p:nvPr/>
        </p:nvPicPr>
        <p:blipFill rotWithShape="1">
          <a:blip r:embed="rId3" cstate="print">
            <a:extLst>
              <a:ext uri="{28A0092B-C50C-407E-A947-70E740481C1C}">
                <a14:useLocalDpi xmlns:a14="http://schemas.microsoft.com/office/drawing/2010/main" xmlns="" val="0"/>
              </a:ext>
            </a:extLst>
          </a:blip>
          <a:srcRect l="2018" r="3877"/>
          <a:stretch/>
        </p:blipFill>
        <p:spPr>
          <a:xfrm>
            <a:off x="4922972" y="332656"/>
            <a:ext cx="3785200" cy="2700000"/>
          </a:xfrm>
          <a:prstGeom prst="rect">
            <a:avLst/>
          </a:prstGeom>
        </p:spPr>
      </p:pic>
      <p:pic>
        <p:nvPicPr>
          <p:cNvPr id="4" name="Рисунок 3"/>
          <p:cNvPicPr>
            <a:picLocks noChangeAspect="1"/>
          </p:cNvPicPr>
          <p:nvPr/>
        </p:nvPicPr>
        <p:blipFill rotWithShape="1">
          <a:blip r:embed="rId4" cstate="print">
            <a:extLst>
              <a:ext uri="{28A0092B-C50C-407E-A947-70E740481C1C}">
                <a14:useLocalDpi xmlns:a14="http://schemas.microsoft.com/office/drawing/2010/main" xmlns="" val="0"/>
              </a:ext>
            </a:extLst>
          </a:blip>
          <a:srcRect r="3234"/>
          <a:stretch/>
        </p:blipFill>
        <p:spPr>
          <a:xfrm>
            <a:off x="651166" y="3573016"/>
            <a:ext cx="3680034" cy="2700000"/>
          </a:xfrm>
          <a:prstGeom prst="rect">
            <a:avLst/>
          </a:prstGeom>
        </p:spPr>
      </p:pic>
      <p:pic>
        <p:nvPicPr>
          <p:cNvPr id="5" name="Рисунок 4"/>
          <p:cNvPicPr>
            <a:picLocks noChangeAspect="1"/>
          </p:cNvPicPr>
          <p:nvPr/>
        </p:nvPicPr>
        <p:blipFill rotWithShape="1">
          <a:blip r:embed="rId5" cstate="print">
            <a:extLst>
              <a:ext uri="{28A0092B-C50C-407E-A947-70E740481C1C}">
                <a14:useLocalDpi xmlns:a14="http://schemas.microsoft.com/office/drawing/2010/main" xmlns="" val="0"/>
              </a:ext>
            </a:extLst>
          </a:blip>
          <a:srcRect r="4053"/>
          <a:stretch/>
        </p:blipFill>
        <p:spPr>
          <a:xfrm>
            <a:off x="5001112" y="3573016"/>
            <a:ext cx="3628919" cy="2700000"/>
          </a:xfrm>
          <a:prstGeom prst="rect">
            <a:avLst/>
          </a:prstGeom>
        </p:spPr>
      </p:pic>
    </p:spTree>
    <p:extLst>
      <p:ext uri="{BB962C8B-B14F-4D97-AF65-F5344CB8AC3E}">
        <p14:creationId xmlns:p14="http://schemas.microsoft.com/office/powerpoint/2010/main" xmlns="" val="108150878"/>
      </p:ext>
    </p:extLst>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500"/>
                                        <p:tgtEl>
                                          <p:spTgt spid="2"/>
                                        </p:tgtEl>
                                      </p:cBhvr>
                                    </p:animEffect>
                                  </p:childTnLst>
                                </p:cTn>
                              </p:par>
                            </p:childTnLst>
                          </p:cTn>
                        </p:par>
                        <p:par>
                          <p:cTn id="8" fill="hold">
                            <p:stCondLst>
                              <p:cond delay="1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500"/>
                                        <p:tgtEl>
                                          <p:spTgt spid="4"/>
                                        </p:tgtEl>
                                      </p:cBhvr>
                                    </p:animEffect>
                                  </p:childTnLst>
                                </p:cTn>
                              </p:par>
                            </p:childTnLst>
                          </p:cTn>
                        </p:par>
                        <p:par>
                          <p:cTn id="12" fill="hold">
                            <p:stCondLst>
                              <p:cond delay="30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1500"/>
                                        <p:tgtEl>
                                          <p:spTgt spid="3"/>
                                        </p:tgtEl>
                                      </p:cBhvr>
                                    </p:animEffect>
                                  </p:childTnLst>
                                </p:cTn>
                              </p:par>
                            </p:childTnLst>
                          </p:cTn>
                        </p:par>
                        <p:par>
                          <p:cTn id="16" fill="hold">
                            <p:stCondLst>
                              <p:cond delay="4500"/>
                            </p:stCondLst>
                            <p:childTnLst>
                              <p:par>
                                <p:cTn id="17" presetID="2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1500"/>
                                        <p:tgtEl>
                                          <p:spTgt spid="5"/>
                                        </p:tgtEl>
                                      </p:cBhvr>
                                    </p:animEffect>
                                  </p:childTnLst>
                                </p:cTn>
                              </p:par>
                            </p:childTnLst>
                          </p:cTn>
                        </p:par>
                        <p:par>
                          <p:cTn id="20" fill="hold">
                            <p:stCondLst>
                              <p:cond delay="6000"/>
                            </p:stCondLst>
                            <p:childTnLst>
                              <p:par>
                                <p:cTn id="21" presetID="2" presetClass="exit" presetSubtype="4" fill="hold" nodeType="afterEffect">
                                  <p:stCondLst>
                                    <p:cond delay="2000"/>
                                  </p:stCondLst>
                                  <p:childTnLst>
                                    <p:anim calcmode="lin" valueType="num">
                                      <p:cBhvr additive="base">
                                        <p:cTn id="22" dur="750"/>
                                        <p:tgtEl>
                                          <p:spTgt spid="5"/>
                                        </p:tgtEl>
                                        <p:attrNameLst>
                                          <p:attrName>ppt_x</p:attrName>
                                        </p:attrNameLst>
                                      </p:cBhvr>
                                      <p:tavLst>
                                        <p:tav tm="0">
                                          <p:val>
                                            <p:strVal val="ppt_x"/>
                                          </p:val>
                                        </p:tav>
                                        <p:tav tm="100000">
                                          <p:val>
                                            <p:strVal val="ppt_x"/>
                                          </p:val>
                                        </p:tav>
                                      </p:tavLst>
                                    </p:anim>
                                    <p:anim calcmode="lin" valueType="num">
                                      <p:cBhvr additive="base">
                                        <p:cTn id="23" dur="750"/>
                                        <p:tgtEl>
                                          <p:spTgt spid="5"/>
                                        </p:tgtEl>
                                        <p:attrNameLst>
                                          <p:attrName>ppt_y</p:attrName>
                                        </p:attrNameLst>
                                      </p:cBhvr>
                                      <p:tavLst>
                                        <p:tav tm="0">
                                          <p:val>
                                            <p:strVal val="ppt_y"/>
                                          </p:val>
                                        </p:tav>
                                        <p:tav tm="100000">
                                          <p:val>
                                            <p:strVal val="1+ppt_h/2"/>
                                          </p:val>
                                        </p:tav>
                                      </p:tavLst>
                                    </p:anim>
                                    <p:set>
                                      <p:cBhvr>
                                        <p:cTn id="24" dur="1" fill="hold">
                                          <p:stCondLst>
                                            <p:cond delay="74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print">
            <a:extLst>
              <a:ext uri="{28A0092B-C50C-407E-A947-70E740481C1C}">
                <a14:useLocalDpi xmlns:a14="http://schemas.microsoft.com/office/drawing/2010/main" xmlns="" val="0"/>
              </a:ext>
            </a:extLst>
          </a:blip>
          <a:srcRect t="3144" r="4620" b="-1"/>
          <a:stretch/>
        </p:blipFill>
        <p:spPr>
          <a:xfrm>
            <a:off x="386209" y="370740"/>
            <a:ext cx="3934437" cy="2700000"/>
          </a:xfrm>
          <a:prstGeom prst="rect">
            <a:avLst/>
          </a:prstGeom>
          <a:ln>
            <a:noFill/>
          </a:ln>
          <a:effectLst>
            <a:outerShdw blurRad="292100" dist="139700" dir="2700000" algn="tl" rotWithShape="0">
              <a:srgbClr val="333333">
                <a:alpha val="65000"/>
              </a:srgbClr>
            </a:outerShdw>
          </a:effectLst>
        </p:spPr>
      </p:pic>
      <p:pic>
        <p:nvPicPr>
          <p:cNvPr id="3" name="Рисунок 2"/>
          <p:cNvPicPr>
            <a:picLocks noChangeAspect="1"/>
          </p:cNvPicPr>
          <p:nvPr/>
        </p:nvPicPr>
        <p:blipFill rotWithShape="1">
          <a:blip r:embed="rId3" cstate="print">
            <a:extLst>
              <a:ext uri="{28A0092B-C50C-407E-A947-70E740481C1C}">
                <a14:useLocalDpi xmlns:a14="http://schemas.microsoft.com/office/drawing/2010/main" xmlns="" val="0"/>
              </a:ext>
            </a:extLst>
          </a:blip>
          <a:srcRect l="2321" r="1305"/>
          <a:stretch/>
        </p:blipFill>
        <p:spPr>
          <a:xfrm>
            <a:off x="399935" y="3715219"/>
            <a:ext cx="3906983" cy="2700000"/>
          </a:xfrm>
          <a:prstGeom prst="rect">
            <a:avLst/>
          </a:prstGeom>
          <a:ln>
            <a:noFill/>
          </a:ln>
          <a:effectLst>
            <a:outerShdw blurRad="292100" dist="139700" dir="2700000" algn="tl" rotWithShape="0">
              <a:srgbClr val="333333">
                <a:alpha val="65000"/>
              </a:srgbClr>
            </a:outerShdw>
          </a:effectLst>
        </p:spPr>
      </p:pic>
      <p:pic>
        <p:nvPicPr>
          <p:cNvPr id="4" name="Рисунок 3"/>
          <p:cNvPicPr>
            <a:picLocks noChangeAspect="1"/>
          </p:cNvPicPr>
          <p:nvPr/>
        </p:nvPicPr>
        <p:blipFill rotWithShape="1">
          <a:blip r:embed="rId4" cstate="print">
            <a:extLst>
              <a:ext uri="{28A0092B-C50C-407E-A947-70E740481C1C}">
                <a14:useLocalDpi xmlns:a14="http://schemas.microsoft.com/office/drawing/2010/main" xmlns="" val="0"/>
              </a:ext>
            </a:extLst>
          </a:blip>
          <a:srcRect l="-2367" t="2247" r="4244" b="4088"/>
          <a:stretch/>
        </p:blipFill>
        <p:spPr>
          <a:xfrm>
            <a:off x="4842551" y="370740"/>
            <a:ext cx="3951460" cy="2700000"/>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960931" y="3715219"/>
            <a:ext cx="3872265" cy="270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4126776287"/>
      </p:ext>
    </p:extLst>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ppt_x"/>
                                          </p:val>
                                        </p:tav>
                                        <p:tav tm="100000">
                                          <p:val>
                                            <p:strVal val="#ppt_x"/>
                                          </p:val>
                                        </p:tav>
                                      </p:tavLst>
                                    </p:anim>
                                    <p:anim calcmode="lin" valueType="num">
                                      <p:cBhvr additive="base">
                                        <p:cTn id="13" dur="10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ppt_x"/>
                                          </p:val>
                                        </p:tav>
                                        <p:tav tm="100000">
                                          <p:val>
                                            <p:strVal val="#ppt_x"/>
                                          </p:val>
                                        </p:tav>
                                      </p:tavLst>
                                    </p:anim>
                                    <p:anim calcmode="lin" valueType="num">
                                      <p:cBhvr additive="base">
                                        <p:cTn id="18" dur="10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ppt_x"/>
                                          </p:val>
                                        </p:tav>
                                        <p:tav tm="100000">
                                          <p:val>
                                            <p:strVal val="#ppt_x"/>
                                          </p:val>
                                        </p:tav>
                                      </p:tavLst>
                                    </p:anim>
                                    <p:anim calcmode="lin" valueType="num">
                                      <p:cBhvr additive="base">
                                        <p:cTn id="23" dur="10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42" presetClass="exit" presetSubtype="0" fill="hold" nodeType="afterEffect">
                                  <p:stCondLst>
                                    <p:cond delay="2000"/>
                                  </p:stCondLst>
                                  <p:childTnLst>
                                    <p:animEffect transition="out" filter="fade">
                                      <p:cBhvr>
                                        <p:cTn id="26" dur="1000"/>
                                        <p:tgtEl>
                                          <p:spTgt spid="7"/>
                                        </p:tgtEl>
                                      </p:cBhvr>
                                    </p:animEffect>
                                    <p:anim calcmode="lin" valueType="num">
                                      <p:cBhvr>
                                        <p:cTn id="27" dur="1000"/>
                                        <p:tgtEl>
                                          <p:spTgt spid="7"/>
                                        </p:tgtEl>
                                        <p:attrNameLst>
                                          <p:attrName>ppt_x</p:attrName>
                                        </p:attrNameLst>
                                      </p:cBhvr>
                                      <p:tavLst>
                                        <p:tav tm="0">
                                          <p:val>
                                            <p:strVal val="ppt_x"/>
                                          </p:val>
                                        </p:tav>
                                        <p:tav tm="100000">
                                          <p:val>
                                            <p:strVal val="ppt_x"/>
                                          </p:val>
                                        </p:tav>
                                      </p:tavLst>
                                    </p:anim>
                                    <p:anim calcmode="lin" valueType="num">
                                      <p:cBhvr>
                                        <p:cTn id="28" dur="1000"/>
                                        <p:tgtEl>
                                          <p:spTgt spid="7"/>
                                        </p:tgtEl>
                                        <p:attrNameLst>
                                          <p:attrName>ppt_y</p:attrName>
                                        </p:attrNameLst>
                                      </p:cBhvr>
                                      <p:tavLst>
                                        <p:tav tm="0">
                                          <p:val>
                                            <p:strVal val="ppt_y"/>
                                          </p:val>
                                        </p:tav>
                                        <p:tav tm="100000">
                                          <p:val>
                                            <p:strVal val="ppt_y+.1"/>
                                          </p:val>
                                        </p:tav>
                                      </p:tavLst>
                                    </p:anim>
                                    <p:set>
                                      <p:cBhvr>
                                        <p:cTn id="29"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print">
            <a:extLst>
              <a:ext uri="{28A0092B-C50C-407E-A947-70E740481C1C}">
                <a14:useLocalDpi xmlns:a14="http://schemas.microsoft.com/office/drawing/2010/main" xmlns="" val="0"/>
              </a:ext>
            </a:extLst>
          </a:blip>
          <a:srcRect r="2907"/>
          <a:stretch/>
        </p:blipFill>
        <p:spPr>
          <a:xfrm>
            <a:off x="4860032" y="3701933"/>
            <a:ext cx="3807729" cy="2700000"/>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5067" y="3690744"/>
            <a:ext cx="3761631" cy="2700000"/>
          </a:xfrm>
          <a:prstGeom prst="rect">
            <a:avLst/>
          </a:prstGeom>
        </p:spPr>
      </p:pic>
      <p:pic>
        <p:nvPicPr>
          <p:cNvPr id="4" name="Рисунок 3"/>
          <p:cNvPicPr>
            <a:picLocks noChangeAspect="1"/>
          </p:cNvPicPr>
          <p:nvPr/>
        </p:nvPicPr>
        <p:blipFill rotWithShape="1">
          <a:blip r:embed="rId4" cstate="print">
            <a:extLst>
              <a:ext uri="{28A0092B-C50C-407E-A947-70E740481C1C}">
                <a14:useLocalDpi xmlns:a14="http://schemas.microsoft.com/office/drawing/2010/main" xmlns="" val="0"/>
              </a:ext>
            </a:extLst>
          </a:blip>
          <a:srcRect l="2077" t="2755" r="3690"/>
          <a:stretch/>
        </p:blipFill>
        <p:spPr>
          <a:xfrm>
            <a:off x="4863263" y="392801"/>
            <a:ext cx="3821878" cy="2700000"/>
          </a:xfrm>
          <a:prstGeom prst="rect">
            <a:avLst/>
          </a:prstGeom>
        </p:spPr>
      </p:pic>
      <p:pic>
        <p:nvPicPr>
          <p:cNvPr id="5" name="Рисунок 4"/>
          <p:cNvPicPr>
            <a:picLocks noChangeAspect="1"/>
          </p:cNvPicPr>
          <p:nvPr/>
        </p:nvPicPr>
        <p:blipFill rotWithShape="1">
          <a:blip r:embed="rId5" cstate="print">
            <a:extLst>
              <a:ext uri="{28A0092B-C50C-407E-A947-70E740481C1C}">
                <a14:useLocalDpi xmlns:a14="http://schemas.microsoft.com/office/drawing/2010/main" xmlns="" val="0"/>
              </a:ext>
            </a:extLst>
          </a:blip>
          <a:srcRect r="3652"/>
          <a:stretch/>
        </p:blipFill>
        <p:spPr>
          <a:xfrm>
            <a:off x="506188" y="392801"/>
            <a:ext cx="3757146" cy="2700000"/>
          </a:xfrm>
          <a:prstGeom prst="rect">
            <a:avLst/>
          </a:prstGeom>
        </p:spPr>
      </p:pic>
    </p:spTree>
    <p:extLst>
      <p:ext uri="{BB962C8B-B14F-4D97-AF65-F5344CB8AC3E}">
        <p14:creationId xmlns:p14="http://schemas.microsoft.com/office/powerpoint/2010/main" xmlns="" val="3941095232"/>
      </p:ext>
    </p:extLst>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childTnLst>
                          </p:cTn>
                        </p:par>
                        <p:par>
                          <p:cTn id="12" fill="hold">
                            <p:stCondLst>
                              <p:cond delay="4000"/>
                            </p:stCondLst>
                            <p:childTnLst>
                              <p:par>
                                <p:cTn id="13" presetID="21"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par>
                          <p:cTn id="16" fill="hold">
                            <p:stCondLst>
                              <p:cond delay="6000"/>
                            </p:stCondLst>
                            <p:childTnLst>
                              <p:par>
                                <p:cTn id="17" presetID="21" presetClass="entr" presetSubtype="1"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2000"/>
                                        <p:tgtEl>
                                          <p:spTgt spid="2"/>
                                        </p:tgtEl>
                                      </p:cBhvr>
                                    </p:animEffect>
                                  </p:childTnLst>
                                </p:cTn>
                              </p:par>
                            </p:childTnLst>
                          </p:cTn>
                        </p:par>
                        <p:par>
                          <p:cTn id="20" fill="hold">
                            <p:stCondLst>
                              <p:cond delay="8000"/>
                            </p:stCondLst>
                            <p:childTnLst>
                              <p:par>
                                <p:cTn id="21" presetID="26" presetClass="exit" presetSubtype="0" fill="hold" nodeType="afterEffect">
                                  <p:stCondLst>
                                    <p:cond delay="2000"/>
                                  </p:stCondLst>
                                  <p:childTnLst>
                                    <p:animEffect transition="out" filter="wipe(down)">
                                      <p:cBhvr>
                                        <p:cTn id="22" dur="180" accel="50000">
                                          <p:stCondLst>
                                            <p:cond delay="1820"/>
                                          </p:stCondLst>
                                        </p:cTn>
                                        <p:tgtEl>
                                          <p:spTgt spid="5"/>
                                        </p:tgtEl>
                                      </p:cBhvr>
                                    </p:animEffect>
                                    <p:anim calcmode="lin" valueType="num">
                                      <p:cBhvr>
                                        <p:cTn id="23" dur="1822" tmFilter="0,0; 0.14,0.31; 0.43,0.73; 0.71,0.91; 1.0,1.0">
                                          <p:stCondLst>
                                            <p:cond delay="0"/>
                                          </p:stCondLst>
                                        </p:cTn>
                                        <p:tgtEl>
                                          <p:spTgt spid="5"/>
                                        </p:tgtEl>
                                        <p:attrNameLst>
                                          <p:attrName>ppt_x</p:attrName>
                                        </p:attrNameLst>
                                      </p:cBhvr>
                                      <p:tavLst>
                                        <p:tav tm="0">
                                          <p:val>
                                            <p:strVal val="ppt_x"/>
                                          </p:val>
                                        </p:tav>
                                        <p:tav tm="100000">
                                          <p:val>
                                            <p:strVal val="#ppt_x+0.25"/>
                                          </p:val>
                                        </p:tav>
                                      </p:tavLst>
                                    </p:anim>
                                    <p:anim calcmode="lin" valueType="num">
                                      <p:cBhvr>
                                        <p:cTn id="24" dur="178">
                                          <p:stCondLst>
                                            <p:cond delay="1822"/>
                                          </p:stCondLst>
                                        </p:cTn>
                                        <p:tgtEl>
                                          <p:spTgt spid="5"/>
                                        </p:tgtEl>
                                        <p:attrNameLst>
                                          <p:attrName>ppt_x</p:attrName>
                                        </p:attrNameLst>
                                      </p:cBhvr>
                                      <p:tavLst>
                                        <p:tav tm="0">
                                          <p:val>
                                            <p:strVal val="ppt_x"/>
                                          </p:val>
                                        </p:tav>
                                        <p:tav tm="100000">
                                          <p:val>
                                            <p:strVal val="ppt_x"/>
                                          </p:val>
                                        </p:tav>
                                      </p:tavLst>
                                    </p:anim>
                                    <p:anim calcmode="lin" valueType="num">
                                      <p:cBhvr>
                                        <p:cTn id="25" dur="664" tmFilter="0.0,0.0;0.25,0.07;0.50,0.2;0.75,0.467;1.0,1.0">
                                          <p:stCondLst>
                                            <p:cond delay="0"/>
                                          </p:stCondLst>
                                        </p:cTn>
                                        <p:tgtEl>
                                          <p:spTgt spid="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9" dur="180" accel="50000">
                                          <p:stCondLst>
                                            <p:cond delay="1820"/>
                                          </p:stCondLst>
                                        </p:cTn>
                                        <p:tgtEl>
                                          <p:spTgt spid="5"/>
                                        </p:tgtEl>
                                        <p:attrNameLst>
                                          <p:attrName>ppt_y</p:attrName>
                                        </p:attrNameLst>
                                      </p:cBhvr>
                                      <p:tavLst>
                                        <p:tav tm="0">
                                          <p:val>
                                            <p:strVal val="ppt_y"/>
                                          </p:val>
                                        </p:tav>
                                        <p:tav tm="100000">
                                          <p:val>
                                            <p:strVal val="ppt_y+ppt_h"/>
                                          </p:val>
                                        </p:tav>
                                      </p:tavLst>
                                    </p:anim>
                                    <p:animScale>
                                      <p:cBhvr>
                                        <p:cTn id="30" dur="26">
                                          <p:stCondLst>
                                            <p:cond delay="620"/>
                                          </p:stCondLst>
                                        </p:cTn>
                                        <p:tgtEl>
                                          <p:spTgt spid="5"/>
                                        </p:tgtEl>
                                      </p:cBhvr>
                                      <p:to x="100000" y="60000"/>
                                    </p:animScale>
                                    <p:animScale>
                                      <p:cBhvr>
                                        <p:cTn id="31" dur="166" decel="50000">
                                          <p:stCondLst>
                                            <p:cond delay="646"/>
                                          </p:stCondLst>
                                        </p:cTn>
                                        <p:tgtEl>
                                          <p:spTgt spid="5"/>
                                        </p:tgtEl>
                                      </p:cBhvr>
                                      <p:to x="100000" y="100000"/>
                                    </p:animScale>
                                    <p:animScale>
                                      <p:cBhvr>
                                        <p:cTn id="32" dur="26">
                                          <p:stCondLst>
                                            <p:cond delay="1312"/>
                                          </p:stCondLst>
                                        </p:cTn>
                                        <p:tgtEl>
                                          <p:spTgt spid="5"/>
                                        </p:tgtEl>
                                      </p:cBhvr>
                                      <p:to x="100000" y="80000"/>
                                    </p:animScale>
                                    <p:animScale>
                                      <p:cBhvr>
                                        <p:cTn id="33" dur="166" decel="50000">
                                          <p:stCondLst>
                                            <p:cond delay="1338"/>
                                          </p:stCondLst>
                                        </p:cTn>
                                        <p:tgtEl>
                                          <p:spTgt spid="5"/>
                                        </p:tgtEl>
                                      </p:cBhvr>
                                      <p:to x="100000" y="100000"/>
                                    </p:animScale>
                                    <p:animScale>
                                      <p:cBhvr>
                                        <p:cTn id="34" dur="26">
                                          <p:stCondLst>
                                            <p:cond delay="1642"/>
                                          </p:stCondLst>
                                        </p:cTn>
                                        <p:tgtEl>
                                          <p:spTgt spid="5"/>
                                        </p:tgtEl>
                                      </p:cBhvr>
                                      <p:to x="100000" y="90000"/>
                                    </p:animScale>
                                    <p:animScale>
                                      <p:cBhvr>
                                        <p:cTn id="35" dur="166" decel="50000">
                                          <p:stCondLst>
                                            <p:cond delay="1668"/>
                                          </p:stCondLst>
                                        </p:cTn>
                                        <p:tgtEl>
                                          <p:spTgt spid="5"/>
                                        </p:tgtEl>
                                      </p:cBhvr>
                                      <p:to x="100000" y="100000"/>
                                    </p:animScale>
                                    <p:animScale>
                                      <p:cBhvr>
                                        <p:cTn id="36" dur="26">
                                          <p:stCondLst>
                                            <p:cond delay="1808"/>
                                          </p:stCondLst>
                                        </p:cTn>
                                        <p:tgtEl>
                                          <p:spTgt spid="5"/>
                                        </p:tgtEl>
                                      </p:cBhvr>
                                      <p:to x="100000" y="95000"/>
                                    </p:animScale>
                                    <p:animScale>
                                      <p:cBhvr>
                                        <p:cTn id="37" dur="166" decel="50000">
                                          <p:stCondLst>
                                            <p:cond delay="1834"/>
                                          </p:stCondLst>
                                        </p:cTn>
                                        <p:tgtEl>
                                          <p:spTgt spid="5"/>
                                        </p:tgtEl>
                                      </p:cBhvr>
                                      <p:to x="100000" y="100000"/>
                                    </p:animScale>
                                    <p:set>
                                      <p:cBhvr>
                                        <p:cTn id="38"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2" cstate="print">
            <a:extLst>
              <a:ext uri="{28A0092B-C50C-407E-A947-70E740481C1C}">
                <a14:useLocalDpi xmlns:a14="http://schemas.microsoft.com/office/drawing/2010/main" xmlns="" val="0"/>
              </a:ext>
            </a:extLst>
          </a:blip>
          <a:srcRect r="6276"/>
          <a:stretch/>
        </p:blipFill>
        <p:spPr>
          <a:xfrm>
            <a:off x="684382" y="3724578"/>
            <a:ext cx="3564345" cy="2700000"/>
          </a:xfrm>
          <a:prstGeom prst="rect">
            <a:avLst/>
          </a:prstGeom>
        </p:spPr>
      </p:pic>
      <p:pic>
        <p:nvPicPr>
          <p:cNvPr id="3" name="Рисунок 2"/>
          <p:cNvPicPr>
            <a:picLocks noChangeAspect="1"/>
          </p:cNvPicPr>
          <p:nvPr/>
        </p:nvPicPr>
        <p:blipFill rotWithShape="1">
          <a:blip r:embed="rId3" cstate="print">
            <a:extLst>
              <a:ext uri="{28A0092B-C50C-407E-A947-70E740481C1C}">
                <a14:useLocalDpi xmlns:a14="http://schemas.microsoft.com/office/drawing/2010/main" xmlns="" val="0"/>
              </a:ext>
            </a:extLst>
          </a:blip>
          <a:srcRect l="2077" r="4113"/>
          <a:stretch/>
        </p:blipFill>
        <p:spPr>
          <a:xfrm>
            <a:off x="4996866" y="394892"/>
            <a:ext cx="3592292" cy="2700000"/>
          </a:xfrm>
          <a:prstGeom prst="rect">
            <a:avLst/>
          </a:prstGeom>
        </p:spPr>
      </p:pic>
      <p:pic>
        <p:nvPicPr>
          <p:cNvPr id="4" name="Рисунок 3"/>
          <p:cNvPicPr>
            <a:picLocks noChangeAspect="1"/>
          </p:cNvPicPr>
          <p:nvPr/>
        </p:nvPicPr>
        <p:blipFill rotWithShape="1">
          <a:blip r:embed="rId4" cstate="print">
            <a:extLst>
              <a:ext uri="{28A0092B-C50C-407E-A947-70E740481C1C}">
                <a14:useLocalDpi xmlns:a14="http://schemas.microsoft.com/office/drawing/2010/main" xmlns="" val="0"/>
              </a:ext>
            </a:extLst>
          </a:blip>
          <a:srcRect l="4223" t="3780" r="9916"/>
          <a:stretch/>
        </p:blipFill>
        <p:spPr>
          <a:xfrm>
            <a:off x="683491" y="394892"/>
            <a:ext cx="3565236" cy="2700000"/>
          </a:xfrm>
          <a:prstGeom prst="rect">
            <a:avLst/>
          </a:prstGeom>
        </p:spPr>
      </p:pic>
      <p:pic>
        <p:nvPicPr>
          <p:cNvPr id="5" name="Рисунок 4"/>
          <p:cNvPicPr>
            <a:picLocks noChangeAspect="1"/>
          </p:cNvPicPr>
          <p:nvPr/>
        </p:nvPicPr>
        <p:blipFill rotWithShape="1">
          <a:blip r:embed="rId5" cstate="print">
            <a:extLst>
              <a:ext uri="{28A0092B-C50C-407E-A947-70E740481C1C}">
                <a14:useLocalDpi xmlns:a14="http://schemas.microsoft.com/office/drawing/2010/main" xmlns="" val="0"/>
              </a:ext>
            </a:extLst>
          </a:blip>
          <a:srcRect t="12491" b="5305"/>
          <a:stretch/>
        </p:blipFill>
        <p:spPr>
          <a:xfrm>
            <a:off x="5492615" y="3468724"/>
            <a:ext cx="2600793" cy="3132000"/>
          </a:xfrm>
          <a:prstGeom prst="rect">
            <a:avLst/>
          </a:prstGeom>
        </p:spPr>
      </p:pic>
    </p:spTree>
    <p:extLst>
      <p:ext uri="{BB962C8B-B14F-4D97-AF65-F5344CB8AC3E}">
        <p14:creationId xmlns:p14="http://schemas.microsoft.com/office/powerpoint/2010/main" xmlns="" val="3465556660"/>
      </p:ext>
    </p:extLst>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Effect transition="in" filter="fade">
                                      <p:cBhvr>
                                        <p:cTn id="15" dur="1000"/>
                                        <p:tgtEl>
                                          <p:spTgt spid="6"/>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Effect transition="in" filter="fade">
                                      <p:cBhvr>
                                        <p:cTn id="21" dur="1000"/>
                                        <p:tgtEl>
                                          <p:spTgt spid="3"/>
                                        </p:tgtEl>
                                      </p:cBhvr>
                                    </p:animEffect>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Effect transition="in" filter="fade">
                                      <p:cBhvr>
                                        <p:cTn id="27" dur="1000"/>
                                        <p:tgtEl>
                                          <p:spTgt spid="5"/>
                                        </p:tgtEl>
                                      </p:cBhvr>
                                    </p:animEffect>
                                  </p:childTnLst>
                                </p:cTn>
                              </p:par>
                            </p:childTnLst>
                          </p:cTn>
                        </p:par>
                        <p:par>
                          <p:cTn id="28" fill="hold">
                            <p:stCondLst>
                              <p:cond delay="4000"/>
                            </p:stCondLst>
                            <p:childTnLst>
                              <p:par>
                                <p:cTn id="29" presetID="45" presetClass="exit" presetSubtype="0" fill="hold" nodeType="afterEffect">
                                  <p:stCondLst>
                                    <p:cond delay="2000"/>
                                  </p:stCondLst>
                                  <p:childTnLst>
                                    <p:animEffect transition="out" filter="fade">
                                      <p:cBhvr>
                                        <p:cTn id="30" dur="2000"/>
                                        <p:tgtEl>
                                          <p:spTgt spid="6"/>
                                        </p:tgtEl>
                                      </p:cBhvr>
                                    </p:animEffect>
                                    <p:anim calcmode="lin" valueType="num">
                                      <p:cBhvr>
                                        <p:cTn id="31" dur="2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2" dur="2000"/>
                                        <p:tgtEl>
                                          <p:spTgt spid="6"/>
                                        </p:tgtEl>
                                        <p:attrNameLst>
                                          <p:attrName>ppt_h</p:attrName>
                                        </p:attrNameLst>
                                      </p:cBhvr>
                                      <p:tavLst>
                                        <p:tav tm="0">
                                          <p:val>
                                            <p:strVal val="ppt_h"/>
                                          </p:val>
                                        </p:tav>
                                        <p:tav tm="100000">
                                          <p:val>
                                            <p:strVal val="ppt_h"/>
                                          </p:val>
                                        </p:tav>
                                      </p:tavLst>
                                    </p:anim>
                                    <p:set>
                                      <p:cBhvr>
                                        <p:cTn id="33"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Другая 20">
      <a:dk1>
        <a:sysClr val="windowText" lastClr="000000"/>
      </a:dk1>
      <a:lt1>
        <a:sysClr val="window" lastClr="FFFFFF"/>
      </a:lt1>
      <a:dk2>
        <a:srgbClr val="000000"/>
      </a:dk2>
      <a:lt2>
        <a:srgbClr val="F8F8F8"/>
      </a:lt2>
      <a:accent1>
        <a:srgbClr val="DDDDDD"/>
      </a:accent1>
      <a:accent2>
        <a:srgbClr val="00B0F0"/>
      </a:accent2>
      <a:accent3>
        <a:srgbClr val="0070C0"/>
      </a:accent3>
      <a:accent4>
        <a:srgbClr val="00B050"/>
      </a:accent4>
      <a:accent5>
        <a:srgbClr val="FF0000"/>
      </a:accent5>
      <a:accent6>
        <a:srgbClr val="FFFF00"/>
      </a:accent6>
      <a:hlink>
        <a:srgbClr val="5F5F5F"/>
      </a:hlink>
      <a:folHlink>
        <a:srgbClr val="919191"/>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234</TotalTime>
  <Words>12</Words>
  <Application>Microsoft Office PowerPoint</Application>
  <PresentationFormat>Экран (4:3)</PresentationFormat>
  <Paragraphs>5</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Апекс</vt:lpstr>
      <vt:lpstr>Дидактическая игра   «Четвертый лишний» </vt:lpstr>
      <vt:lpstr>   Цель игры: Развитие естественно – научных представлений, дифференцирования животных по месту обитания, способу питания, внешним особенностям .   Задание:  Кто из животных лишний и почему?  Варианты: 1. зайчата, лисята, волчата, котята (домашние животные). 2. кролик, поросенок, жеребенок, собака (взрослое животное). 3. бобер, лось, белка, лиса (хищное животное) 4. щенята, котята, крольчонок, лисята (дикие животные) 5. лось, баран, корова, конь (безрогое животное) 6. еж, волк, медвежата, щенята (домашние животные) 7. теленок, жеребенок, ягненок, крольчонок (некопытное животное)  Игра предназначена для детей 5 – 7 лет.    </vt:lpstr>
      <vt:lpstr>Слайд 3</vt:lpstr>
      <vt:lpstr>Слайд 4</vt:lpstr>
      <vt:lpstr>Слайд 5</vt:lpstr>
      <vt:lpstr>Слайд 6</vt:lpstr>
      <vt:lpstr>Слайд 7</vt:lpstr>
      <vt:lpstr>Слайд 8</vt:lpstr>
      <vt:lpstr>Слайд 9</vt:lpstr>
      <vt:lpstr>   Использованные материалы:  1. Нищева Н.В. Картотека предметных картинок. Наглядный дидактический материал. Выпуск 4. Животные наших лесов, домашние животные, их детеныши. – (Серия «оснащение педагогического процесса в ДОУ») -  СПб.: ООО « ИЗДАТЕЛЬСТВО «ДЕТСТВО ПРЕСС», 2010.             </vt:lpstr>
    </vt:vector>
  </TitlesOfParts>
  <Company>Curnos™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Максямыч</dc:creator>
  <cp:lastModifiedBy>дом</cp:lastModifiedBy>
  <cp:revision>24</cp:revision>
  <dcterms:created xsi:type="dcterms:W3CDTF">2014-08-31T05:52:50Z</dcterms:created>
  <dcterms:modified xsi:type="dcterms:W3CDTF">2015-07-11T13:40:41Z</dcterms:modified>
</cp:coreProperties>
</file>