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handoutMasterIdLst>
    <p:handoutMasterId r:id="rId3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92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E7C0D38-9264-4DB7-8A8F-08F0ACDEC2C3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55B2E7AB-1C90-484E-8ACF-4D60059A3C9A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6CCF55-39F8-4FFE-8D1D-E0A76E99426A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FB58CD-52E4-4415-A2F4-8A312B0E4151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CCF467-908F-4DDA-B171-E35E940CAC8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9AFE04-60FB-4247-BF61-8A53F1EAB0B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DF24B9-78A4-4AB0-8004-C83BD8C5BA22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AA4C67-C6E4-4D51-961C-A99CF1E9137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BB18B9-6E6E-4AAA-9C07-2B0C9A53A8B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069D9D-0A74-4FB3-B548-E3CB8BEAA8D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3BDE5A-5B9F-4F27-8E89-6E2AA6AE6B9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224DFB-C1BA-4D98-9F4A-1FB84C450A01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035D0C-6B80-4962-93DC-BABACB38E5B2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C01655-8E0C-4609-B3C3-303CB65080B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FACF0D-596D-4C19-88F7-67B505F4EBF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A258F4-8926-4659-8908-99E289BD2F6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6D1CE1-E951-4964-874B-8541839E5C30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554304-EE04-4C6A-A940-BF4E039EB95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177876-92E3-45B3-9552-07DF91ABDC3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365C70-C0B4-4C12-B98A-8A1DD5224F3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017DD0-9D02-46AD-97F7-ECC0FAF64AF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4F5E44-437F-4FB7-9498-5AF7D75AEFE0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91DBCB-2301-41DC-957E-D0484A412C4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F675CB-9515-4E10-94F4-2D471A16CF71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82610FC-8A08-484F-9CCC-7E558EF66DCA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868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658"/>
              </a:spcAft>
              <a:buClr>
                <a:srgbClr val="FFFFFF"/>
              </a:buClr>
              <a:buSzPct val="45000"/>
              <a:buFont typeface="StarSymbol"/>
              <a:buNone/>
              <a:defRPr lang="ru-RU" sz="375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658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375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324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328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992"/>
              </a:spcAft>
              <a:buClr>
                <a:srgbClr val="FFFFFF"/>
              </a:buClr>
              <a:buSzPct val="75000"/>
              <a:buFont typeface="StarSymbol"/>
              <a:buChar char="–"/>
              <a:defRPr lang="ru-RU" sz="281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660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235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29"/>
              </a:spcAft>
              <a:buClr>
                <a:srgbClr val="FFFFFF"/>
              </a:buClr>
              <a:buSzPct val="75000"/>
              <a:buFont typeface="StarSymbol"/>
              <a:buChar char="–"/>
              <a:defRPr lang="ru-RU" sz="235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29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235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29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235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29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235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29"/>
              </a:spcAft>
              <a:buClr>
                <a:srgbClr val="FFFFFF"/>
              </a:buClr>
              <a:buSzPct val="45000"/>
              <a:buFont typeface="StarSymbol"/>
              <a:buChar char="●"/>
              <a:defRPr lang="ru-RU" sz="2350" b="0" i="0" u="none" strike="noStrike" kern="1200">
                <a:ln>
                  <a:noFill/>
                </a:ln>
                <a:solidFill>
                  <a:srgbClr val="FFFFFF"/>
                </a:solidFill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solidFill>
                  <a:srgbClr val="FFFFFF"/>
                </a:solidFill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000" y="6886800"/>
            <a:ext cx="319500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solidFill>
                  <a:srgbClr val="FFFFFF"/>
                </a:solidFill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solidFill>
                  <a:srgbClr val="FFFFFF"/>
                </a:solidFill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C7D75AB-9E1C-4C95-8C24-53589233AAE4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hangingPunct="0">
        <a:tabLst/>
        <a:defRPr lang="ru-RU" sz="5160" b="0" i="0" u="none" strike="noStrike" kern="1200">
          <a:ln>
            <a:noFill/>
          </a:ln>
          <a:solidFill>
            <a:srgbClr val="FFFFFF"/>
          </a:solidFill>
          <a:latin typeface="Liberation Sans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658"/>
        </a:spcAft>
        <a:tabLst/>
        <a:defRPr lang="ru-RU" sz="3750" b="0" i="0" u="none" strike="noStrike" kern="1200">
          <a:ln>
            <a:noFill/>
          </a:ln>
          <a:solidFill>
            <a:srgbClr val="FFFFFF"/>
          </a:solidFill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378222"/>
            <a:ext cx="9071640" cy="1107996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Проект на тему: «Театр своими руками»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64000" y="1563119"/>
            <a:ext cx="8496000" cy="556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-НОД «Знакомство с настольным театром»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48000" y="1440000"/>
            <a:ext cx="8987760" cy="590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0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-НОД «Герои сказки Теремок» (Лепка)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92000" y="1512000"/>
            <a:ext cx="8640000" cy="56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3999" y="432000"/>
            <a:ext cx="9131760" cy="66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3999" y="432000"/>
            <a:ext cx="9131760" cy="66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3999" y="576000"/>
            <a:ext cx="9071640" cy="6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-НОД на тему: «Герои сказки Теремок»</a:t>
            </a:r>
            <a:br>
              <a:rPr lang="ru-RU" sz="36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ru-RU" sz="36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(Рисование)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48000" y="1800000"/>
            <a:ext cx="8712000" cy="51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48000" y="576000"/>
            <a:ext cx="8927640" cy="64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48000" y="503999"/>
            <a:ext cx="8927640" cy="64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3999" y="432000"/>
            <a:ext cx="9144000" cy="6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8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-Постановка сказки Теремок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92000" y="1440000"/>
            <a:ext cx="8712000" cy="56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6754679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3200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Вид проекта: творческий</a:t>
            </a:r>
          </a:p>
          <a:p>
            <a:pPr marL="0" lvl="0" indent="0" algn="ctr">
              <a:buNone/>
            </a:pPr>
            <a:r>
              <a:rPr lang="ru-RU" sz="3200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Продолжительность </a:t>
            </a:r>
            <a:r>
              <a:rPr lang="ru-RU" sz="3200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проекта:краткосрочный</a:t>
            </a:r>
            <a:endParaRPr lang="ru-RU" sz="3200" i="1" dirty="0">
              <a:solidFill>
                <a:srgbClr val="7030A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0" algn="ctr">
              <a:buNone/>
            </a:pPr>
            <a:r>
              <a:rPr lang="ru-RU" sz="3200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Сроки </a:t>
            </a:r>
            <a:r>
              <a:rPr lang="ru-RU" sz="3200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реализции</a:t>
            </a:r>
            <a:r>
              <a:rPr lang="ru-RU" sz="3200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проекта:</a:t>
            </a:r>
          </a:p>
          <a:p>
            <a:pPr marL="0" lvl="0" indent="0" algn="ctr">
              <a:buNone/>
            </a:pPr>
            <a:r>
              <a:rPr lang="ru-RU" sz="3200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24.03.2014-04.04.2014</a:t>
            </a:r>
          </a:p>
          <a:p>
            <a:pPr marL="0" lvl="0" indent="0" algn="ctr">
              <a:buNone/>
            </a:pPr>
            <a:r>
              <a:rPr lang="ru-RU" sz="3200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Участники проекта: дети второй младшей </a:t>
            </a:r>
            <a:r>
              <a:rPr lang="ru-RU" sz="3200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группы,воспитатели</a:t>
            </a:r>
            <a:r>
              <a:rPr lang="ru-RU" sz="3200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ru-RU" sz="3200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группы,родители</a:t>
            </a:r>
            <a:r>
              <a:rPr lang="ru-RU" sz="3200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ru-RU" sz="3200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воспитаников</a:t>
            </a:r>
            <a:r>
              <a:rPr lang="ru-RU" sz="3200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.</a:t>
            </a:r>
          </a:p>
          <a:p>
            <a:pPr marL="0" lvl="0" indent="0" algn="ctr">
              <a:buNone/>
            </a:pPr>
            <a:r>
              <a:rPr lang="ru-RU" sz="3200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Воспитатели второй младшей группы № 3: Казакова Екатерина Анатольевна</a:t>
            </a:r>
          </a:p>
          <a:p>
            <a:pPr marL="0" lvl="0" indent="0" algn="ctr">
              <a:buNone/>
            </a:pPr>
            <a:r>
              <a:rPr lang="ru-RU" sz="3200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Ломакина Анна Ивановна.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4800" b="1" i="1" u="sng">
                <a:solidFill>
                  <a:srgbClr val="00008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Практическая деятельность включает в себя:</a:t>
            </a:r>
          </a:p>
          <a:p>
            <a:pPr marL="0" lvl="0" indent="0" algn="ctr">
              <a:buNone/>
            </a:pPr>
            <a:r>
              <a:rPr lang="ru-RU" sz="48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1.Подбор музыкального сопровождения.</a:t>
            </a:r>
          </a:p>
          <a:p>
            <a:pPr marL="0" lvl="0" indent="0" algn="ctr">
              <a:buNone/>
            </a:pPr>
            <a:r>
              <a:rPr lang="ru-RU" sz="48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2.Оформление театральной зоны.</a:t>
            </a:r>
          </a:p>
          <a:p>
            <a:pPr marL="0" lvl="0" indent="0" algn="ctr">
              <a:buNone/>
            </a:pPr>
            <a:r>
              <a:rPr lang="ru-RU" sz="48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3.Пошив игрушек.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3999" y="503999"/>
            <a:ext cx="9072000" cy="64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4800" b="1" i="1" u="sng">
                <a:solidFill>
                  <a:srgbClr val="00008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Презентация включает в себя:</a:t>
            </a:r>
          </a:p>
          <a:p>
            <a:pPr marL="0" lvl="0" indent="0" algn="ctr">
              <a:buNone/>
            </a:pPr>
            <a:r>
              <a:rPr lang="ru-RU" sz="48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1.Показ персонажей из сказки «Теремок».</a:t>
            </a:r>
          </a:p>
          <a:p>
            <a:pPr marL="0" lvl="0" indent="0" algn="ctr">
              <a:buNone/>
            </a:pPr>
            <a:r>
              <a:rPr lang="ru-RU" sz="48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2.Спектакль по мотивам сказки «Теремок»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503999" y="342360"/>
            <a:ext cx="9071640" cy="6641639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32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3.Деятельность детей:</a:t>
            </a:r>
          </a:p>
          <a:p>
            <a:pPr marL="0" lvl="0" indent="0" algn="ctr">
              <a:buNone/>
            </a:pPr>
            <a:r>
              <a:rPr lang="ru-RU" sz="32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-Участие в беседе,поддержание диалога с воспитателем.</a:t>
            </a:r>
          </a:p>
          <a:p>
            <a:pPr marL="0" lvl="0" indent="0" algn="ctr">
              <a:buNone/>
            </a:pPr>
            <a:r>
              <a:rPr lang="ru-RU" sz="32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-Выполнение упражнений.</a:t>
            </a:r>
          </a:p>
          <a:p>
            <a:pPr marL="0" lvl="0" indent="0" algn="ctr">
              <a:buNone/>
            </a:pPr>
            <a:r>
              <a:rPr lang="ru-RU" sz="32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-Проговаривание скороговорок.</a:t>
            </a:r>
          </a:p>
          <a:p>
            <a:pPr marL="0" lvl="0" indent="0" algn="ctr">
              <a:buNone/>
            </a:pPr>
            <a:r>
              <a:rPr lang="ru-RU" sz="32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-Участие в показе сказки.</a:t>
            </a:r>
          </a:p>
          <a:p>
            <a:pPr marL="0" lvl="0" indent="0" algn="ctr">
              <a:buNone/>
            </a:pPr>
            <a:r>
              <a:rPr lang="ru-RU" sz="32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-Учиться приёмам кукловождения.</a:t>
            </a:r>
          </a:p>
          <a:p>
            <a:pPr marL="0" lvl="0" indent="0" algn="ctr">
              <a:buNone/>
            </a:pPr>
            <a:r>
              <a:rPr lang="ru-RU" sz="32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-Участвовать в разыгрывании диалога</a:t>
            </a:r>
          </a:p>
          <a:p>
            <a:pPr marL="0" lvl="0" indent="0" algn="ctr">
              <a:buNone/>
            </a:pPr>
            <a:r>
              <a:rPr lang="ru-RU" sz="32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-По выбору лепить персонажей сказки.</a:t>
            </a:r>
          </a:p>
          <a:p>
            <a:pPr marL="0" lvl="0" indent="0" algn="ctr">
              <a:buNone/>
            </a:pPr>
            <a:r>
              <a:rPr lang="ru-RU" sz="32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-Учиться передавать характерные особенности животных.</a:t>
            </a:r>
          </a:p>
          <a:p>
            <a:pPr marL="0" lvl="0" indent="0" algn="ctr">
              <a:buNone/>
            </a:pPr>
            <a:r>
              <a:rPr lang="ru-RU" sz="32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-Участвовать в инсценировке сказки.</a:t>
            </a:r>
          </a:p>
          <a:p>
            <a:pPr marL="0" lvl="0" indent="0" algn="ctr">
              <a:buNone/>
            </a:pPr>
            <a:r>
              <a:rPr lang="ru-RU" sz="32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-Принимать участие в спектакле.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503999" y="438480"/>
            <a:ext cx="9071640" cy="5969519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2800" b="1" i="1">
                <a:solidFill>
                  <a:srgbClr val="00008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Описание проекта:</a:t>
            </a:r>
          </a:p>
          <a:p>
            <a:pPr marL="0" lvl="0" indent="0" algn="ctr">
              <a:buNone/>
            </a:pPr>
            <a:r>
              <a:rPr lang="ru-RU" sz="2800" b="1" i="1">
                <a:solidFill>
                  <a:srgbClr val="00008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Основной уклон в рамках проекта был сделан на сказку «Теремок»,дети проживали в образе героев(жесты,мимику,эмоции,характер и т.д.)Но дети так же вспоминали и разыгрывали такие сказки как: «Три поросёнка», «Маша и Медведь», «Колобок» и т. д. Познакомились с новыми видами театров (настольный,пальчиковый,кукольный).С детьми был проведён ряд бесед направленный на знакомство с театральными терминами. При подготовке сказки дети учились быть актёрами,используя мимику,жесты,голос для передачи характера героев.</a:t>
            </a:r>
          </a:p>
          <a:p>
            <a:pPr marL="0" lvl="0" indent="0" algn="ctr">
              <a:buNone/>
            </a:pPr>
            <a:endParaRPr lang="ru-RU" sz="2800" b="1" i="1">
              <a:solidFill>
                <a:srgbClr val="00008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503999" y="420480"/>
            <a:ext cx="9071640" cy="620352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3200" b="1" i="1">
                <a:solidFill>
                  <a:srgbClr val="00008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С родителями воспитанников была проведена следующая работа:</a:t>
            </a:r>
          </a:p>
          <a:p>
            <a:pPr marL="0" lvl="0" indent="0" algn="ctr">
              <a:buNone/>
            </a:pPr>
            <a:r>
              <a:rPr lang="ru-RU" sz="3200" b="1" i="1">
                <a:solidFill>
                  <a:srgbClr val="00008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Привлечение для изготовления самосшитых игрушек, консультации.</a:t>
            </a:r>
          </a:p>
          <a:p>
            <a:pPr marL="0" lvl="0" indent="0" algn="ctr">
              <a:buNone/>
            </a:pPr>
            <a:r>
              <a:rPr lang="ru-RU" sz="3200" b="1" i="1">
                <a:solidFill>
                  <a:srgbClr val="00008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Показ спектакля по мотивам сказки «Теремок» прошёл в тесном сотрудничестве с родителями,воспитанниками ДОУ. Разнообразные впечатления,полученные ребёнком в ходе реализации проекта,убедили его в том,что он знает,умеет и может быть «маленьким актёром»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503999" y="319680"/>
            <a:ext cx="9071640" cy="680832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2800" b="1" i="1">
                <a:solidFill>
                  <a:srgbClr val="00008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Результат проекта:</a:t>
            </a:r>
          </a:p>
          <a:p>
            <a:pPr marL="0" lvl="0" indent="0" algn="ctr">
              <a:buNone/>
            </a:pPr>
            <a:r>
              <a:rPr lang="ru-RU" sz="2800" b="1" i="1">
                <a:solidFill>
                  <a:srgbClr val="00008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1.В проекте было задействовано 80% родителей воспитанников.</a:t>
            </a:r>
          </a:p>
          <a:p>
            <a:pPr marL="0" lvl="0" indent="0" algn="ctr">
              <a:buNone/>
            </a:pPr>
            <a:r>
              <a:rPr lang="ru-RU" sz="2800" b="1" i="1">
                <a:solidFill>
                  <a:srgbClr val="00008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2.Дети лучше стали играть в театр.</a:t>
            </a:r>
          </a:p>
          <a:p>
            <a:pPr marL="0" lvl="0" indent="0" algn="ctr">
              <a:buNone/>
            </a:pPr>
            <a:r>
              <a:rPr lang="ru-RU" sz="2800" b="1" i="1">
                <a:solidFill>
                  <a:srgbClr val="00008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3.Родители и дети познокомились с историей театра, его видами, способами изготовления и обыгрывания.</a:t>
            </a:r>
          </a:p>
          <a:p>
            <a:pPr marL="0" lvl="0" indent="0" algn="ctr">
              <a:buNone/>
            </a:pPr>
            <a:r>
              <a:rPr lang="ru-RU" sz="2800" b="1" i="1">
                <a:solidFill>
                  <a:srgbClr val="00008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4.Увлечённое использование театрального центра детьми в группе в самостоятельной деятельности привело к овладению выразительными средствами(мимика,жесты,речь).</a:t>
            </a:r>
          </a:p>
          <a:p>
            <a:pPr marL="0" lvl="0" indent="0" algn="ctr">
              <a:buNone/>
            </a:pPr>
            <a:endParaRPr lang="ru-RU" sz="2800" b="1" i="1">
              <a:solidFill>
                <a:srgbClr val="00008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8000" b="1" i="1" u="sng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Фотоотчёт</a:t>
            </a:r>
            <a:endParaRPr lang="ru-RU" sz="8000" b="1" i="1" u="sng" dirty="0">
              <a:solidFill>
                <a:srgbClr val="7030A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3999" y="720000"/>
            <a:ext cx="9216000" cy="647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3999" y="648000"/>
            <a:ext cx="9216000" cy="64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503999" y="432000"/>
            <a:ext cx="9071640" cy="6623999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Проблема:</a:t>
            </a:r>
          </a:p>
          <a:p>
            <a:pPr marL="0" lvl="0" indent="0" algn="ctr">
              <a:buNone/>
            </a:pP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Дети дошкольного возраста любят играть в такие сюжетно-ролевые игры как: «Семья», «Больница», «Парикмахерская».В этих играх они отображают свой опыт: заболели-пошли в больницу на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прием,регулярно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посещают парикмахерскую, а в семье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живут,вот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играют в «мам» и «пап».А как же играть в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театр?Хорошо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если в отпуске кто-то сходит вместе с родителями. Нет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опыта,нет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игры. А в театр играть надо.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Почему?На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развлечениях,праздниках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выяснилось,что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дети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зажаты,стесняются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посторонних,многие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рассказывают стихотворения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невыразительно,не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достаточно владеют выразительными средствами(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мимикой,жестами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и т. д.).Постоянные наблюдения за детьми показали что не все умеют согласовывать свои действия с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окружающими,договариваться,общаться,многие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стремятся к неоправданному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лидерству,то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есть любят «покрасоваться».Самое главное-это развитие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речи:простые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высказывания,скупые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диалоги,отсутствие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эпитетов,недостаточный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словарный запас.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3999" y="432000"/>
            <a:ext cx="9000000" cy="64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3999" y="432000"/>
            <a:ext cx="9071640" cy="64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3999" y="576000"/>
            <a:ext cx="9000000" cy="64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ru-RU" sz="32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3999" y="301320"/>
            <a:ext cx="9071640" cy="6754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3999" y="432000"/>
            <a:ext cx="9216000" cy="67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8000" b="1" i="1" u="sng">
                <a:solidFill>
                  <a:srgbClr val="944794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Спасибо за внимание!!!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360000" y="188640"/>
            <a:ext cx="9432000" cy="7018199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Цель проекта:</a:t>
            </a:r>
          </a:p>
          <a:p>
            <a:pPr marL="0" lvl="0" indent="0" algn="ctr">
              <a:buNone/>
            </a:pP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Создание детского театра в группе.</a:t>
            </a:r>
          </a:p>
          <a:p>
            <a:pPr marL="0" lvl="0" indent="0" algn="ctr">
              <a:buNone/>
            </a:pP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Задачи:</a:t>
            </a:r>
          </a:p>
          <a:p>
            <a:pPr marL="0" lvl="0" indent="0" algn="l">
              <a:buNone/>
            </a:pP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1.Пробудить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итерес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детей и родителей к театру.</a:t>
            </a:r>
          </a:p>
          <a:p>
            <a:pPr marL="0" lvl="0" indent="0" algn="l">
              <a:buNone/>
            </a:pP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2.Развивать интерес дошкольников к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театру,его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истории,видам,профессиям,атрибутам,театральной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терминологии.</a:t>
            </a:r>
          </a:p>
          <a:p>
            <a:pPr marL="0" lvl="0" indent="0" algn="l">
              <a:buNone/>
            </a:pP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3.Заинтересовать родителей в изготовлении игрушек.</a:t>
            </a:r>
          </a:p>
          <a:p>
            <a:pPr marL="0" lvl="0" indent="0" algn="l">
              <a:buNone/>
            </a:pP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4.Формирование у детей умений и навыков практического владения выразительными средствами(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использоание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мимики,жестов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кукловедению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)</a:t>
            </a:r>
          </a:p>
          <a:p>
            <a:pPr marL="0" lvl="0" indent="0" algn="l">
              <a:buNone/>
            </a:pP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5.Поощрять творческую самостоятельность детей и способствовать формированию желания участвовать в детских спектаклях.</a:t>
            </a:r>
          </a:p>
          <a:p>
            <a:pPr marL="0" lvl="0" indent="0" algn="l">
              <a:buNone/>
            </a:pP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6.Воспитывать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добро,справедливость,любовь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к родной культуре через русские народные сказки.</a:t>
            </a:r>
          </a:p>
          <a:p>
            <a:pPr marL="0" lvl="0" indent="0" algn="l">
              <a:buNone/>
            </a:pP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7.Совершенствовать навыки работы в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коллективе,добрые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отношения ,сотрудничество.</a:t>
            </a:r>
          </a:p>
          <a:p>
            <a:pPr marL="0" lvl="0" indent="0" algn="l">
              <a:buNone/>
            </a:pP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8.Объединение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образоватеьных</a:t>
            </a:r>
            <a:r>
              <a:rPr lang="ru-RU" sz="22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областей:Художественно-эстетическое,речевое,познавательное,социально-коммуникативное развитие.</a:t>
            </a:r>
          </a:p>
          <a:p>
            <a:pPr marL="0" lvl="0" indent="0" algn="l">
              <a:buNone/>
            </a:pPr>
            <a:endParaRPr lang="ru-RU" sz="3200" b="1" i="1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503999" y="503999"/>
            <a:ext cx="9071640" cy="6263999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buNone/>
            </a:pPr>
            <a:r>
              <a:rPr lang="ru-RU" sz="28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Ожидаемые результаты:</a:t>
            </a:r>
          </a:p>
          <a:p>
            <a:pPr marL="0" lvl="0" indent="0" algn="l">
              <a:buNone/>
            </a:pPr>
            <a:r>
              <a:rPr lang="ru-RU" sz="28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1.Создание детского театра в группе.</a:t>
            </a:r>
          </a:p>
          <a:p>
            <a:pPr marL="0" lvl="0" indent="0" algn="l">
              <a:buNone/>
            </a:pPr>
            <a:r>
              <a:rPr lang="ru-RU" sz="28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2.Вовлечение детей и их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родствеников</a:t>
            </a:r>
            <a:r>
              <a:rPr lang="ru-RU" sz="28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в активную творческую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деятельность,проявление</a:t>
            </a:r>
            <a:r>
              <a:rPr lang="ru-RU" sz="28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активности,инициативы,творчества</a:t>
            </a:r>
            <a:r>
              <a:rPr lang="ru-RU" sz="28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в организации и проведении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мероприятий,посвященных</a:t>
            </a:r>
            <a:r>
              <a:rPr lang="ru-RU" sz="28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сказкам.</a:t>
            </a:r>
          </a:p>
          <a:p>
            <a:pPr marL="0" lvl="0" indent="0" algn="l">
              <a:buNone/>
            </a:pPr>
            <a:r>
              <a:rPr lang="ru-RU" sz="28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3.Обогащение знаниями о русских народных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сказках,об</a:t>
            </a:r>
            <a:r>
              <a:rPr lang="ru-RU" sz="28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их роли в развитии ребенка.</a:t>
            </a:r>
          </a:p>
          <a:p>
            <a:pPr marL="0" lvl="0" indent="0" algn="l">
              <a:buNone/>
            </a:pPr>
            <a:r>
              <a:rPr lang="ru-RU" sz="28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4.Проведения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мероприятий,посвященных</a:t>
            </a:r>
            <a:r>
              <a:rPr lang="ru-RU" sz="28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сказкам. Инсценировка сказки. Обогащение словарного запаса. Умение детей брать на себя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роль,выполнять</a:t>
            </a:r>
            <a:r>
              <a:rPr lang="ru-RU" sz="28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действия в соответствии с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ролью,вести</a:t>
            </a:r>
            <a:r>
              <a:rPr lang="ru-RU" sz="28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ролевой диалог.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432000" y="720000"/>
            <a:ext cx="9071640" cy="58518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44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Проект</a:t>
            </a:r>
          </a:p>
          <a:p>
            <a:pPr marL="0" lvl="0" indent="0" algn="ctr">
              <a:buNone/>
            </a:pPr>
            <a:r>
              <a:rPr lang="ru-RU" sz="44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«Театр своими рукам»</a:t>
            </a:r>
          </a:p>
          <a:p>
            <a:pPr marL="0" lvl="0" indent="0" algn="ctr">
              <a:buNone/>
            </a:pPr>
            <a:r>
              <a:rPr lang="ru-RU" sz="44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делится на три этапа:</a:t>
            </a:r>
          </a:p>
          <a:p>
            <a:pPr marL="0" lvl="0" indent="0" algn="l">
              <a:buNone/>
            </a:pPr>
            <a:r>
              <a:rPr lang="ru-RU" sz="44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1.Подготовительный этап.</a:t>
            </a:r>
          </a:p>
          <a:p>
            <a:pPr marL="0" lvl="0" indent="0" algn="l">
              <a:buNone/>
            </a:pPr>
            <a:r>
              <a:rPr lang="ru-RU" sz="44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2.Практическая деятельность.</a:t>
            </a:r>
          </a:p>
          <a:p>
            <a:pPr marL="0" lvl="0" indent="0" algn="l">
              <a:buNone/>
            </a:pPr>
            <a:r>
              <a:rPr lang="ru-RU" sz="4400" b="1" i="1" dirty="0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3.Презентация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661068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4400" b="1" i="1" u="sng">
                <a:solidFill>
                  <a:srgbClr val="00008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Подготовительный этап содержит в себе:</a:t>
            </a:r>
          </a:p>
          <a:p>
            <a:pPr marL="0" lvl="0" indent="0" algn="ctr">
              <a:buNone/>
            </a:pPr>
            <a:r>
              <a:rPr lang="ru-RU" sz="4400" b="1" i="1">
                <a:solidFill>
                  <a:srgbClr val="00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1.Деятельность родителей:</a:t>
            </a:r>
          </a:p>
          <a:p>
            <a:pPr marL="0" lvl="0" indent="0" algn="ctr">
              <a:buNone/>
            </a:pPr>
            <a:r>
              <a:rPr lang="ru-RU" sz="4400" b="1" i="1">
                <a:solidFill>
                  <a:srgbClr val="00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Консультации:</a:t>
            </a:r>
          </a:p>
          <a:p>
            <a:pPr marL="0" lvl="0" indent="0" algn="ctr">
              <a:buNone/>
            </a:pPr>
            <a:r>
              <a:rPr lang="ru-RU" sz="4400" b="1" i="1">
                <a:solidFill>
                  <a:srgbClr val="00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а) «Театр в жизни ребёнка».</a:t>
            </a:r>
          </a:p>
          <a:p>
            <a:pPr marL="0" lvl="0" indent="0" algn="ctr">
              <a:buNone/>
            </a:pPr>
            <a:r>
              <a:rPr lang="ru-RU" sz="4400" b="1" i="1">
                <a:solidFill>
                  <a:srgbClr val="00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б) «Как поддержать у детей интерес к театру».</a:t>
            </a:r>
          </a:p>
          <a:p>
            <a:pPr marL="0" lvl="0" indent="0" algn="ctr">
              <a:buNone/>
            </a:pPr>
            <a:r>
              <a:rPr lang="ru-RU" sz="4400" b="1" i="1">
                <a:solidFill>
                  <a:srgbClr val="00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в) «Театрализованная деятельность».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653868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 sz="40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2.Деятельность воспитателя с детьми:</a:t>
            </a:r>
          </a:p>
          <a:p>
            <a:pPr marL="0" lvl="0" indent="0" algn="ctr">
              <a:buNone/>
            </a:pPr>
            <a:r>
              <a:rPr lang="ru-RU" sz="40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-НОД «Мир театра».</a:t>
            </a:r>
          </a:p>
          <a:p>
            <a:pPr marL="0" lvl="0" indent="0" algn="ctr">
              <a:buNone/>
            </a:pPr>
            <a:r>
              <a:rPr lang="ru-RU" sz="40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-Рассказ воспитателя: «Что такое театр»</a:t>
            </a:r>
          </a:p>
          <a:p>
            <a:pPr marL="0" lvl="0" indent="0" algn="ctr">
              <a:buNone/>
            </a:pPr>
            <a:r>
              <a:rPr lang="ru-RU" sz="40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-Рассматривание:</a:t>
            </a:r>
          </a:p>
          <a:p>
            <a:pPr marL="0" lvl="0" indent="0" algn="ctr">
              <a:buNone/>
            </a:pPr>
            <a:r>
              <a:rPr lang="ru-RU" sz="40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-открыток с разными видами театра:балетный, драматический,кукольный.</a:t>
            </a:r>
          </a:p>
          <a:p>
            <a:pPr marL="0" lvl="0" indent="0" algn="ctr">
              <a:buNone/>
            </a:pPr>
            <a:r>
              <a:rPr lang="ru-RU" sz="4000" b="1" i="1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-театральных афиш,билетов.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 b="1" u="sng">
                <a:solidFill>
                  <a:srgbClr val="23FF2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-Импровизация русской народной сказки «Теремок» (фланелеграф)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20000" y="1512000"/>
            <a:ext cx="8640000" cy="5487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bstractRe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669</Words>
  <Application>Microsoft Office PowerPoint</Application>
  <PresentationFormat>Произвольный</PresentationFormat>
  <Paragraphs>79</Paragraphs>
  <Slides>35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Обычный</vt:lpstr>
      <vt:lpstr>AbstractRed</vt:lpstr>
      <vt:lpstr>Проект на тему: «Театр своими руками»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-Импровизация русской народной сказки «Теремок» (фланелеграф)</vt:lpstr>
      <vt:lpstr>-НОД «Знакомство с настольным театром»</vt:lpstr>
      <vt:lpstr>-НОД «Герои сказки Теремок» (Лепка)</vt:lpstr>
      <vt:lpstr>Слайд 12</vt:lpstr>
      <vt:lpstr>Слайд 13</vt:lpstr>
      <vt:lpstr>Слайд 14</vt:lpstr>
      <vt:lpstr>-НОД на тему: «Герои сказки Теремок» (Рисование)</vt:lpstr>
      <vt:lpstr>Слайд 16</vt:lpstr>
      <vt:lpstr>Слайд 17</vt:lpstr>
      <vt:lpstr>Слайд 18</vt:lpstr>
      <vt:lpstr>-Постановка сказки Теремок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«Театр своими руками»</dc:title>
  <dc:creator>888</dc:creator>
  <cp:lastModifiedBy>888</cp:lastModifiedBy>
  <cp:revision>6</cp:revision>
  <dcterms:created xsi:type="dcterms:W3CDTF">2014-12-15T20:48:09Z</dcterms:created>
  <dcterms:modified xsi:type="dcterms:W3CDTF">2015-08-13T18:44:26Z</dcterms:modified>
</cp:coreProperties>
</file>