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79" r:id="rId6"/>
    <p:sldId id="261" r:id="rId7"/>
    <p:sldId id="263" r:id="rId8"/>
    <p:sldId id="265" r:id="rId9"/>
    <p:sldId id="280" r:id="rId10"/>
    <p:sldId id="283" r:id="rId11"/>
    <p:sldId id="281" r:id="rId12"/>
    <p:sldId id="282" r:id="rId13"/>
    <p:sldId id="278" r:id="rId14"/>
    <p:sldId id="262" r:id="rId15"/>
    <p:sldId id="284" r:id="rId16"/>
    <p:sldId id="285" r:id="rId17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365" autoAdjust="0"/>
    <p:restoredTop sz="94660"/>
  </p:normalViewPr>
  <p:slideViewPr>
    <p:cSldViewPr>
      <p:cViewPr>
        <p:scale>
          <a:sx n="50" d="100"/>
          <a:sy n="50" d="100"/>
        </p:scale>
        <p:origin x="-528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8" d="100"/>
          <a:sy n="38" d="100"/>
        </p:scale>
        <p:origin x="-1542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style val="33"/>
  <c:chart>
    <c:autoTitleDeleted val="1"/>
    <c:plotArea>
      <c:layout/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наличие агрессии по Фурманову</c:v>
                </c:pt>
              </c:strCache>
            </c:strRef>
          </c:tx>
          <c:dLbls>
            <c:showPercent val="1"/>
          </c:dLbls>
          <c:cat>
            <c:strRef>
              <c:f>Лист1!$A$2:$A$4</c:f>
              <c:strCache>
                <c:ptCount val="3"/>
                <c:pt idx="0">
                  <c:v>низкая агрессия </c:v>
                </c:pt>
                <c:pt idx="1">
                  <c:v>средняя агрессия </c:v>
                </c:pt>
                <c:pt idx="2">
                  <c:v>высокая агрессия 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32</c:v>
                </c:pt>
                <c:pt idx="1">
                  <c:v>4</c:v>
                </c:pt>
                <c:pt idx="2">
                  <c:v>4</c:v>
                </c:pt>
              </c:numCache>
            </c:numRef>
          </c:val>
        </c:ser>
        <c:dLbls>
          <c:showPercent val="1"/>
        </c:dLbls>
        <c:firstSliceAng val="0"/>
      </c:pieChart>
    </c:plotArea>
    <c:legend>
      <c:legendPos val="r"/>
      <c:layout/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A6CFC31-2FCB-4199-943C-E2F9F6E40759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dirty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A68B2229-9CA9-4574-BDA6-E40536515D6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62B41CE-6867-4830-9A41-6E708EE8AF99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852D42C-9AAD-4CF2-892B-6ACA41D8625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Овал 8"/>
          <p:cNvSpPr/>
          <p:nvPr/>
        </p:nvSpPr>
        <p:spPr>
          <a:xfrm>
            <a:off x="1157288" y="1344613"/>
            <a:ext cx="63500" cy="65087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6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06F3082-EEFC-4C38-A362-BCB4D57025E3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7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9379A6C-9F18-4A02-8120-3F26B60EFC0B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D99A0-683B-4DBC-BC65-F00D8AE84EA3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F224F1-5024-462C-AA92-028981B1880D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5B1F4B-F607-4AB7-9D10-3BD45B0F5FAB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9B2250-BA5E-49D1-81AF-8C784AC5F81A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1435100" y="1447800"/>
            <a:ext cx="7499350" cy="4800600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3581400" y="63055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578CFB-DFC0-47AA-8E2C-84129E7180C2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715000" y="630555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613775" y="6305550"/>
            <a:ext cx="4572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C5A5004-F4DD-4EE0-9F01-849176501DE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9C7C10-914D-464D-B2B9-5FFB96E80076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7FD0F6-F632-4355-BD7D-F79780A9003F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6"/>
          <p:cNvSpPr/>
          <p:nvPr/>
        </p:nvSpPr>
        <p:spPr>
          <a:xfrm>
            <a:off x="2282825" y="0"/>
            <a:ext cx="68580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Прямоугольник 9"/>
          <p:cNvSpPr/>
          <p:nvPr/>
        </p:nvSpPr>
        <p:spPr bwMode="invGray">
          <a:xfrm>
            <a:off x="2286000" y="0"/>
            <a:ext cx="76200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6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Овал 8"/>
          <p:cNvSpPr/>
          <p:nvPr/>
        </p:nvSpPr>
        <p:spPr>
          <a:xfrm>
            <a:off x="2408238" y="2746375"/>
            <a:ext cx="63500" cy="63500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1CD8587-460B-4E42-A27E-7D8E068D8699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18A0215-AF94-43B9-86C1-FE073723931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234A2A-46CA-43F4-AAAD-6671C356BCB8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C23444-C2FA-4E89-A67B-E1CFB6DA102E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/>
          <a:lstStyle>
            <a:lvl1pPr algn="ctr">
              <a:defRPr sz="4500" b="1" cap="none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B2C96F50-78AD-4803-8D53-458137869512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F361F078-4230-44CE-A815-4898F9670531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CB59C3-380A-4AEE-A758-FAD98132E5C9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4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F20D63-53C6-4072-AE32-E5F9D7419D65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4"/>
          <p:cNvSpPr/>
          <p:nvPr/>
        </p:nvSpPr>
        <p:spPr>
          <a:xfrm>
            <a:off x="1014413" y="0"/>
            <a:ext cx="8129587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3" name="Прямоугольник 5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4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B1EAAAE-CA59-40C5-A968-0C9FF0A810AB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9F81C00C-CA94-4906-B8C8-A37DDCC41C7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8C4CD08-6436-4C52-9FAB-F9ACC5ECADFC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54A2D956-A989-43D6-BC5C-61102BA5353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tIns="274320">
            <a:normAutofit/>
          </a:bodyPr>
          <a:lstStyle>
            <a:extLst/>
          </a:lstStyle>
          <a:p>
            <a:pPr indent="-283464" fontAlgn="auto">
              <a:lnSpc>
                <a:spcPts val="3000"/>
              </a:lnSpc>
              <a:spcBef>
                <a:spcPts val="6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endParaRPr lang="en-US" sz="3200" dirty="0">
              <a:latin typeface="+mn-lt"/>
              <a:cs typeface="+mn-cs"/>
            </a:endParaRPr>
          </a:p>
        </p:txBody>
      </p:sp>
      <p:sp>
        <p:nvSpPr>
          <p:cNvPr id="6" name="Блок-схема: процесс 8"/>
          <p:cNvSpPr/>
          <p:nvPr/>
        </p:nvSpPr>
        <p:spPr>
          <a:xfrm rot="19468671">
            <a:off x="396875" y="954088"/>
            <a:ext cx="685800" cy="204787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Блок-схема: процесс 9"/>
          <p:cNvSpPr/>
          <p:nvPr/>
        </p:nvSpPr>
        <p:spPr>
          <a:xfrm rot="2103354" flipH="1">
            <a:off x="5003800" y="936625"/>
            <a:ext cx="649288" cy="204788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tIns="274320">
            <a:normAutofit/>
          </a:bodyPr>
          <a:lstStyle>
            <a:lvl1pPr indent="0">
              <a:buNone/>
              <a:defRPr sz="3200"/>
            </a:lvl1pPr>
            <a:extLst/>
          </a:lstStyle>
          <a:p>
            <a:pPr lvl="0"/>
            <a:r>
              <a:rPr lang="ru-RU" noProof="0" dirty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60D12497-725E-40D9-989A-B1EB267625BB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056A633C-0701-4B77-9A85-CD9D375C9740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75" y="-815975"/>
            <a:ext cx="1638300" cy="1638300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Овал 7"/>
          <p:cNvSpPr/>
          <p:nvPr/>
        </p:nvSpPr>
        <p:spPr>
          <a:xfrm>
            <a:off x="168275" y="20638"/>
            <a:ext cx="1703388" cy="1703387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012825" y="0"/>
            <a:ext cx="813117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3" name="Текст 8"/>
          <p:cNvSpPr>
            <a:spLocks noGrp="1"/>
          </p:cNvSpPr>
          <p:nvPr>
            <p:ph type="body" idx="1"/>
          </p:nvPr>
        </p:nvSpPr>
        <p:spPr bwMode="auto">
          <a:xfrm>
            <a:off x="1435100" y="1447800"/>
            <a:ext cx="74993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1D3E8CA9-D8A3-4289-9033-8AD6194B4329}" type="datetimeFigureOut">
              <a:rPr lang="ru-RU"/>
              <a:pPr>
                <a:defRPr/>
              </a:pPr>
              <a:t>30.06.2015</a:t>
            </a:fld>
            <a:endParaRPr lang="ru-RU" dirty="0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dirty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775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bg2">
                    <a:shade val="50000"/>
                    <a:satMod val="200000"/>
                  </a:schemeClr>
                </a:solidFill>
                <a:effectLst/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4982E23B-8027-4F2A-A162-12D9BB8E4856}" type="slidenum">
              <a:rPr lang="ru-RU"/>
              <a:pPr>
                <a:defRPr/>
              </a:pPr>
              <a:t>‹#›</a:t>
            </a:fld>
            <a:endParaRPr lang="ru-RU" dirty="0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413" y="0"/>
            <a:ext cx="73025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19" r:id="rId2"/>
    <p:sldLayoutId id="2147483722" r:id="rId3"/>
    <p:sldLayoutId id="2147483718" r:id="rId4"/>
    <p:sldLayoutId id="2147483723" r:id="rId5"/>
    <p:sldLayoutId id="2147483717" r:id="rId6"/>
    <p:sldLayoutId id="2147483724" r:id="rId7"/>
    <p:sldLayoutId id="2147483725" r:id="rId8"/>
    <p:sldLayoutId id="2147483726" r:id="rId9"/>
    <p:sldLayoutId id="2147483716" r:id="rId10"/>
    <p:sldLayoutId id="2147483715" r:id="rId11"/>
    <p:sldLayoutId id="2147483720" r:id="rId12"/>
  </p:sldLayoutIdLst>
  <p:txStyles>
    <p:titleStyle>
      <a:lvl1pPr algn="l" rtl="0" fontAlgn="base">
        <a:spcBef>
          <a:spcPct val="0"/>
        </a:spcBef>
        <a:spcAft>
          <a:spcPct val="0"/>
        </a:spcAft>
        <a:defRPr sz="4300" kern="1200">
          <a:solidFill>
            <a:srgbClr val="666666"/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300">
          <a:solidFill>
            <a:srgbClr val="666666"/>
          </a:solidFill>
          <a:latin typeface="Corbel" pitchFamily="34" charset="0"/>
        </a:defRPr>
      </a:lvl9pPr>
      <a:extLst/>
    </p:titleStyle>
    <p:bodyStyle>
      <a:lvl1pPr marL="365125" indent="-282575" algn="l" rtl="0" fontAlgn="base">
        <a:spcBef>
          <a:spcPts val="6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36538" algn="l" rtl="0" fontAlgn="base">
        <a:spcBef>
          <a:spcPts val="550"/>
        </a:spcBef>
        <a:spcAft>
          <a:spcPct val="0"/>
        </a:spcAft>
        <a:buClr>
          <a:schemeClr val="accent1"/>
        </a:buClr>
        <a:buFont typeface="Verdana" pitchFamily="34" charset="0"/>
        <a:buChar char="◦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5825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 2" pitchFamily="18" charset="2"/>
        <a:buChar char="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173038" algn="l" rtl="0" fontAlgn="base">
        <a:spcBef>
          <a:spcPct val="20000"/>
        </a:spcBef>
        <a:spcAft>
          <a:spcPct val="0"/>
        </a:spcAft>
        <a:buClr>
          <a:srgbClr val="9C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6988" indent="-182563" algn="l" rtl="0" fontAlgn="base">
        <a:spcBef>
          <a:spcPct val="20000"/>
        </a:spcBef>
        <a:spcAft>
          <a:spcPct val="0"/>
        </a:spcAft>
        <a:buClr>
          <a:srgbClr val="68007F"/>
        </a:buClr>
        <a:buFont typeface="Wingdings 2" pitchFamily="18" charset="2"/>
        <a:buChar char="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31925" y="360363"/>
            <a:ext cx="7407275" cy="1471612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500" b="1" dirty="0" smtClean="0">
                <a:solidFill>
                  <a:schemeClr val="accent6">
                    <a:lumMod val="75000"/>
                  </a:schemeClr>
                </a:solidFill>
              </a:rPr>
              <a:t>Агрессивность старших дошкольников в зависимости от степени отверженности в семье матерью</a:t>
            </a:r>
            <a:endParaRPr lang="ru-RU" sz="35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31925" y="1849438"/>
            <a:ext cx="7407275" cy="4579937"/>
          </a:xfrm>
        </p:spPr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Дипломная работа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по психологии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err="1" smtClean="0">
                <a:latin typeface="Times New Roman" pitchFamily="18" charset="0"/>
                <a:cs typeface="Times New Roman" pitchFamily="18" charset="0"/>
              </a:rPr>
              <a:t>Гаховой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Анны Сергеевны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algn="just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Научный руководитель -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Ситяева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Снежана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Михайловна, кандидат биологических наук, доцент кафедры психологии образования. 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4339" name="Picture 3" descr="C:\Users\Анна\Desktop\картинки к диплому\Изображение 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143750" y="1857375"/>
            <a:ext cx="1714500" cy="2709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  <a:normAutofit/>
          </a:bodyPr>
          <a:lstStyle/>
          <a:p>
            <a:pPr algn="ctr"/>
            <a:r>
              <a:rPr lang="ru-RU" sz="3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Результаты по методике «Несуществующее животное»</a:t>
            </a:r>
          </a:p>
        </p:txBody>
      </p:sp>
      <p:graphicFrame>
        <p:nvGraphicFramePr>
          <p:cNvPr id="8" name="Диаграмма 7"/>
          <p:cNvGraphicFramePr/>
          <p:nvPr/>
        </p:nvGraphicFramePr>
        <p:xfrm>
          <a:off x="1071538" y="1428736"/>
          <a:ext cx="778674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2">
                    <a:satMod val="130000"/>
                  </a:schemeClr>
                </a:solidFill>
              </a:rPr>
              <a:t>Результаты исследования по методике «Критерии агрессивности у ребенка» </a:t>
            </a:r>
            <a:r>
              <a:rPr lang="ru-RU" sz="3000" b="1" dirty="0" err="1" smtClean="0">
                <a:solidFill>
                  <a:schemeClr val="tx2">
                    <a:satMod val="130000"/>
                  </a:schemeClr>
                </a:solidFill>
              </a:rPr>
              <a:t>Титоренко</a:t>
            </a:r>
            <a:r>
              <a:rPr lang="ru-RU" sz="3000" b="1" dirty="0" smtClean="0">
                <a:solidFill>
                  <a:schemeClr val="tx2">
                    <a:satMod val="130000"/>
                  </a:schemeClr>
                </a:solidFill>
              </a:rPr>
              <a:t> Т. </a:t>
            </a:r>
            <a:endParaRPr lang="ru-RU" sz="3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571625"/>
            <a:ext cx="804545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065" name="Rectangle 201"/>
          <p:cNvSpPr>
            <a:spLocks noGrp="1"/>
          </p:cNvSpPr>
          <p:nvPr>
            <p:ph type="title"/>
          </p:nvPr>
        </p:nvSpPr>
        <p:spPr bwMode="auto">
          <a:noFill/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/>
          <a:p>
            <a:r>
              <a:rPr lang="ru-RU" sz="2300" b="1" dirty="0" smtClean="0">
                <a:effectLst/>
              </a:rPr>
              <a:t>Корреляционный анализ между показателями агрессивности детей старшего дошкольного возраста и отверженностью их в семье матерью</a:t>
            </a:r>
          </a:p>
        </p:txBody>
      </p:sp>
      <p:graphicFrame>
        <p:nvGraphicFramePr>
          <p:cNvPr id="37067" name="Group 203"/>
          <p:cNvGraphicFramePr>
            <a:graphicFrameLocks noGrp="1"/>
          </p:cNvGraphicFramePr>
          <p:nvPr>
            <p:ph idx="1"/>
          </p:nvPr>
        </p:nvGraphicFramePr>
        <p:xfrm>
          <a:off x="1435100" y="1447800"/>
          <a:ext cx="7499350" cy="4937760"/>
        </p:xfrm>
        <a:graphic>
          <a:graphicData uri="http://schemas.openxmlformats.org/drawingml/2006/table">
            <a:tbl>
              <a:tblPr/>
              <a:tblGrid>
                <a:gridCol w="2946400"/>
                <a:gridCol w="1655763"/>
                <a:gridCol w="2897187"/>
              </a:tblGrid>
              <a:tr h="16192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агрессивности старших дошкольников (по методике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Несуществующее  животное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Показатели агрессивности старших дошкольников (по методике 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Критерии агрессивности у ребенка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»</a:t>
                      </a:r>
                      <a:r>
                        <a:rPr kumimoji="0" lang="ru-RU" sz="1400" b="0" i="1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- Титаренко Т. М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.)</a:t>
                      </a: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Степень отверженности ребенка матерью по методике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степени отверженности ребенка матерью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0,6586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0,6278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p=,0001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p=,0001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365125" marR="0" lvl="0" indent="-282575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Количество отвергаемых черт характера ребенка матерью по методике 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«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Шкала степени отверженности ребенка матерью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rbel"/>
                          <a:cs typeface="Times New Roman" pitchFamily="18" charset="0"/>
                        </a:rPr>
                        <a:t>»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0,8003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0,7747</a:t>
                      </a:r>
                      <a:endParaRPr kumimoji="0" lang="ru-RU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61925">
                <a:tc>
                  <a:txBody>
                    <a:bodyPr/>
                    <a:lstStyle/>
                    <a:p>
                      <a:pPr marL="8255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Pct val="80000"/>
                        <a:buFont typeface="Wingdings 2" pitchFamily="18" charset="2"/>
                        <a:buNone/>
                        <a:tabLst/>
                      </a:pPr>
                      <a:endParaRPr kumimoji="0" lang="ru-RU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p=,0001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65125" marR="0" lvl="0" indent="-282575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p=,0001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rbel" pitchFamily="34" charset="0"/>
                        <a:cs typeface="Arial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Выводы 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3000" dirty="0" smtClean="0"/>
              <a:t>1. </a:t>
            </a:r>
            <a:r>
              <a:rPr lang="ru-RU" sz="2600" dirty="0" smtClean="0"/>
              <a:t>Подавляющее большинство детей старшего дошкольного возраста  характеризуют низкую агрессию. Около 10%  старших дошкольников проявляют высокую агрессию.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600" dirty="0" smtClean="0"/>
              <a:t>2. 20% дошкольников в семье отвергаемы  матерью , около 30% старших дошкольников принимаемы матерью безоговорочно.</a:t>
            </a:r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r>
              <a:rPr lang="ru-RU" sz="2600" dirty="0" smtClean="0"/>
              <a:t>3. Между агрессивностью дошкольников  и отверженности их матерью выявлена выраженная прямая связь: </a:t>
            </a:r>
            <a:r>
              <a:rPr lang="ru-RU" sz="2600" b="1" i="1" dirty="0" smtClean="0"/>
              <a:t>чем больше старший дошкольник  отвергаем в семье, тем более агрессивным он является.</a:t>
            </a:r>
            <a:endParaRPr lang="ru-RU" sz="2600" dirty="0" smtClean="0"/>
          </a:p>
          <a:p>
            <a:pPr>
              <a:lnSpc>
                <a:spcPct val="90000"/>
              </a:lnSpc>
              <a:buFont typeface="Wingdings 2" pitchFamily="18" charset="2"/>
              <a:buNone/>
            </a:pPr>
            <a:endParaRPr lang="ru-RU" sz="3000" dirty="0" smtClean="0"/>
          </a:p>
        </p:txBody>
      </p:sp>
      <p:pic>
        <p:nvPicPr>
          <p:cNvPr id="28675" name="Picture 2" descr="C:\Users\Анна\Desktop\картинки к диплому\Изображение 020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072438" y="3786188"/>
            <a:ext cx="785812" cy="1236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6" name="Picture 4" descr="C:\Users\Анна\Desktop\картинки к диплому\Изображение 0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0188" y="285750"/>
            <a:ext cx="2046287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8677" name="Picture 6" descr="C:\Users\Анна\Desktop\картинки к диплому\Изображение 008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00125" y="5643563"/>
            <a:ext cx="768350" cy="1214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56546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>СПАСИБО </a:t>
            </a:r>
            <a:b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</a:b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/>
            </a:r>
            <a:b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</a:b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>     ЗА </a:t>
            </a:r>
            <a:b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</a:b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/>
            </a:r>
            <a:b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</a:b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>ВНИМАНИЕ</a:t>
            </a:r>
            <a:b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</a:br>
            <a:r>
              <a:rPr lang="ru-RU" sz="45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  <a:cs typeface="Arabic Typesetting" pitchFamily="66" charset="-78"/>
              </a:rPr>
              <a:t>   </a:t>
            </a:r>
            <a:endParaRPr lang="ru-RU" sz="4500" b="1" dirty="0">
              <a:solidFill>
                <a:schemeClr val="accent5">
                  <a:lumMod val="75000"/>
                </a:schemeClr>
              </a:solidFill>
              <a:latin typeface="Comic Sans MS" pitchFamily="66" charset="0"/>
              <a:cs typeface="Arabic Typesetting" pitchFamily="66" charset="-78"/>
            </a:endParaRPr>
          </a:p>
        </p:txBody>
      </p:sp>
      <p:pic>
        <p:nvPicPr>
          <p:cNvPr id="29698" name="Picture 2" descr="C:\Users\Анна\Desktop\картинки к диплому\Изображение 01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0" y="357188"/>
            <a:ext cx="3713163" cy="575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1500166" y="214290"/>
            <a:ext cx="8065157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КРИТЕРИИ АГРЕССИВНОСТИ У РЕБЕНКА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(АНКЕТА)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(Лаврентьева Г. П., Титаренко Т. М.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)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Временами кажется, что в него вселился злой дух. 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не может промолчать, когда чем-то недоволен.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Когда кто-то причиняет ему зло, он обязательно старается отплатить тем же.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Иногда ему без всякой причины хочется выругаться.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Бывает, что он с удовольствием ломает игрушки, что-то разбивает, потрошит.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Иногда он так настаивает на чем-то, что окружающие теряют терпение.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Он не прочь подразнить животных.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Переспорить его трудно.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Очень сердится, когда ему кажется, что кто-то над ним подшучивает.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Иногда у него вспыхивает желание сделать что-то плохое, шокирующее окружающих.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 ответ на обычные распоряжения стремится сделать все наоборот.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Часто не по возрасту ворчлив.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Воспринимает себя как самостоятельного и решительного.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Любит быть первым, командовать, подчинять себе других.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Неудачи вызывают у него сильное раздражение, желание найти виноватых.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Легко ссорится, вступает в драку.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Старается общаться с младшими и физически более слабыми.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 него нередки приступы мрачной раздражительности.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Не считается со сверстниками, не уступает, не делится.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 Уверен, что любое задание выполнит лучше всех.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357289" y="714356"/>
          <a:ext cx="7429554" cy="5944026"/>
        </p:xfrm>
        <a:graphic>
          <a:graphicData uri="http://schemas.openxmlformats.org/drawingml/2006/table">
            <a:tbl>
              <a:tblPr/>
              <a:tblGrid>
                <a:gridCol w="1930674"/>
                <a:gridCol w="4352875"/>
                <a:gridCol w="1146005"/>
              </a:tblGrid>
              <a:tr h="963059"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Симптомокомплекс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Симптом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Балл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Агрессия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1. Сильная, уверенная линия рисунка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2. Неаккуратность рисунка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3. Большое количество острых углов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Верхнее размещение углов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Крупное изображение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6. Голова обращена вправо или анфас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7. Хвост поднят вверх, пышный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8. Угрожающее выражение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9. Угрожающая поза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427789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10. Наличие орудий нападения (зубы, когти,  рога)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0,1,2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11. Хищник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12. Вожак или одинокий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641684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13. При  нападении  "дерется  насмерть"  или "всех убивает", дерется традиционными способами (зубы, когти,  рога,  хобот и т.д.)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6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14. Ночное животное</a:t>
                      </a:r>
                      <a:endParaRPr lang="ru-RU" sz="16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6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13895"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15. Другие признаки</a:t>
                      </a:r>
                      <a:endParaRPr lang="ru-RU" sz="10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 fontAlgn="base" hangingPunct="0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0000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0,1</a:t>
                      </a:r>
                      <a:endParaRPr lang="ru-RU" sz="1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16607" marR="16607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285750"/>
            <a:ext cx="7497762" cy="3011488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b="1" dirty="0" smtClean="0">
                <a:solidFill>
                  <a:schemeClr val="tx1"/>
                </a:solidFill>
              </a:rPr>
              <a:t>Цель: </a:t>
            </a:r>
            <a:r>
              <a:rPr lang="ru-RU" i="1" dirty="0" smtClean="0">
                <a:solidFill>
                  <a:schemeClr val="accent5">
                    <a:lumMod val="75000"/>
                  </a:schemeClr>
                </a:solidFill>
              </a:rPr>
              <a:t>изучение особенностей агрессивного поведения  старших дошкольников в зависимости от степени отверженности ребенка матерью</a:t>
            </a:r>
            <a:endParaRPr lang="ru-RU" i="1" dirty="0">
              <a:solidFill>
                <a:schemeClr val="accent5">
                  <a:lumMod val="75000"/>
                </a:schemeClr>
              </a:solidFill>
            </a:endParaRPr>
          </a:p>
        </p:txBody>
      </p:sp>
      <p:pic>
        <p:nvPicPr>
          <p:cNvPr id="16386" name="Picture 2" descr="C:\Users\Анна\Desktop\картинки к диплому\Изображение 00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57625" y="3656013"/>
            <a:ext cx="2022475" cy="320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Задачи: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1.Изучить научную литературу по проблеме исследования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2. Исследовать степень отверженности детей дошкольного возраста матерью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3. Проанализировать проявления агрессивности дошкольников</a:t>
            </a:r>
          </a:p>
          <a:p>
            <a:pPr marL="596646" indent="-514350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4. Определить характер связи между агрессивностью и степенью отверженности дошкольника матерью</a:t>
            </a:r>
            <a:endParaRPr lang="ru-RU" dirty="0"/>
          </a:p>
        </p:txBody>
      </p:sp>
      <p:pic>
        <p:nvPicPr>
          <p:cNvPr id="17411" name="Picture 2" descr="C:\Users\Анна\Desktop\РАБОТА\МО и семинары\КУрс Сеть тв.уч\КУРС КОР\Картинки к заданию 5\694196_w100_h100_logo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58063" y="36513"/>
            <a:ext cx="1785937" cy="217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3" descr="C:\Users\Анна\Desktop\картинки к диплому\Изображение 00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88" y="5051425"/>
            <a:ext cx="1143000" cy="180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1582737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dirty="0" smtClean="0">
                <a:solidFill>
                  <a:schemeClr val="tx1"/>
                </a:solidFill>
              </a:rPr>
              <a:t>                   </a:t>
            </a:r>
            <a:r>
              <a:rPr lang="ru-RU" sz="3200" b="1" u="sng" dirty="0" smtClean="0">
                <a:solidFill>
                  <a:schemeClr val="tx1"/>
                </a:solidFill>
              </a:rPr>
              <a:t>Объект:  </a:t>
            </a:r>
            <a:r>
              <a:rPr lang="ru-RU" sz="3200" b="1" dirty="0" smtClean="0">
                <a:solidFill>
                  <a:schemeClr val="tx1"/>
                </a:solidFill>
              </a:rPr>
              <a:t>старшие дошкольники</a:t>
            </a:r>
            <a:endParaRPr lang="ru-RU" sz="3200" b="1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35100" y="1571625"/>
            <a:ext cx="7499350" cy="4676775"/>
          </a:xfrm>
        </p:spPr>
        <p:txBody>
          <a:bodyPr>
            <a:normAutofit lnSpcReduction="10000"/>
          </a:bodyPr>
          <a:lstStyle/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b="1" u="sng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/>
              <a:t>Предмет:  </a:t>
            </a:r>
            <a:r>
              <a:rPr lang="ru-RU" b="1" dirty="0" smtClean="0"/>
              <a:t>агрессивность дошкольников в зависимости от степени отверженности ребенка матерью.</a:t>
            </a:r>
            <a:endParaRPr lang="ru-RU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b="1" u="sng" dirty="0" smtClean="0"/>
              <a:t>Гипотеза: </a:t>
            </a:r>
            <a:r>
              <a:rPr lang="ru-RU" b="1" dirty="0" smtClean="0"/>
              <a:t>Чем выше степень отверженности ребенка матерью, тем более высокая  агрессивность характерна  для него.</a:t>
            </a:r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 smtClean="0"/>
          </a:p>
          <a:p>
            <a:pPr marL="365760" indent="-283464" algn="just" fontAlgn="auto">
              <a:spcAft>
                <a:spcPts val="0"/>
              </a:spcAft>
              <a:buFont typeface="Wingdings 2"/>
              <a:buNone/>
              <a:defRPr/>
            </a:pPr>
            <a:endParaRPr lang="ru-RU" dirty="0"/>
          </a:p>
        </p:txBody>
      </p:sp>
      <p:pic>
        <p:nvPicPr>
          <p:cNvPr id="18435" name="Picture 2" descr="C:\Users\Анна\Desktop\картинки к диплому\Изображение 010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500938" y="5002213"/>
            <a:ext cx="1143000" cy="1855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436" name="Picture 2" descr="C:\Users\Анна\Desktop\картинки к диплому\Изображение 00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1563" y="428625"/>
            <a:ext cx="1928812" cy="1214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100" y="274638"/>
            <a:ext cx="7499350" cy="62261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3300" dirty="0" smtClean="0">
                <a:solidFill>
                  <a:schemeClr val="tx2">
                    <a:satMod val="130000"/>
                  </a:schemeClr>
                </a:solidFill>
              </a:rPr>
              <a:t>Результаты исследования имеют </a:t>
            </a:r>
            <a:r>
              <a:rPr lang="ru-RU" sz="3300" b="1" dirty="0" smtClean="0">
                <a:solidFill>
                  <a:schemeClr val="accent2"/>
                </a:solidFill>
              </a:rPr>
              <a:t>теоретическую значимость</a:t>
            </a:r>
            <a:r>
              <a:rPr lang="ru-RU" sz="3300" dirty="0" smtClean="0">
                <a:solidFill>
                  <a:schemeClr val="tx2">
                    <a:satMod val="130000"/>
                  </a:schemeClr>
                </a:solidFill>
              </a:rPr>
              <a:t>, поскольку позволяют оценить влияние такого фактора  связи между степенью отверженности ребенка матерью и агрессивностью дошкольника</a:t>
            </a:r>
            <a:br>
              <a:rPr lang="ru-RU" sz="3300" dirty="0" smtClean="0">
                <a:solidFill>
                  <a:schemeClr val="tx2">
                    <a:satMod val="130000"/>
                  </a:schemeClr>
                </a:solidFill>
              </a:rPr>
            </a:br>
            <a:r>
              <a:rPr lang="ru-RU" sz="3300" b="1" dirty="0" smtClean="0">
                <a:solidFill>
                  <a:schemeClr val="accent2"/>
                </a:solidFill>
              </a:rPr>
              <a:t>Практическая значимость</a:t>
            </a:r>
            <a:r>
              <a:rPr lang="ru-RU" sz="3300" dirty="0" smtClean="0">
                <a:solidFill>
                  <a:schemeClr val="accent2"/>
                </a:solidFill>
              </a:rPr>
              <a:t> </a:t>
            </a:r>
            <a:r>
              <a:rPr lang="ru-RU" sz="3300" dirty="0" smtClean="0">
                <a:solidFill>
                  <a:schemeClr val="tx2">
                    <a:satMod val="130000"/>
                  </a:schemeClr>
                </a:solidFill>
              </a:rPr>
              <a:t>работы заключается в том, что результаты наших исследований могут быть использованы в практической психологии при осуществлении психологического консультирования по детско-родительским отношениям. 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Организация исследования</a:t>
            </a: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ru-RU" dirty="0" smtClean="0"/>
              <a:t>Исследование проводилось в </a:t>
            </a:r>
            <a:r>
              <a:rPr lang="ru-RU" dirty="0" err="1" smtClean="0"/>
              <a:t>р-п</a:t>
            </a:r>
            <a:r>
              <a:rPr lang="ru-RU" dirty="0" smtClean="0"/>
              <a:t>. Октябрьском на базе Муниципального бюджетного дошкольного образовательного учреждения  детского сада «Сказка».</a:t>
            </a:r>
          </a:p>
          <a:p>
            <a:pPr>
              <a:buFont typeface="Courier New" pitchFamily="49" charset="0"/>
              <a:buChar char="o"/>
            </a:pPr>
            <a:r>
              <a:rPr lang="ru-RU" dirty="0" smtClean="0"/>
              <a:t>Объектом нашего исследования выступали старшие дошкольники в возрасте от 5 до 7 лет </a:t>
            </a:r>
          </a:p>
        </p:txBody>
      </p:sp>
      <p:pic>
        <p:nvPicPr>
          <p:cNvPr id="21507" name="Picture 2" descr="C:\Users\Анна\Desktop\картинки к диплому\Изображение 018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38" y="4978400"/>
            <a:ext cx="2928937" cy="187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2">
                    <a:satMod val="130000"/>
                  </a:schemeClr>
                </a:solidFill>
              </a:rPr>
              <a:t>методики:</a:t>
            </a:r>
            <a:r>
              <a:rPr lang="ru-RU" dirty="0" smtClean="0">
                <a:solidFill>
                  <a:schemeClr val="tx2">
                    <a:satMod val="130000"/>
                  </a:schemeClr>
                </a:solidFill>
              </a:rPr>
              <a:t> </a:t>
            </a:r>
            <a:br>
              <a:rPr lang="ru-RU" dirty="0" smtClean="0">
                <a:solidFill>
                  <a:schemeClr val="tx2">
                    <a:satMod val="130000"/>
                  </a:schemeClr>
                </a:solidFill>
              </a:rPr>
            </a:br>
            <a:endParaRPr lang="ru-RU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000" dirty="0" smtClean="0"/>
              <a:t>проективная методика исследования личности «Несуществующее животное»  - для детей (с использованием </a:t>
            </a:r>
            <a:r>
              <a:rPr lang="ru-RU" sz="3000" dirty="0" err="1" smtClean="0"/>
              <a:t>симптомокомплекса</a:t>
            </a:r>
            <a:r>
              <a:rPr lang="ru-RU" sz="3000" dirty="0" smtClean="0"/>
              <a:t> по Фурманову);</a:t>
            </a:r>
          </a:p>
          <a:p>
            <a:r>
              <a:rPr lang="ru-RU" sz="3000" dirty="0" smtClean="0"/>
              <a:t>«Шкала степени отверженности ребенка в семье» Баркан А.И. - для матерей;</a:t>
            </a:r>
          </a:p>
          <a:p>
            <a:r>
              <a:rPr lang="ru-RU" sz="3000" dirty="0" smtClean="0"/>
              <a:t>Анкета «Критерии агрессивности</a:t>
            </a:r>
          </a:p>
          <a:p>
            <a:pPr>
              <a:buFont typeface="Wingdings 2" pitchFamily="18" charset="2"/>
              <a:buNone/>
            </a:pPr>
            <a:r>
              <a:rPr lang="ru-RU" sz="3000" dirty="0" smtClean="0"/>
              <a:t> у ребенка» Т.М. </a:t>
            </a:r>
            <a:r>
              <a:rPr lang="ru-RU" sz="3000" dirty="0" err="1" smtClean="0"/>
              <a:t>Титоренко</a:t>
            </a:r>
            <a:r>
              <a:rPr lang="ru-RU" sz="3000" dirty="0" smtClean="0"/>
              <a:t> – для воспитателей.</a:t>
            </a:r>
          </a:p>
          <a:p>
            <a:endParaRPr lang="ru-RU" sz="3000" dirty="0" smtClean="0"/>
          </a:p>
        </p:txBody>
      </p:sp>
      <p:pic>
        <p:nvPicPr>
          <p:cNvPr id="22531" name="Picture 3" descr="C:\Users\Анна\Desktop\картинки к диплому\Изображение 01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86700" y="4572000"/>
            <a:ext cx="1257300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idx="1"/>
          </p:nvPr>
        </p:nvSpPr>
        <p:spPr>
          <a:xfrm>
            <a:off x="1435100" y="714375"/>
            <a:ext cx="7499350" cy="5534025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endParaRPr lang="ru-RU" sz="4000" b="1" smtClean="0">
              <a:solidFill>
                <a:srgbClr val="0070C0"/>
              </a:solidFill>
              <a:latin typeface="Comic Sans MS" pitchFamily="66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8000" b="1" smtClean="0">
                <a:solidFill>
                  <a:srgbClr val="0070C0"/>
                </a:solidFill>
                <a:latin typeface="Comic Sans MS" pitchFamily="66" charset="0"/>
              </a:rPr>
              <a:t>Результаты</a:t>
            </a:r>
          </a:p>
          <a:p>
            <a:pPr algn="ctr">
              <a:buFont typeface="Wingdings 2" pitchFamily="18" charset="2"/>
              <a:buNone/>
            </a:pPr>
            <a:r>
              <a:rPr lang="ru-RU" sz="8000" b="1" smtClean="0">
                <a:solidFill>
                  <a:srgbClr val="0070C0"/>
                </a:solidFill>
                <a:latin typeface="Comic Sans MS" pitchFamily="66" charset="0"/>
              </a:rPr>
              <a:t> исследования</a:t>
            </a:r>
            <a:endParaRPr lang="ru-RU" sz="8000" smtClean="0">
              <a:solidFill>
                <a:srgbClr val="0070C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4438" y="0"/>
            <a:ext cx="7497762" cy="1143000"/>
          </a:xfrm>
        </p:spPr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sz="3000" b="1" dirty="0" smtClean="0">
                <a:solidFill>
                  <a:schemeClr val="tx2">
                    <a:satMod val="130000"/>
                  </a:schemeClr>
                </a:solidFill>
              </a:rPr>
              <a:t>Результаты по методике «Шкала степени отверженности ребенка матерью»</a:t>
            </a:r>
            <a:endParaRPr lang="ru-RU" sz="3000" b="1" dirty="0">
              <a:solidFill>
                <a:schemeClr val="tx2">
                  <a:satMod val="130000"/>
                </a:schemeClr>
              </a:solidFill>
            </a:endParaRPr>
          </a:p>
        </p:txBody>
      </p:sp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90613" y="1500188"/>
            <a:ext cx="8053387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Яркая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292</TotalTime>
  <Words>740</Words>
  <PresentationFormat>Экран (4:3)</PresentationFormat>
  <Paragraphs>113</Paragraphs>
  <Slides>16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Солнцестояние</vt:lpstr>
      <vt:lpstr>Агрессивность старших дошкольников в зависимости от степени отверженности в семье матерью</vt:lpstr>
      <vt:lpstr>   Цель: изучение особенностей агрессивного поведения  старших дошкольников в зависимости от степени отверженности ребенка матерью</vt:lpstr>
      <vt:lpstr>Задачи:</vt:lpstr>
      <vt:lpstr>                   Объект:  старшие дошкольники</vt:lpstr>
      <vt:lpstr>Результаты исследования имеют теоретическую значимость, поскольку позволяют оценить влияние такого фактора  связи между степенью отверженности ребенка матерью и агрессивностью дошкольника Практическая значимость работы заключается в том, что результаты наших исследований могут быть использованы в практической психологии при осуществлении психологического консультирования по детско-родительским отношениям.  </vt:lpstr>
      <vt:lpstr>Организация исследования</vt:lpstr>
      <vt:lpstr>методики:  </vt:lpstr>
      <vt:lpstr>Слайд 8</vt:lpstr>
      <vt:lpstr>Результаты по методике «Шкала степени отверженности ребенка матерью»</vt:lpstr>
      <vt:lpstr>Результаты по методике «Несуществующее животное»</vt:lpstr>
      <vt:lpstr>Результаты исследования по методике «Критерии агрессивности у ребенка» Титоренко Т. </vt:lpstr>
      <vt:lpstr>Корреляционный анализ между показателями агрессивности детей старшего дошкольного возраста и отверженностью их в семье матерью</vt:lpstr>
      <vt:lpstr>Выводы </vt:lpstr>
      <vt:lpstr>СПАСИБО        ЗА   ВНИМАНИЕ    </vt:lpstr>
      <vt:lpstr>Слайд 15</vt:lpstr>
      <vt:lpstr>Слайд 16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Отверженность в семье матерью, как фактор агрессивного поведения дошкольника</dc:title>
  <dc:creator>Анна</dc:creator>
  <cp:lastModifiedBy>Анна</cp:lastModifiedBy>
  <cp:revision>30</cp:revision>
  <dcterms:created xsi:type="dcterms:W3CDTF">2015-04-15T23:13:48Z</dcterms:created>
  <dcterms:modified xsi:type="dcterms:W3CDTF">2015-06-30T02:26:08Z</dcterms:modified>
</cp:coreProperties>
</file>