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4797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Виды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 формы </a:t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контрольно - оценочной деятельности </a:t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начальной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школе</a:t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_________________________</a:t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800" b="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Подготовил  Учитель начальных классов </a:t>
            </a:r>
            <a:br>
              <a:rPr lang="ru-RU" sz="1800" b="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МБОУ СОШ № 10, г. Нижневартовск  </a:t>
            </a:r>
            <a:br>
              <a:rPr lang="ru-RU" sz="1800" b="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</a:br>
            <a:r>
              <a:rPr lang="ru-RU" sz="1800" b="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Нартова Елена Владимировна</a:t>
            </a:r>
            <a:endParaRPr lang="ru-RU" sz="1800" b="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Самооценка при работе в группах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28735"/>
          <a:ext cx="7239000" cy="39290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28760"/>
                <a:gridCol w="1185842"/>
                <a:gridCol w="1457364"/>
                <a:gridCol w="1571636"/>
                <a:gridCol w="1595398"/>
              </a:tblGrid>
              <a:tr h="434374">
                <a:tc>
                  <a:txBody>
                    <a:bodyPr/>
                    <a:lstStyle/>
                    <a:p>
                      <a:r>
                        <a:rPr lang="ru-RU" dirty="0" smtClean="0"/>
                        <a:t>№ группы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Капитан группы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68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Правильность выполнения  заданий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Владение математической терминологией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Взаимодействие с другими членами группы</a:t>
                      </a:r>
                      <a:endParaRPr lang="ru-RU" sz="1400" dirty="0"/>
                    </a:p>
                  </a:txBody>
                  <a:tcPr/>
                </a:tc>
              </a:tr>
              <a:tr h="465998">
                <a:tc>
                  <a:txBody>
                    <a:bodyPr/>
                    <a:lstStyle/>
                    <a:p>
                      <a:r>
                        <a:rPr lang="ru-RU" dirty="0" smtClean="0"/>
                        <a:t>1. Иванов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4374">
                <a:tc>
                  <a:txBody>
                    <a:bodyPr/>
                    <a:lstStyle/>
                    <a:p>
                      <a:r>
                        <a:rPr lang="ru-RU" dirty="0" smtClean="0"/>
                        <a:t>2. Петров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374">
                <a:tc>
                  <a:txBody>
                    <a:bodyPr/>
                    <a:lstStyle/>
                    <a:p>
                      <a:r>
                        <a:rPr lang="ru-RU" dirty="0" smtClean="0"/>
                        <a:t>3. Сидоров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374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374"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374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714356"/>
          </a:xfrm>
        </p:spPr>
        <p:txBody>
          <a:bodyPr>
            <a:normAutofit/>
          </a:bodyPr>
          <a:lstStyle/>
          <a:p>
            <a:pPr algn="ctr"/>
            <a:r>
              <a:rPr lang="ru-RU" sz="1900" b="0" dirty="0" smtClean="0">
                <a:solidFill>
                  <a:schemeClr val="bg2">
                    <a:lumMod val="50000"/>
                  </a:schemeClr>
                </a:solidFill>
              </a:rPr>
              <a:t>Прогностическая оценка (</a:t>
            </a:r>
            <a:r>
              <a:rPr lang="ru-RU" sz="1900" b="0" dirty="0" err="1" smtClean="0">
                <a:solidFill>
                  <a:schemeClr val="bg2">
                    <a:lumMod val="50000"/>
                  </a:schemeClr>
                </a:solidFill>
              </a:rPr>
              <a:t>оценка</a:t>
            </a:r>
            <a:r>
              <a:rPr lang="ru-RU" sz="1900" b="0" dirty="0" smtClean="0">
                <a:solidFill>
                  <a:schemeClr val="bg2">
                    <a:lumMod val="50000"/>
                  </a:schemeClr>
                </a:solidFill>
              </a:rPr>
              <a:t> предстоящей работы)</a:t>
            </a:r>
            <a:endParaRPr lang="ru-RU" sz="1900" b="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215338" cy="5857916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   </a:t>
            </a:r>
            <a:r>
              <a:rPr lang="ru-RU" sz="1600" b="1" dirty="0" smtClean="0"/>
              <a:t>«+» – знаю</a:t>
            </a:r>
          </a:p>
          <a:p>
            <a:pPr>
              <a:buNone/>
            </a:pPr>
            <a:r>
              <a:rPr lang="ru-RU" sz="1600" b="1" dirty="0" smtClean="0"/>
              <a:t>   «?» – сомневаюсь</a:t>
            </a:r>
          </a:p>
          <a:p>
            <a:pPr>
              <a:buNone/>
            </a:pPr>
            <a:r>
              <a:rPr lang="ru-RU" sz="1600" b="1" dirty="0" smtClean="0"/>
              <a:t>   «-» – не знаю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1600" dirty="0" smtClean="0"/>
              <a:t>даёт возможность учителю увидеть, всё ли понял ученик во время объяснения и закрепления учебного материала. </a:t>
            </a:r>
          </a:p>
          <a:p>
            <a:pPr>
              <a:buNone/>
            </a:pPr>
            <a:r>
              <a:rPr lang="ru-RU" sz="1600" dirty="0" smtClean="0"/>
              <a:t>		Ученикам даётся небольшое задание на изученную тему. После того, как ученики познакомились с работой, им предлагается оценить свои возможности в её выполнении: поставить на полях тетради «+», «-» или «?», который отражает прогностическую оценку. Затем работа проверяется, сверяется с образцом. Если ученик оценил себя знаком «+», и действительно не допустил ошибок, он обводит его кружком, значит он правильно оценил свою готовность к решению новой учебной задачи. </a:t>
            </a:r>
          </a:p>
          <a:p>
            <a:pPr>
              <a:buNone/>
            </a:pPr>
            <a:r>
              <a:rPr lang="ru-RU" sz="1600" dirty="0" smtClean="0"/>
              <a:t>		Прогностическая оценка может использоваться и при выполнении отдельно взятого задания в проверочной или контрольной работе. Ученик ставит необходимый знак до выполнения задания в работе и после его выполнения.</a:t>
            </a:r>
          </a:p>
          <a:p>
            <a:pPr>
              <a:buNone/>
            </a:pPr>
            <a:r>
              <a:rPr lang="ru-RU" sz="1600" dirty="0" smtClean="0"/>
              <a:t>		В ходе выполнения действий при самоконтроле ученик задает себе вопросы: «Что я делаю сейчас?», «Что выполнено?». «Что предстоит сделать?» и др.  Отвечая на данные вопросы, ученик контролирует последовательность  своих действий. После работы ему можно задать вопросы: «Трудным ли было задание?». «В чём его трудность?», «Успешно ли ты с ним справился?»,  «Трудно ли тебе было проверять себя?» и т.п. </a:t>
            </a:r>
            <a:endParaRPr lang="ru-RU" sz="1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9444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ГЛАВНЫЕ КРИТЕРИИ </a:t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самоконтроля и самооценки,</a:t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а также контроля и оценки: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7929618" cy="4455496"/>
          </a:xfrm>
        </p:spPr>
        <p:txBody>
          <a:bodyPr/>
          <a:lstStyle/>
          <a:p>
            <a:r>
              <a:rPr lang="ru-RU" sz="2400" dirty="0" smtClean="0"/>
              <a:t>усвоение предметных знаний, умений и навыков, их соответствие требованиям ФГОС начального образования;</a:t>
            </a:r>
          </a:p>
          <a:p>
            <a:r>
              <a:rPr lang="ru-RU" sz="2400" dirty="0" err="1" smtClean="0"/>
              <a:t>Сформированность</a:t>
            </a:r>
            <a:r>
              <a:rPr lang="ru-RU" sz="2400" dirty="0" smtClean="0"/>
              <a:t> универсальных учебных действий (умения наблюдать, анализировать, сравнивать, классифицировать, обобщать, связно излагать мысли, творчески решать  учебную задачу);</a:t>
            </a:r>
          </a:p>
          <a:p>
            <a:r>
              <a:rPr lang="ru-RU" sz="2400" dirty="0" smtClean="0"/>
              <a:t>Развитость познавательной активности и интересов, прилежания и старания.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ОБЩИЕ ПРИНЦИПЫ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НОВОЙ СИСТЕМЫ ОЦЕНИВАНИЯ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7686700" cy="466981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Оценивание является </a:t>
            </a:r>
            <a:r>
              <a:rPr lang="ru-RU" sz="1800" b="1" dirty="0" smtClean="0"/>
              <a:t>постоянным</a:t>
            </a:r>
            <a:r>
              <a:rPr lang="ru-RU" sz="1800" dirty="0" smtClean="0"/>
              <a:t> процессом, естественным образом интегрированным в образовательную практику.</a:t>
            </a:r>
          </a:p>
          <a:p>
            <a:r>
              <a:rPr lang="ru-RU" sz="1800" dirty="0" smtClean="0"/>
              <a:t>Оценивание является </a:t>
            </a:r>
            <a:r>
              <a:rPr lang="ru-RU" sz="1800" b="1" dirty="0" err="1" smtClean="0"/>
              <a:t>критериальным</a:t>
            </a:r>
            <a:r>
              <a:rPr lang="ru-RU" sz="1800" b="1" dirty="0" smtClean="0"/>
              <a:t>. </a:t>
            </a:r>
            <a:r>
              <a:rPr lang="ru-RU" sz="1800" dirty="0" smtClean="0"/>
              <a:t>Основными</a:t>
            </a:r>
            <a:r>
              <a:rPr lang="ru-RU" sz="1800" b="1" dirty="0" smtClean="0"/>
              <a:t> </a:t>
            </a:r>
            <a:r>
              <a:rPr lang="ru-RU" sz="1800" dirty="0" smtClean="0"/>
              <a:t>критериями оценивания выступают планируемые результаты.</a:t>
            </a:r>
          </a:p>
          <a:p>
            <a:r>
              <a:rPr lang="ru-RU" sz="1800" dirty="0" smtClean="0"/>
              <a:t>Оцениваться с помощью отметки могут только результаты деятельности ученика и процесс их формирования, но не личные качества ребёнка.</a:t>
            </a:r>
          </a:p>
          <a:p>
            <a:r>
              <a:rPr lang="ru-RU" sz="1800" dirty="0" smtClean="0"/>
              <a:t>Система оценивания выстраивается таким образом, чтобы учащиеся включались в контрольно-оценочную деятельность, приобретая навыки и привычку к </a:t>
            </a:r>
            <a:r>
              <a:rPr lang="ru-RU" sz="1800" b="1" dirty="0" smtClean="0"/>
              <a:t>самооценке и </a:t>
            </a:r>
            <a:r>
              <a:rPr lang="ru-RU" sz="1800" b="1" dirty="0" err="1" smtClean="0"/>
              <a:t>взаимооценке</a:t>
            </a:r>
            <a:r>
              <a:rPr lang="ru-RU" sz="1800" b="1" dirty="0" smtClean="0"/>
              <a:t>.</a:t>
            </a:r>
          </a:p>
          <a:p>
            <a:r>
              <a:rPr lang="ru-RU" sz="1800" dirty="0" smtClean="0"/>
              <a:t>Оцениванию не подлежат темп работы ученика, своеобразие его психических процессов (особенности памяти, внимания, восприятия и т.д.)</a:t>
            </a:r>
            <a:endParaRPr lang="ru-RU" sz="18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122413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Действия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оценки и контроля можно назвать стартовыми в Формировании учебной деятельности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9416"/>
            <a:ext cx="7929618" cy="40341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endParaRPr lang="ru-RU" dirty="0" smtClean="0"/>
          </a:p>
          <a:p>
            <a:pPr>
              <a:buNone/>
            </a:pPr>
            <a:r>
              <a:rPr lang="ru-RU" sz="1800" dirty="0" smtClean="0"/>
              <a:t>	</a:t>
            </a:r>
            <a:r>
              <a:rPr lang="ru-RU" sz="1800" dirty="0" smtClean="0"/>
              <a:t>	</a:t>
            </a:r>
            <a:r>
              <a:rPr lang="ru-RU" sz="2000" dirty="0" smtClean="0"/>
              <a:t>Начиная </a:t>
            </a:r>
            <a:r>
              <a:rPr lang="ru-RU" sz="2000" dirty="0" smtClean="0"/>
              <a:t>с 1 класса учителю и учащимся необходимо сосредоточить свои усилия на формировании самоконтроля и самооценки как основы для постановки будущих учебных задач. Например, с 1 класса можно вводить условные обозначения:</a:t>
            </a:r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«+» </a:t>
            </a:r>
            <a:r>
              <a:rPr lang="ru-RU" sz="2000" dirty="0" smtClean="0"/>
              <a:t>– согласен</a:t>
            </a:r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«?»</a:t>
            </a:r>
            <a:r>
              <a:rPr lang="ru-RU" sz="2000" dirty="0" smtClean="0"/>
              <a:t> – сомневаюсь</a:t>
            </a:r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«-»</a:t>
            </a:r>
            <a:r>
              <a:rPr lang="ru-RU" sz="2000" dirty="0" smtClean="0"/>
              <a:t> - не согласен</a:t>
            </a:r>
          </a:p>
          <a:p>
            <a:pPr>
              <a:buNone/>
            </a:pPr>
            <a:r>
              <a:rPr lang="ru-RU" sz="2000" dirty="0" smtClean="0"/>
              <a:t>	С помощью этих обозначений школьники учатся оценивать друг друга, выделяя достоинства и недочёты в задании (ответе). </a:t>
            </a: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114300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Приёмы оценочной деятельности, используемые на уроке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при 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безотметочном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обучении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358214" cy="495556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«Волшебная линеечка»</a:t>
            </a:r>
          </a:p>
          <a:p>
            <a:pPr>
              <a:buNone/>
            </a:pPr>
            <a:r>
              <a:rPr lang="ru-RU" sz="2000" dirty="0" smtClean="0"/>
              <a:t>	На полях тетрадей ученики чертят шкалы и отмечают крестиком, на каком уровне, по их мнению, выполнена работа. При проверке учитель, если согласен с оценкой ученика, обводит крестик, если нет, то чертит свой	 крестик ниже или выше.</a:t>
            </a:r>
          </a:p>
          <a:p>
            <a:r>
              <a:rPr lang="ru-RU" sz="2800" b="1" dirty="0" smtClean="0"/>
              <a:t>«Светофор»</a:t>
            </a:r>
          </a:p>
          <a:p>
            <a:pPr>
              <a:buNone/>
            </a:pPr>
            <a:r>
              <a:rPr lang="ru-RU" sz="2800" b="1" dirty="0" smtClean="0"/>
              <a:t>	</a:t>
            </a:r>
            <a:r>
              <a:rPr lang="ru-RU" sz="2000" b="1" dirty="0" smtClean="0">
                <a:solidFill>
                  <a:srgbClr val="FF0000"/>
                </a:solidFill>
              </a:rPr>
              <a:t>Красный цвет </a:t>
            </a:r>
            <a:r>
              <a:rPr lang="ru-RU" sz="2000" b="1" dirty="0" smtClean="0"/>
              <a:t>- сигнал тревоги: «Мне трудно!»</a:t>
            </a:r>
          </a:p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2000" b="1" dirty="0" smtClean="0">
                <a:solidFill>
                  <a:srgbClr val="FFC000"/>
                </a:solidFill>
              </a:rPr>
              <a:t>Жёлтый цвет </a:t>
            </a:r>
            <a:r>
              <a:rPr lang="ru-RU" sz="2000" b="1" dirty="0" smtClean="0"/>
              <a:t>- сигнал сомнения: «Я сомневаюсь!»</a:t>
            </a:r>
          </a:p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2000" b="1" dirty="0" smtClean="0">
                <a:solidFill>
                  <a:srgbClr val="00B050"/>
                </a:solidFill>
              </a:rPr>
              <a:t>Зелёный цвет </a:t>
            </a:r>
            <a:r>
              <a:rPr lang="ru-RU" sz="2000" b="1" dirty="0" smtClean="0"/>
              <a:t>- сигнал благополучия «Я знаю и могу!»</a:t>
            </a:r>
          </a:p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2000" dirty="0" smtClean="0"/>
              <a:t>С помощью цветных карандашей ученики рисуют на полях тетради напротив выполненного задания круг светофора, который закрашивают соответствующим цветом. </a:t>
            </a:r>
            <a:endParaRPr lang="ru-RU" sz="2000" b="1" dirty="0" smtClean="0"/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endParaRPr lang="ru-RU" sz="4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ВОЛШЕБНАЯ ЛИНЕЕЧКА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g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5608" y="1609725"/>
            <a:ext cx="6462184" cy="484663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8013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СЛОВЕСНОЕ ОЦЕНИВАНИЕ 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b="0" u="sng" dirty="0" smtClean="0">
                <a:solidFill>
                  <a:schemeClr val="tx1"/>
                </a:solidFill>
              </a:rPr>
              <a:t>в конце урока задаются следующие вопросы:</a:t>
            </a:r>
            <a:endParaRPr lang="ru-RU" sz="2000" b="0" u="sng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7239000" cy="4071966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Что ты узнал на уроке?</a:t>
            </a:r>
          </a:p>
          <a:p>
            <a:pPr>
              <a:buFontTx/>
              <a:buChar char="-"/>
            </a:pPr>
            <a:r>
              <a:rPr lang="ru-RU" dirty="0" smtClean="0"/>
              <a:t>Чему научился?</a:t>
            </a:r>
          </a:p>
          <a:p>
            <a:pPr>
              <a:buFontTx/>
              <a:buChar char="-"/>
            </a:pPr>
            <a:r>
              <a:rPr lang="ru-RU" dirty="0" smtClean="0"/>
              <a:t>За что себя можешь похвалить?</a:t>
            </a:r>
          </a:p>
          <a:p>
            <a:pPr>
              <a:buFontTx/>
              <a:buChar char="-"/>
            </a:pPr>
            <a:r>
              <a:rPr lang="ru-RU" dirty="0" smtClean="0"/>
              <a:t>Над чём ещё надо поработать?</a:t>
            </a:r>
          </a:p>
          <a:p>
            <a:pPr>
              <a:buFontTx/>
              <a:buChar char="-"/>
            </a:pPr>
            <a:r>
              <a:rPr lang="ru-RU" dirty="0" smtClean="0"/>
              <a:t>Какие задания тебе понравились?</a:t>
            </a:r>
          </a:p>
          <a:p>
            <a:pPr>
              <a:buFontTx/>
              <a:buChar char="-"/>
            </a:pPr>
            <a:r>
              <a:rPr lang="ru-RU" dirty="0" smtClean="0"/>
              <a:t>Какие задания показались трудными?</a:t>
            </a:r>
          </a:p>
          <a:p>
            <a:pPr>
              <a:buFontTx/>
              <a:buChar char="-"/>
            </a:pPr>
            <a:r>
              <a:rPr lang="ru-RU" dirty="0" smtClean="0"/>
              <a:t>Достиг ли ты поставленную в начале урока цель?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НАГЛЯДНОЕ ПОСОБИЕ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478634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СЕГОДНЯ НА УРОКЕ Я…</a:t>
            </a:r>
          </a:p>
          <a:p>
            <a:r>
              <a:rPr lang="ru-RU" b="1" dirty="0" smtClean="0"/>
              <a:t>МНЕ УДАЛОСЬ…</a:t>
            </a:r>
          </a:p>
          <a:p>
            <a:r>
              <a:rPr lang="ru-RU" b="1" dirty="0" smtClean="0"/>
              <a:t>Я НЕДОСТАТОЧНО…                   </a:t>
            </a:r>
          </a:p>
          <a:p>
            <a:r>
              <a:rPr lang="ru-RU" b="1" dirty="0" smtClean="0"/>
              <a:t>МНЕ ПОНРАВИЛСЯ ОТВЕТ…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Также свою работу в конце недели, в конце месяца можно оценить с помощью рисунка. Дети на подсознательном уровне изображают свою самооценку в цвете, в изображении какого-либо предмета. Например, изобразить дерево настроения, цветок настроения, облачко настроения или раскрасить в цвете какой–либо предмет. </a:t>
            </a:r>
            <a:endParaRPr lang="ru-RU" dirty="0"/>
          </a:p>
        </p:txBody>
      </p:sp>
      <p:sp>
        <p:nvSpPr>
          <p:cNvPr id="6" name="Развернутая стрелка 5"/>
          <p:cNvSpPr/>
          <p:nvPr/>
        </p:nvSpPr>
        <p:spPr>
          <a:xfrm>
            <a:off x="5429256" y="1643050"/>
            <a:ext cx="1357322" cy="1143008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5715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ОЦЕНОЧНЫЕ ШКАЛЫ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7786742" cy="559850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1600" dirty="0" smtClean="0"/>
              <a:t>Начиная со 2 класса для самооценки используются 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</a:rPr>
              <a:t>оценочные шкалы</a:t>
            </a:r>
            <a:r>
              <a:rPr lang="ru-RU" sz="1600" b="1" dirty="0" smtClean="0"/>
              <a:t>. </a:t>
            </a:r>
            <a:r>
              <a:rPr lang="ru-RU" sz="1600" dirty="0" smtClean="0"/>
              <a:t>Количество шкал зависит от количества критериев, вырабатываемых учителем и учеником в ходе их совместной деятельности на каждом уроке. Данный способ позволяет оценить действия детей не только в письменных работах, но и при выполнении заданий в парах или группах. Оценивать можно не только знания, но и аккуратность,   умение слушать и слышать. </a:t>
            </a:r>
          </a:p>
          <a:p>
            <a:pPr algn="just">
              <a:buNone/>
            </a:pPr>
            <a:r>
              <a:rPr lang="ru-RU" sz="1600" dirty="0" smtClean="0"/>
              <a:t>		На шкале в виде отрезка ученик ставит крестик вверху, в середине или внизу в зависимости от соответствия или несоответствия данному критерию самооценки. Учитель проводит беседу, в ходе которой ученик обосновывает свой выбор: что ему удалось выполнить, что не удалось, над чем ещё необходимо поработать. Учитель ставит свой крестик на шкале в то место, где, по его мнению, он должен находиться. При совпадении оценки ученика и учителя, учитель обводит крестик ученика кружком. </a:t>
            </a:r>
          </a:p>
          <a:p>
            <a:pPr>
              <a:buNone/>
            </a:pPr>
            <a:r>
              <a:rPr lang="ru-RU" sz="1600" dirty="0" smtClean="0"/>
              <a:t>		</a:t>
            </a:r>
            <a:r>
              <a:rPr lang="ru-RU" sz="1600" u="sng" dirty="0" smtClean="0"/>
              <a:t>Пример беседы:</a:t>
            </a:r>
          </a:p>
          <a:p>
            <a:pPr>
              <a:buNone/>
            </a:pPr>
            <a:r>
              <a:rPr lang="ru-RU" sz="1600" dirty="0" smtClean="0"/>
              <a:t>		- Что нужно было сделать (цель работы)?</a:t>
            </a:r>
          </a:p>
          <a:p>
            <a:pPr>
              <a:buNone/>
            </a:pPr>
            <a:r>
              <a:rPr lang="ru-RU" sz="1600" dirty="0" smtClean="0"/>
              <a:t>		- Удалось ли сделать (достигнута ли цель)?</a:t>
            </a:r>
          </a:p>
          <a:p>
            <a:pPr>
              <a:buNone/>
            </a:pPr>
            <a:r>
              <a:rPr lang="ru-RU" sz="1600" dirty="0" smtClean="0"/>
              <a:t>		- Всё сделано верно или есть недочёты?</a:t>
            </a:r>
          </a:p>
          <a:p>
            <a:pPr>
              <a:buNone/>
            </a:pPr>
            <a:r>
              <a:rPr lang="ru-RU" sz="1600" dirty="0" smtClean="0"/>
              <a:t>		- Сделал всё сам или с чьей-то помощью?</a:t>
            </a:r>
            <a:endParaRPr lang="ru-RU" sz="1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ВЗАИМООЦЕНКА УЧАЩИХСЯ ПРИ РАБОТЕ В ПАРАХ:</a:t>
            </a:r>
            <a:endParaRPr lang="ru-RU" sz="22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7286676" cy="4572032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первый ученик из пары читает текст, другой пишет;</a:t>
            </a:r>
          </a:p>
          <a:p>
            <a:r>
              <a:rPr lang="ru-RU" sz="2200" dirty="0" smtClean="0"/>
              <a:t>второй ученик читает, а первый, прежде диктовавший, пишет;</a:t>
            </a:r>
          </a:p>
          <a:p>
            <a:r>
              <a:rPr lang="ru-RU" sz="2200" dirty="0" smtClean="0"/>
              <a:t>каждый берёт тетрадь своего партнёра и проверяет диктант, не заглядывая в карточку;</a:t>
            </a:r>
          </a:p>
          <a:p>
            <a:r>
              <a:rPr lang="ru-RU" sz="2200" dirty="0" smtClean="0"/>
              <a:t>ученики открывают карточки и по ним вторично проверяют (вместе) сначала диктант первого ученика, потом диктант второго ученика;</a:t>
            </a:r>
          </a:p>
          <a:p>
            <a:r>
              <a:rPr lang="ru-RU" sz="2200" dirty="0" smtClean="0"/>
              <a:t>ученик, допустивший ошибки, под контролем диктовавшего производит работу над ошибками, прописывая неверно написанное слово 3 раза. </a:t>
            </a:r>
            <a:endParaRPr lang="ru-RU" sz="2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252</TotalTime>
  <Words>354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      Виды и формы  контрольно - оценочной деятельности  в начальной школе _________________________  Подготовил  Учитель начальных классов  МБОУ СОШ № 10, г. Нижневартовск   Нартова Елена Владимировна</vt:lpstr>
      <vt:lpstr>ОБЩИЕ ПРИНЦИПЫ  НОВОЙ СИСТЕМЫ ОЦЕНИВАНИЯ</vt:lpstr>
      <vt:lpstr> Действия оценки и контроля можно назвать стартовыми в Формировании учебной деятельности</vt:lpstr>
      <vt:lpstr>Приёмы оценочной деятельности, используемые на уроке  при  безотметочном обучении </vt:lpstr>
      <vt:lpstr>ВОЛШЕБНАЯ ЛИНЕЕЧКА</vt:lpstr>
      <vt:lpstr>СЛОВЕСНОЕ ОЦЕНИВАНИЕ  в конце урока задаются следующие вопросы:</vt:lpstr>
      <vt:lpstr>НАГЛЯДНОЕ ПОСОБИЕ</vt:lpstr>
      <vt:lpstr>ОЦЕНОЧНЫЕ ШКАЛЫ</vt:lpstr>
      <vt:lpstr>ВЗАИМООЦЕНКА УЧАЩИХСЯ ПРИ РАБОТЕ В ПАРАХ:</vt:lpstr>
      <vt:lpstr>Самооценка при работе в группах</vt:lpstr>
      <vt:lpstr>Прогностическая оценка (оценка предстоящей работы)</vt:lpstr>
      <vt:lpstr>ГЛАВНЫЕ КРИТЕРИИ  самоконтроля и самооценки,  а также контроля и оценки: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и формы  контрольно - оценочной деятельности  в начальной школе</dc:title>
  <dc:creator>User</dc:creator>
  <cp:lastModifiedBy>User</cp:lastModifiedBy>
  <cp:revision>29</cp:revision>
  <dcterms:created xsi:type="dcterms:W3CDTF">2015-01-23T14:49:35Z</dcterms:created>
  <dcterms:modified xsi:type="dcterms:W3CDTF">2015-07-22T09:37:15Z</dcterms:modified>
</cp:coreProperties>
</file>