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3" r:id="rId3"/>
    <p:sldId id="258" r:id="rId4"/>
    <p:sldId id="259" r:id="rId5"/>
    <p:sldId id="260" r:id="rId6"/>
    <p:sldId id="266" r:id="rId7"/>
    <p:sldId id="267" r:id="rId8"/>
    <p:sldId id="268" r:id="rId9"/>
    <p:sldId id="269" r:id="rId10"/>
    <p:sldId id="270" r:id="rId11"/>
    <p:sldId id="271" r:id="rId12"/>
    <p:sldId id="272" r:id="rId13"/>
    <p:sldId id="273" r:id="rId14"/>
    <p:sldId id="290" r:id="rId15"/>
    <p:sldId id="291" r:id="rId16"/>
    <p:sldId id="274" r:id="rId17"/>
    <p:sldId id="275" r:id="rId18"/>
    <p:sldId id="276" r:id="rId19"/>
    <p:sldId id="278" r:id="rId20"/>
    <p:sldId id="279" r:id="rId21"/>
    <p:sldId id="280" r:id="rId22"/>
    <p:sldId id="281" r:id="rId23"/>
    <p:sldId id="282" r:id="rId24"/>
    <p:sldId id="285" r:id="rId25"/>
    <p:sldId id="286" r:id="rId26"/>
    <p:sldId id="288" r:id="rId27"/>
    <p:sldId id="289" r:id="rId28"/>
    <p:sldId id="29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8A56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7" autoAdjust="0"/>
    <p:restoredTop sz="9476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764"/>
    </p:cViewPr>
  </p:outlineViewPr>
  <p:notesTextViewPr>
    <p:cViewPr>
      <p:scale>
        <a:sx n="100" d="100"/>
        <a:sy n="100" d="100"/>
      </p:scale>
      <p:origin x="0" y="0"/>
    </p:cViewPr>
  </p:notesTextViewPr>
  <p:sorterViewPr>
    <p:cViewPr>
      <p:scale>
        <a:sx n="78" d="100"/>
        <a:sy n="7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2C070-EE0D-4AB0-8AC4-7559E30D20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BDF4762-C697-4827-85BB-41C03702B869}">
      <dgm:prSet phldrT="[Текст]"/>
      <dgm:spPr/>
      <dgm:t>
        <a:bodyPr/>
        <a:lstStyle/>
        <a:p>
          <a:r>
            <a:rPr lang="ru-RU" dirty="0" smtClean="0"/>
            <a:t>Обучение здоровому образу жизни</a:t>
          </a:r>
          <a:endParaRPr lang="ru-RU" dirty="0"/>
        </a:p>
      </dgm:t>
    </dgm:pt>
    <dgm:pt modelId="{1B8807AC-5A3F-4C8B-BFD5-C9ABC23EF32C}" type="parTrans" cxnId="{A1A741E9-A619-4717-8929-9CFCD0B68478}">
      <dgm:prSet/>
      <dgm:spPr/>
      <dgm:t>
        <a:bodyPr/>
        <a:lstStyle/>
        <a:p>
          <a:endParaRPr lang="ru-RU"/>
        </a:p>
      </dgm:t>
    </dgm:pt>
    <dgm:pt modelId="{1594C507-3B9E-4550-AD84-AF818C77F507}" type="sibTrans" cxnId="{A1A741E9-A619-4717-8929-9CFCD0B68478}">
      <dgm:prSet/>
      <dgm:spPr/>
      <dgm:t>
        <a:bodyPr/>
        <a:lstStyle/>
        <a:p>
          <a:endParaRPr lang="ru-RU"/>
        </a:p>
      </dgm:t>
    </dgm:pt>
    <dgm:pt modelId="{026735C1-E298-44EE-AC69-F0C231DE77D9}">
      <dgm:prSet phldrT="[Текст]"/>
      <dgm:spPr/>
      <dgm:t>
        <a:bodyPr/>
        <a:lstStyle/>
        <a:p>
          <a:r>
            <a:rPr lang="ru-RU" dirty="0" smtClean="0"/>
            <a:t>Коррекционные технологии</a:t>
          </a:r>
          <a:endParaRPr lang="ru-RU" dirty="0"/>
        </a:p>
      </dgm:t>
    </dgm:pt>
    <dgm:pt modelId="{0646A74C-62A5-40E8-99D8-4E466D95707A}" type="parTrans" cxnId="{1D5CC7FE-C1B6-4A97-A81D-6E6762A79CCA}">
      <dgm:prSet/>
      <dgm:spPr/>
      <dgm:t>
        <a:bodyPr/>
        <a:lstStyle/>
        <a:p>
          <a:endParaRPr lang="ru-RU"/>
        </a:p>
      </dgm:t>
    </dgm:pt>
    <dgm:pt modelId="{FA60C328-06BC-4770-9739-26CC83639076}" type="sibTrans" cxnId="{1D5CC7FE-C1B6-4A97-A81D-6E6762A79CCA}">
      <dgm:prSet/>
      <dgm:spPr/>
      <dgm:t>
        <a:bodyPr/>
        <a:lstStyle/>
        <a:p>
          <a:endParaRPr lang="ru-RU"/>
        </a:p>
      </dgm:t>
    </dgm:pt>
    <dgm:pt modelId="{D0112A01-D7F5-4CCB-9DC8-EAE1177BF23E}">
      <dgm:prSet phldrT="[Текст]"/>
      <dgm:spPr/>
      <dgm:t>
        <a:bodyPr/>
        <a:lstStyle/>
        <a:p>
          <a:r>
            <a:rPr lang="ru-RU" dirty="0" smtClean="0"/>
            <a:t>Сохранения и стимулирования здоровья</a:t>
          </a:r>
          <a:endParaRPr lang="ru-RU" dirty="0"/>
        </a:p>
      </dgm:t>
    </dgm:pt>
    <dgm:pt modelId="{B1510515-1F87-48C4-BB4E-AECB789D0FD2}" type="parTrans" cxnId="{5EF10673-7FD6-43AF-9D85-45ADD4B69007}">
      <dgm:prSet/>
      <dgm:spPr/>
      <dgm:t>
        <a:bodyPr/>
        <a:lstStyle/>
        <a:p>
          <a:endParaRPr lang="ru-RU"/>
        </a:p>
      </dgm:t>
    </dgm:pt>
    <dgm:pt modelId="{BCF90037-74FD-4568-A6AB-0B8FD441C48B}" type="sibTrans" cxnId="{5EF10673-7FD6-43AF-9D85-45ADD4B69007}">
      <dgm:prSet/>
      <dgm:spPr/>
      <dgm:t>
        <a:bodyPr/>
        <a:lstStyle/>
        <a:p>
          <a:endParaRPr lang="ru-RU"/>
        </a:p>
      </dgm:t>
    </dgm:pt>
    <dgm:pt modelId="{C51431EB-1BFE-43E3-AEBF-3730590F63BC}" type="pres">
      <dgm:prSet presAssocID="{8C82C070-EE0D-4AB0-8AC4-7559E30D200E}" presName="diagram" presStyleCnt="0">
        <dgm:presLayoutVars>
          <dgm:dir/>
          <dgm:resizeHandles val="exact"/>
        </dgm:presLayoutVars>
      </dgm:prSet>
      <dgm:spPr/>
      <dgm:t>
        <a:bodyPr/>
        <a:lstStyle/>
        <a:p>
          <a:endParaRPr lang="ru-RU"/>
        </a:p>
      </dgm:t>
    </dgm:pt>
    <dgm:pt modelId="{1580ECB8-B257-42CD-BA40-5842E3DFAC64}" type="pres">
      <dgm:prSet presAssocID="{DBDF4762-C697-4827-85BB-41C03702B869}" presName="node" presStyleLbl="node1" presStyleIdx="0" presStyleCnt="3">
        <dgm:presLayoutVars>
          <dgm:bulletEnabled val="1"/>
        </dgm:presLayoutVars>
      </dgm:prSet>
      <dgm:spPr/>
      <dgm:t>
        <a:bodyPr/>
        <a:lstStyle/>
        <a:p>
          <a:endParaRPr lang="ru-RU"/>
        </a:p>
      </dgm:t>
    </dgm:pt>
    <dgm:pt modelId="{CD94F4FE-E14B-4BAB-8D5F-918FE5CAB2ED}" type="pres">
      <dgm:prSet presAssocID="{1594C507-3B9E-4550-AD84-AF818C77F507}" presName="sibTrans" presStyleCnt="0"/>
      <dgm:spPr/>
    </dgm:pt>
    <dgm:pt modelId="{3D60392E-5525-42AB-BA70-293A99098A8E}" type="pres">
      <dgm:prSet presAssocID="{026735C1-E298-44EE-AC69-F0C231DE77D9}" presName="node" presStyleLbl="node1" presStyleIdx="1" presStyleCnt="3">
        <dgm:presLayoutVars>
          <dgm:bulletEnabled val="1"/>
        </dgm:presLayoutVars>
      </dgm:prSet>
      <dgm:spPr/>
      <dgm:t>
        <a:bodyPr/>
        <a:lstStyle/>
        <a:p>
          <a:endParaRPr lang="ru-RU"/>
        </a:p>
      </dgm:t>
    </dgm:pt>
    <dgm:pt modelId="{149D8E67-73FF-49DA-9BED-665DA32B82BB}" type="pres">
      <dgm:prSet presAssocID="{FA60C328-06BC-4770-9739-26CC83639076}" presName="sibTrans" presStyleCnt="0"/>
      <dgm:spPr/>
    </dgm:pt>
    <dgm:pt modelId="{5331D2D7-E038-4DB1-8C2E-12F2FEF52447}" type="pres">
      <dgm:prSet presAssocID="{D0112A01-D7F5-4CCB-9DC8-EAE1177BF23E}" presName="node" presStyleLbl="node1" presStyleIdx="2" presStyleCnt="3">
        <dgm:presLayoutVars>
          <dgm:bulletEnabled val="1"/>
        </dgm:presLayoutVars>
      </dgm:prSet>
      <dgm:spPr/>
      <dgm:t>
        <a:bodyPr/>
        <a:lstStyle/>
        <a:p>
          <a:endParaRPr lang="ru-RU"/>
        </a:p>
      </dgm:t>
    </dgm:pt>
  </dgm:ptLst>
  <dgm:cxnLst>
    <dgm:cxn modelId="{80EE086A-E345-46C5-91EE-86B6923D12BB}" type="presOf" srcId="{8C82C070-EE0D-4AB0-8AC4-7559E30D200E}" destId="{C51431EB-1BFE-43E3-AEBF-3730590F63BC}" srcOrd="0" destOrd="0" presId="urn:microsoft.com/office/officeart/2005/8/layout/default"/>
    <dgm:cxn modelId="{1D5CC7FE-C1B6-4A97-A81D-6E6762A79CCA}" srcId="{8C82C070-EE0D-4AB0-8AC4-7559E30D200E}" destId="{026735C1-E298-44EE-AC69-F0C231DE77D9}" srcOrd="1" destOrd="0" parTransId="{0646A74C-62A5-40E8-99D8-4E466D95707A}" sibTransId="{FA60C328-06BC-4770-9739-26CC83639076}"/>
    <dgm:cxn modelId="{A3B2EF42-91F4-4B83-8C5B-25F17680F343}" type="presOf" srcId="{026735C1-E298-44EE-AC69-F0C231DE77D9}" destId="{3D60392E-5525-42AB-BA70-293A99098A8E}" srcOrd="0" destOrd="0" presId="urn:microsoft.com/office/officeart/2005/8/layout/default"/>
    <dgm:cxn modelId="{2E41588E-B1EB-4C2E-B06B-8A982B88A20B}" type="presOf" srcId="{DBDF4762-C697-4827-85BB-41C03702B869}" destId="{1580ECB8-B257-42CD-BA40-5842E3DFAC64}" srcOrd="0" destOrd="0" presId="urn:microsoft.com/office/officeart/2005/8/layout/default"/>
    <dgm:cxn modelId="{5EF10673-7FD6-43AF-9D85-45ADD4B69007}" srcId="{8C82C070-EE0D-4AB0-8AC4-7559E30D200E}" destId="{D0112A01-D7F5-4CCB-9DC8-EAE1177BF23E}" srcOrd="2" destOrd="0" parTransId="{B1510515-1F87-48C4-BB4E-AECB789D0FD2}" sibTransId="{BCF90037-74FD-4568-A6AB-0B8FD441C48B}"/>
    <dgm:cxn modelId="{8F9746C3-E73C-4130-8113-D038F042BF11}" type="presOf" srcId="{D0112A01-D7F5-4CCB-9DC8-EAE1177BF23E}" destId="{5331D2D7-E038-4DB1-8C2E-12F2FEF52447}" srcOrd="0" destOrd="0" presId="urn:microsoft.com/office/officeart/2005/8/layout/default"/>
    <dgm:cxn modelId="{A1A741E9-A619-4717-8929-9CFCD0B68478}" srcId="{8C82C070-EE0D-4AB0-8AC4-7559E30D200E}" destId="{DBDF4762-C697-4827-85BB-41C03702B869}" srcOrd="0" destOrd="0" parTransId="{1B8807AC-5A3F-4C8B-BFD5-C9ABC23EF32C}" sibTransId="{1594C507-3B9E-4550-AD84-AF818C77F507}"/>
    <dgm:cxn modelId="{A08CCEFA-1069-4485-87ED-AE9E2419D6F7}" type="presParOf" srcId="{C51431EB-1BFE-43E3-AEBF-3730590F63BC}" destId="{1580ECB8-B257-42CD-BA40-5842E3DFAC64}" srcOrd="0" destOrd="0" presId="urn:microsoft.com/office/officeart/2005/8/layout/default"/>
    <dgm:cxn modelId="{C8829815-F597-4583-A4EE-27DA860E0FBD}" type="presParOf" srcId="{C51431EB-1BFE-43E3-AEBF-3730590F63BC}" destId="{CD94F4FE-E14B-4BAB-8D5F-918FE5CAB2ED}" srcOrd="1" destOrd="0" presId="urn:microsoft.com/office/officeart/2005/8/layout/default"/>
    <dgm:cxn modelId="{9DBEBCAA-5C05-4DBB-9EE6-2D87E96FF743}" type="presParOf" srcId="{C51431EB-1BFE-43E3-AEBF-3730590F63BC}" destId="{3D60392E-5525-42AB-BA70-293A99098A8E}" srcOrd="2" destOrd="0" presId="urn:microsoft.com/office/officeart/2005/8/layout/default"/>
    <dgm:cxn modelId="{1E6B3C1D-E3CF-4B98-82D1-E5ED9479E0E6}" type="presParOf" srcId="{C51431EB-1BFE-43E3-AEBF-3730590F63BC}" destId="{149D8E67-73FF-49DA-9BED-665DA32B82BB}" srcOrd="3" destOrd="0" presId="urn:microsoft.com/office/officeart/2005/8/layout/default"/>
    <dgm:cxn modelId="{14F0AACD-AACA-43EC-B3CB-B71CD150C675}" type="presParOf" srcId="{C51431EB-1BFE-43E3-AEBF-3730590F63BC}" destId="{5331D2D7-E038-4DB1-8C2E-12F2FEF52447}" srcOrd="4"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9E46B1-5B97-48E5-998E-DAB675865F38}" type="datetimeFigureOut">
              <a:rPr lang="ru-RU" smtClean="0"/>
              <a:pPr/>
              <a:t>02.11.2014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CDA77-F4F6-4C3B-B867-DA3312EC8B7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2CDA77-F4F6-4C3B-B867-DA3312EC8B7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D7D0BF-FC4F-47DF-80B8-EBC21FE67C8E}" type="datetimeFigureOut">
              <a:rPr lang="ru-RU" smtClean="0"/>
              <a:pPr/>
              <a:t>02.11.2014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1EB283-7512-4526-953D-F7CC956BD6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7D0BF-FC4F-47DF-80B8-EBC21FE67C8E}" type="datetimeFigureOut">
              <a:rPr lang="ru-RU" smtClean="0"/>
              <a:pPr/>
              <a:t>02.11.2014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EB283-7512-4526-953D-F7CC956BD6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audio" Target="file:///C:\Users\user\Desktop\&#1078;&#1077;&#1085;&#1077;&#1095;&#1082;&#1072;\&#1087;&#1083;&#1072;&#1085;&#1096;&#1077;&#1090;\&#1042;&#1076;&#1086;&#1093;&#1085;&#1086;&#1074;&#1077;&#1085;&#1080;&#1077;%20-%20&#1054;&#1090;&#1090;&#1077;&#1085;&#1082;&#1080;%20&#1085;&#1072;&#1089;&#1090;&#1088;&#1086;&#1077;&#1085;&#1080;&#1103;%20(5%60CD)\&#1052;&#1091;&#1079;&#1099;&#1082;&#1072;%20&#1076;&#1083;&#1103;%20&#1088;&#1072;&#1079;&#1076;&#1091;&#1084;&#1080;&#1081;\&#1055;&#1088;&#1077;&#1079;&#1077;&#1085;&#1090;&#1072;&#1094;&#1080;&#1103;1256.wav" TargetMode="External"/><Relationship Id="rId1"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audio" Target="file:///C:\Users\user\Desktop\&#1078;&#1077;&#1085;&#1077;&#1095;&#1082;&#1072;\&#1087;&#1083;&#1072;&#1085;&#1096;&#1077;&#1090;\&#1042;&#1076;&#1086;&#1093;&#1085;&#1086;&#1074;&#1077;&#1085;&#1080;&#1077;%20-%20&#1054;&#1090;&#1090;&#1077;&#1085;&#1082;&#1080;%20&#1085;&#1072;&#1089;&#1090;&#1088;&#1086;&#1077;&#1085;&#1080;&#1103;%20(5%60CD)\&#1052;&#1091;&#1079;&#1099;&#1082;&#1072;%20&#1076;&#1083;&#1103;%20&#1088;&#1072;&#1079;&#1076;&#1091;&#1084;&#1080;&#1081;\&#1055;&#1088;&#1077;&#1079;&#1077;&#1085;&#1090;&#1072;&#1094;&#1080;&#1103;1258.wa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200" dirty="0" smtClean="0"/>
              <a:t>МДОУ  230</a:t>
            </a:r>
            <a:br>
              <a:rPr lang="ru-RU" sz="1200" dirty="0" smtClean="0"/>
            </a:br>
            <a:r>
              <a:rPr lang="ru-RU" sz="1200" dirty="0"/>
              <a:t/>
            </a:r>
            <a:br>
              <a:rPr lang="ru-RU" sz="1200" dirty="0"/>
            </a:br>
            <a:r>
              <a:rPr lang="ru-RU" sz="1200" dirty="0" smtClean="0"/>
              <a:t/>
            </a:r>
            <a:br>
              <a:rPr lang="ru-RU" sz="1200" dirty="0" smtClean="0"/>
            </a:br>
            <a:endParaRPr lang="ru-RU" sz="1200" dirty="0"/>
          </a:p>
        </p:txBody>
      </p:sp>
      <p:sp>
        <p:nvSpPr>
          <p:cNvPr id="10" name="Рисунок 9"/>
          <p:cNvSpPr>
            <a:spLocks noGrp="1"/>
          </p:cNvSpPr>
          <p:nvPr>
            <p:ph type="pic" idx="1"/>
          </p:nvPr>
        </p:nvSpPr>
        <p:spPr/>
      </p:sp>
      <p:sp>
        <p:nvSpPr>
          <p:cNvPr id="11" name="Текст 10"/>
          <p:cNvSpPr>
            <a:spLocks noGrp="1"/>
          </p:cNvSpPr>
          <p:nvPr>
            <p:ph type="body" sz="half" idx="2"/>
          </p:nvPr>
        </p:nvSpPr>
        <p:spPr/>
        <p:txBody>
          <a:bodyPr/>
          <a:lstStyle/>
          <a:p>
            <a:endParaRPr lang="ru-RU"/>
          </a:p>
        </p:txBody>
      </p:sp>
      <p:pic>
        <p:nvPicPr>
          <p:cNvPr id="1026" name="Picture 2" descr="C:\Users\user\Desktop\330026694634_86625_image00051.jpg"/>
          <p:cNvPicPr>
            <a:picLocks noChangeAspect="1" noChangeArrowheads="1"/>
          </p:cNvPicPr>
          <p:nvPr/>
        </p:nvPicPr>
        <p:blipFill>
          <a:blip r:embed="rId5"/>
          <a:srcRect/>
          <a:stretch>
            <a:fillRect/>
          </a:stretch>
        </p:blipFill>
        <p:spPr bwMode="auto">
          <a:xfrm>
            <a:off x="0" y="0"/>
            <a:ext cx="9144000" cy="6858000"/>
          </a:xfrm>
          <a:prstGeom prst="rect">
            <a:avLst/>
          </a:prstGeom>
          <a:noFill/>
        </p:spPr>
      </p:pic>
      <p:sp>
        <p:nvSpPr>
          <p:cNvPr id="9" name="TextBox 8"/>
          <p:cNvSpPr txBox="1"/>
          <p:nvPr/>
        </p:nvSpPr>
        <p:spPr>
          <a:xfrm>
            <a:off x="0" y="1785926"/>
            <a:ext cx="8786842" cy="3785652"/>
          </a:xfrm>
          <a:prstGeom prst="rect">
            <a:avLst/>
          </a:prstGeom>
          <a:noFill/>
        </p:spPr>
        <p:txBody>
          <a:bodyPr wrap="square" rtlCol="0">
            <a:spAutoFit/>
          </a:bodyPr>
          <a:lstStyle/>
          <a:p>
            <a:pPr algn="ctr"/>
            <a:r>
              <a:rPr lang="ru-RU" sz="6000" dirty="0" err="1" smtClean="0">
                <a:solidFill>
                  <a:srgbClr val="8A56E8"/>
                </a:solidFill>
              </a:rPr>
              <a:t>Здоровьесберегающие</a:t>
            </a:r>
            <a:r>
              <a:rPr lang="ru-RU" sz="6000" dirty="0" smtClean="0">
                <a:solidFill>
                  <a:srgbClr val="8A56E8"/>
                </a:solidFill>
              </a:rPr>
              <a:t> технологии </a:t>
            </a:r>
          </a:p>
          <a:p>
            <a:pPr algn="ctr"/>
            <a:r>
              <a:rPr lang="ru-RU" sz="6000" dirty="0" smtClean="0">
                <a:solidFill>
                  <a:srgbClr val="8A56E8"/>
                </a:solidFill>
              </a:rPr>
              <a:t>в </a:t>
            </a:r>
          </a:p>
          <a:p>
            <a:pPr algn="ctr"/>
            <a:r>
              <a:rPr lang="ru-RU" sz="6000" dirty="0" smtClean="0">
                <a:solidFill>
                  <a:srgbClr val="8A56E8"/>
                </a:solidFill>
              </a:rPr>
              <a:t>детском саду</a:t>
            </a:r>
            <a:endParaRPr lang="ru-RU" sz="6000" dirty="0">
              <a:solidFill>
                <a:srgbClr val="8A56E8"/>
              </a:solidFill>
            </a:endParaRPr>
          </a:p>
        </p:txBody>
      </p:sp>
      <p:pic>
        <p:nvPicPr>
          <p:cNvPr id="12" name="Записанный звук">
            <a:hlinkClick r:id="" action="ppaction://media"/>
          </p:cNvPr>
          <p:cNvPicPr>
            <a:picLocks noRot="1" noChangeAspect="1"/>
          </p:cNvPicPr>
          <p:nvPr>
            <a:wavAudioFile r:embed="rId1" name="Записанный звук"/>
          </p:nvPr>
        </p:nvPicPr>
        <p:blipFill>
          <a:blip r:embed="rId6"/>
          <a:stretch>
            <a:fillRect/>
          </a:stretch>
        </p:blipFill>
        <p:spPr>
          <a:xfrm>
            <a:off x="4419600" y="3276600"/>
            <a:ext cx="304800" cy="304800"/>
          </a:xfrm>
          <a:prstGeom prst="rect">
            <a:avLst/>
          </a:prstGeom>
        </p:spPr>
      </p:pic>
      <p:pic>
        <p:nvPicPr>
          <p:cNvPr id="14" name="Презентация1256.wav">
            <a:hlinkClick r:id="" action="ppaction://media"/>
          </p:cNvPr>
          <p:cNvPicPr>
            <a:picLocks noRot="1" noChangeAspect="1"/>
          </p:cNvPicPr>
          <p:nvPr>
            <a:audioFile r:link="rId2"/>
          </p:nvPr>
        </p:nvPicPr>
        <p:blipFill>
          <a:blip r:embed="rId7"/>
          <a:stretch>
            <a:fillRect/>
          </a:stretch>
        </p:blipFill>
        <p:spPr>
          <a:xfrm>
            <a:off x="8632825" y="6346825"/>
            <a:ext cx="304800" cy="304800"/>
          </a:xfrm>
          <a:prstGeom prst="rect">
            <a:avLst/>
          </a:prstGeom>
        </p:spPr>
      </p:pic>
      <p:sp>
        <p:nvSpPr>
          <p:cNvPr id="15" name="TextBox 14"/>
          <p:cNvSpPr txBox="1"/>
          <p:nvPr/>
        </p:nvSpPr>
        <p:spPr>
          <a:xfrm>
            <a:off x="2214547" y="428604"/>
            <a:ext cx="4572032" cy="1015663"/>
          </a:xfrm>
          <a:prstGeom prst="rect">
            <a:avLst/>
          </a:prstGeom>
          <a:noFill/>
        </p:spPr>
        <p:txBody>
          <a:bodyPr wrap="square" rtlCol="0">
            <a:spAutoFit/>
          </a:bodyPr>
          <a:lstStyle/>
          <a:p>
            <a:pPr algn="ctr"/>
            <a:r>
              <a:rPr lang="ru-RU" sz="2000" dirty="0" smtClean="0"/>
              <a:t>МДОУ № 230</a:t>
            </a:r>
          </a:p>
          <a:p>
            <a:pPr algn="ctr"/>
            <a:r>
              <a:rPr lang="ru-RU" sz="2000" dirty="0" smtClean="0"/>
              <a:t>Краснооктябрьского района</a:t>
            </a:r>
          </a:p>
          <a:p>
            <a:pPr algn="ctr"/>
            <a:r>
              <a:rPr lang="ru-RU" sz="2000" dirty="0" smtClean="0"/>
              <a:t>Г. Волгограда</a:t>
            </a:r>
            <a:endParaRPr lang="ru-RU" sz="2000" dirty="0"/>
          </a:p>
        </p:txBody>
      </p:sp>
      <p:sp>
        <p:nvSpPr>
          <p:cNvPr id="16" name="TextBox 15"/>
          <p:cNvSpPr txBox="1"/>
          <p:nvPr/>
        </p:nvSpPr>
        <p:spPr>
          <a:xfrm>
            <a:off x="357158" y="6215082"/>
            <a:ext cx="8786842" cy="369332"/>
          </a:xfrm>
          <a:prstGeom prst="rect">
            <a:avLst/>
          </a:prstGeom>
          <a:noFill/>
        </p:spPr>
        <p:txBody>
          <a:bodyPr wrap="square" rtlCol="0">
            <a:spAutoFit/>
          </a:bodyPr>
          <a:lstStyle/>
          <a:p>
            <a:r>
              <a:rPr lang="ru-RU" dirty="0" smtClean="0"/>
              <a:t>Выполнила: воспитатель                                                                   Новикова Е.Г.</a:t>
            </a:r>
            <a:endParaRPr lang="ru-RU" dirty="0"/>
          </a:p>
        </p:txBody>
      </p:sp>
    </p:spTree>
  </p:cSld>
  <p:clrMapOvr>
    <a:masterClrMapping/>
  </p:clrMapOvr>
  <p:transition spd="slow" advTm="8362">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 fill="hold"/>
                                        <p:tgtEl>
                                          <p:spTgt spid="12"/>
                                        </p:tgtEl>
                                      </p:cBhvr>
                                    </p:cmd>
                                  </p:childTnLst>
                                </p:cTn>
                              </p:par>
                            </p:childTnLst>
                          </p:cTn>
                        </p:par>
                      </p:childTnLst>
                    </p:cTn>
                  </p:par>
                </p:childTnLst>
              </p:cTn>
              <p:nextCondLst>
                <p:cond evt="onClick" delay="0">
                  <p:tgtEl>
                    <p:spTgt spid="12"/>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isNarration="1">
              <p:cMediaNode showWhenStopped="0">
                <p:cTn id="13"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02-002-Sodruzhestvo-polusharij.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
            <a:ext cx="9144000" cy="809452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3200" dirty="0"/>
              <a:t>«Роль </a:t>
            </a:r>
            <a:r>
              <a:rPr lang="ru-RU" sz="3200" dirty="0" err="1"/>
              <a:t>кинезиологических</a:t>
            </a:r>
            <a:r>
              <a:rPr lang="ru-RU" sz="3200" dirty="0"/>
              <a:t> упражнений в оздоровлении дошкольников»</a:t>
            </a:r>
          </a:p>
          <a:p>
            <a:pPr algn="just"/>
            <a:r>
              <a:rPr lang="ru-RU" sz="2400" dirty="0" smtClean="0"/>
              <a:t>     Постоянно </a:t>
            </a:r>
            <a:r>
              <a:rPr lang="ru-RU" sz="2400" dirty="0"/>
              <a:t>растущее число детей с нарушениями в физическом и психическом развитии ставит перед педагогом задачу поиска эффективных форм и приемов профилактики и укрепления здоровья малышей в условиях дошкольного образовательного учреждения. </a:t>
            </a:r>
          </a:p>
          <a:p>
            <a:pPr algn="just"/>
            <a:r>
              <a:rPr lang="ru-RU" sz="2400" dirty="0" smtClean="0"/>
              <a:t>     Формами </a:t>
            </a:r>
            <a:r>
              <a:rPr lang="ru-RU" sz="2400" dirty="0"/>
              <a:t>такой работы могут стать комплексы </a:t>
            </a:r>
            <a:r>
              <a:rPr lang="ru-RU" sz="2400" dirty="0" err="1"/>
              <a:t>кинезиологической</a:t>
            </a:r>
            <a:r>
              <a:rPr lang="ru-RU" sz="2400" dirty="0"/>
              <a:t> и дыхательной гимнастик, точечного массажа, растяжки, дыхательные упражнения, </a:t>
            </a:r>
            <a:r>
              <a:rPr lang="ru-RU" sz="2400" dirty="0" err="1"/>
              <a:t>глазодвигательные</a:t>
            </a:r>
            <a:r>
              <a:rPr lang="ru-RU" sz="2400" dirty="0"/>
              <a:t> упражнения, телесные упражнения, упражнения для развития мелкой моторики, упражнения на релаксацию и массаж помогут обеспечить полноценное и гармоничное развитие дошкольников. </a:t>
            </a:r>
          </a:p>
          <a:p>
            <a:pPr algn="just"/>
            <a:r>
              <a:rPr lang="ru-RU" sz="2400" dirty="0" smtClean="0"/>
              <a:t>     </a:t>
            </a:r>
            <a:r>
              <a:rPr lang="ru-RU" sz="2400" dirty="0" err="1" smtClean="0"/>
              <a:t>Кинезиология</a:t>
            </a:r>
            <a:r>
              <a:rPr lang="ru-RU" sz="2400" dirty="0" smtClean="0"/>
              <a:t> </a:t>
            </a:r>
            <a:r>
              <a:rPr lang="ru-RU" sz="2400" dirty="0"/>
              <a:t>для дошкольников при помощи особых упражнений улучшает развитие нервной системы и речи ребёнка, кроме того, </a:t>
            </a:r>
            <a:r>
              <a:rPr lang="ru-RU" sz="2400" dirty="0" err="1"/>
              <a:t>кинезиологические</a:t>
            </a:r>
            <a:r>
              <a:rPr lang="ru-RU" sz="2400" dirty="0"/>
              <a:t> упражнения развивают мышление ребенка через движение.</a:t>
            </a:r>
          </a:p>
          <a:p>
            <a:pPr algn="just"/>
            <a:r>
              <a:rPr lang="ru-RU" sz="2400" dirty="0" smtClean="0"/>
              <a:t>     </a:t>
            </a:r>
            <a:r>
              <a:rPr lang="ru-RU" sz="2400" dirty="0" err="1" smtClean="0"/>
              <a:t>Кинезиологические</a:t>
            </a:r>
            <a:r>
              <a:rPr lang="ru-RU" sz="2400" dirty="0" smtClean="0"/>
              <a:t> </a:t>
            </a:r>
            <a:r>
              <a:rPr lang="ru-RU" sz="2400" dirty="0"/>
              <a:t>методики направлены на активизацию различных отделов коры больших полушарий мозга, что позволяет развивать способности человека или корректировать проблемы в различных областях. </a:t>
            </a:r>
          </a:p>
        </p:txBody>
      </p:sp>
    </p:spTree>
  </p:cSld>
  <p:clrMapOvr>
    <a:masterClrMapping/>
  </p:clrMapOvr>
  <p:transition spd="slow" advTm="39686">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01862"/>
          </a:xfrm>
          <a:prstGeom prst="rect">
            <a:avLst/>
          </a:prstGeom>
          <a:solidFill>
            <a:srgbClr val="FFFF00"/>
          </a:solidFill>
          <a:ln>
            <a:solidFill>
              <a:srgbClr val="00B0F0"/>
            </a:solidFill>
          </a:ln>
        </p:spPr>
        <p:txBody>
          <a:bodyPr wrap="square">
            <a:spAutoFit/>
          </a:bodyPr>
          <a:lstStyle/>
          <a:p>
            <a:pPr algn="just"/>
            <a:r>
              <a:rPr lang="ru-RU" sz="2000" dirty="0" smtClean="0"/>
              <a:t>     Единство </a:t>
            </a:r>
            <a:r>
              <a:rPr lang="ru-RU" sz="2000" dirty="0"/>
              <a:t>мозга складывается из деятельности двух полушарий, тесно связанных между собой системой нервных волокон (мозолистое тело).</a:t>
            </a:r>
          </a:p>
          <a:p>
            <a:pPr algn="just"/>
            <a:r>
              <a:rPr lang="ru-RU" sz="2000" dirty="0" smtClean="0"/>
              <a:t>     Мозолистое </a:t>
            </a:r>
            <a:r>
              <a:rPr lang="ru-RU" sz="2000" dirty="0"/>
              <a:t>тело необходимо для координации работы мозга и передачи информации из одного полушария в другое.</a:t>
            </a:r>
          </a:p>
          <a:p>
            <a:pPr algn="just"/>
            <a:r>
              <a:rPr lang="ru-RU" sz="2000" dirty="0" smtClean="0"/>
              <a:t>     Нарушение </a:t>
            </a:r>
            <a:r>
              <a:rPr lang="ru-RU" sz="2000" dirty="0"/>
              <a:t>мозолистого тела искажает познавательную деятельность детей. </a:t>
            </a:r>
          </a:p>
          <a:p>
            <a:pPr algn="just"/>
            <a:r>
              <a:rPr lang="ru-RU" sz="2000" dirty="0" smtClean="0"/>
              <a:t>     Для </a:t>
            </a:r>
            <a:r>
              <a:rPr lang="ru-RU" sz="2000" dirty="0"/>
              <a:t>успешного обучения и развития ребенка одним из основных условий является полноценное развитие в дошкольном детстве мозолистого тела. Мозолистое тело (межполушарное взаимодействие) можно развить через </a:t>
            </a:r>
            <a:r>
              <a:rPr lang="ru-RU" sz="2000" dirty="0" err="1"/>
              <a:t>кинезиологические</a:t>
            </a:r>
            <a:r>
              <a:rPr lang="ru-RU" sz="2000" dirty="0"/>
              <a:t> упражнения.   </a:t>
            </a:r>
            <a:r>
              <a:rPr lang="ru-RU" sz="2000" dirty="0" err="1"/>
              <a:t>Кинезиологические</a:t>
            </a:r>
            <a:r>
              <a:rPr lang="ru-RU" sz="2000" dirty="0"/>
              <a:t> упражнения – это комплекс движений позволяющих активизировать межполушарное воздействие. </a:t>
            </a:r>
          </a:p>
          <a:p>
            <a:pPr algn="just"/>
            <a:r>
              <a:rPr lang="ru-RU" sz="2000" dirty="0" smtClean="0"/>
              <a:t>     Большую </a:t>
            </a:r>
            <a:r>
              <a:rPr lang="ru-RU" sz="2000" dirty="0"/>
              <a:t>роль играет вода. Она помогает активизировать работу мозга. Всего один стакан чистой воды способен изменить работу головного мозга.</a:t>
            </a:r>
          </a:p>
          <a:p>
            <a:pPr algn="just"/>
            <a:r>
              <a:rPr lang="ru-RU" sz="2000" dirty="0" smtClean="0"/>
              <a:t>      Ученые </a:t>
            </a:r>
            <a:r>
              <a:rPr lang="ru-RU" sz="2000" dirty="0"/>
              <a:t>Университета Восточного Лондона (</a:t>
            </a:r>
            <a:r>
              <a:rPr lang="ru-RU" sz="2000" dirty="0" err="1"/>
              <a:t>University</a:t>
            </a:r>
            <a:r>
              <a:rPr lang="ru-RU" sz="2000" dirty="0"/>
              <a:t> </a:t>
            </a:r>
            <a:r>
              <a:rPr lang="ru-RU" sz="2000" dirty="0" err="1"/>
              <a:t>of</a:t>
            </a:r>
            <a:r>
              <a:rPr lang="ru-RU" sz="2000" dirty="0"/>
              <a:t> </a:t>
            </a:r>
            <a:r>
              <a:rPr lang="ru-RU" sz="2000" dirty="0" err="1"/>
              <a:t>East</a:t>
            </a:r>
            <a:r>
              <a:rPr lang="ru-RU" sz="2000" dirty="0"/>
              <a:t> </a:t>
            </a:r>
            <a:r>
              <a:rPr lang="ru-RU" sz="2000" dirty="0" err="1"/>
              <a:t>London</a:t>
            </a:r>
            <a:r>
              <a:rPr lang="ru-RU" sz="2000" dirty="0"/>
              <a:t>) провели эксперимент, который показал, что стакан воды способен ускорить работу головного мозга на 14%. Употребление воды способно улучшать работу мозга благодаря активизации необходимых связей между клетками. Необходимо  не спеша небольшими глотками выпить полстакана-стакан воды. Вода — это универсальный растворитель, электролит, который помогает передавать по нервной системе электрические сигналы от различных частей тела к мозгу, чтобы их работа была согласованной.</a:t>
            </a:r>
          </a:p>
          <a:p>
            <a:r>
              <a:rPr lang="ru-RU" dirty="0"/>
              <a:t> </a:t>
            </a:r>
          </a:p>
          <a:p>
            <a:r>
              <a:rPr lang="ru-RU" dirty="0"/>
              <a:t>  </a:t>
            </a:r>
          </a:p>
        </p:txBody>
      </p:sp>
    </p:spTree>
  </p:cSld>
  <p:clrMapOvr>
    <a:masterClrMapping/>
  </p:clrMapOvr>
  <p:transition spd="slow" advTm="52167">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Desktop\iIHYIUPPT.jpg"/>
          <p:cNvPicPr>
            <a:picLocks noChangeAspect="1" noChangeArrowheads="1"/>
          </p:cNvPicPr>
          <p:nvPr/>
        </p:nvPicPr>
        <p:blipFill>
          <a:blip r:embed="rId2"/>
          <a:srcRect/>
          <a:stretch>
            <a:fillRect/>
          </a:stretch>
        </p:blipFill>
        <p:spPr bwMode="auto">
          <a:xfrm>
            <a:off x="0" y="0"/>
            <a:ext cx="9501222" cy="6858000"/>
          </a:xfrm>
          <a:prstGeom prst="rect">
            <a:avLst/>
          </a:prstGeom>
          <a:noFill/>
        </p:spPr>
      </p:pic>
    </p:spTree>
  </p:cSld>
  <p:clrMapOvr>
    <a:masterClrMapping/>
  </p:clrMapOvr>
  <p:transition spd="slow" advTm="7784">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8429652" cy="563231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ru-RU" dirty="0"/>
              <a:t>                                                                                                                                                       </a:t>
            </a:r>
            <a:r>
              <a:rPr lang="ru-RU" sz="2400" dirty="0"/>
              <a:t>   </a:t>
            </a:r>
            <a:r>
              <a:rPr lang="ru-RU" sz="2400" dirty="0" smtClean="0"/>
              <a:t>     Упражнения </a:t>
            </a:r>
            <a:r>
              <a:rPr lang="ru-RU" sz="2400" dirty="0"/>
              <a:t>необходимо проводить ежедневно. После того как дети научились выполнять пальчиковые игры с пяти лет даем комплекс пальчиковых </a:t>
            </a:r>
            <a:r>
              <a:rPr lang="ru-RU" sz="2400" dirty="0" err="1"/>
              <a:t>кинезиологических</a:t>
            </a:r>
            <a:r>
              <a:rPr lang="ru-RU" sz="2400" dirty="0"/>
              <a:t> упражнений, состоящих из трех положений рук последовательно сменяющих друг друга. Ребенок выполняет вместе со взрослым, затем самостоятельно по памяти. Упражнение выполняется сначала правой рукой, затем левой, затем двумя руками вместе. При затруднениях взрослый предлагает ребенку помогать себе командами (“гусь-курица-петух”), произносимыми вслух или про себя.</a:t>
            </a:r>
          </a:p>
          <a:p>
            <a:pPr algn="just"/>
            <a:r>
              <a:rPr lang="ru-RU" sz="2400" dirty="0" smtClean="0"/>
              <a:t>     На </a:t>
            </a:r>
            <a:r>
              <a:rPr lang="ru-RU" sz="2400" dirty="0"/>
              <a:t>развитие головного мозга еще влияют растяжки, дыхательные упражнения, </a:t>
            </a:r>
            <a:r>
              <a:rPr lang="ru-RU" sz="2400" dirty="0" err="1"/>
              <a:t>глазодвигательные</a:t>
            </a:r>
            <a:r>
              <a:rPr lang="ru-RU" sz="2400" dirty="0"/>
              <a:t> упражнения, телесные упражнения, упражнения для развития мелкой моторики, упражнения на релаксацию и массаж.</a:t>
            </a:r>
          </a:p>
        </p:txBody>
      </p:sp>
    </p:spTree>
  </p:cSld>
  <p:clrMapOvr>
    <a:masterClrMapping/>
  </p:clrMapOvr>
  <p:transition spd="slow" advTm="31481">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6370975"/>
          </a:xfrm>
          <a:prstGeom prst="rect">
            <a:avLst/>
          </a:prstGeom>
          <a:solidFill>
            <a:srgbClr val="92D050"/>
          </a:solidFill>
        </p:spPr>
        <p:txBody>
          <a:bodyPr wrap="square">
            <a:spAutoFit/>
          </a:bodyPr>
          <a:lstStyle/>
          <a:p>
            <a:pPr algn="just"/>
            <a:r>
              <a:rPr lang="ru-RU" dirty="0"/>
              <a:t>           </a:t>
            </a:r>
            <a:r>
              <a:rPr lang="ru-RU" sz="2400" dirty="0"/>
              <a:t>  </a:t>
            </a:r>
            <a:r>
              <a:rPr lang="ru-RU" sz="2400" dirty="0" smtClean="0"/>
              <a:t>Растяжки </a:t>
            </a:r>
            <a:r>
              <a:rPr lang="ru-RU" sz="2400" dirty="0"/>
              <a:t>нормализуют </a:t>
            </a:r>
            <a:r>
              <a:rPr lang="ru-RU" sz="2400" dirty="0" err="1"/>
              <a:t>гипертонус</a:t>
            </a:r>
            <a:r>
              <a:rPr lang="ru-RU" sz="2400" dirty="0"/>
              <a:t> (неконтролируемое чрезмерное мышечное напряжение) и </a:t>
            </a:r>
            <a:r>
              <a:rPr lang="ru-RU" sz="2400" dirty="0" err="1"/>
              <a:t>гипотонус</a:t>
            </a:r>
            <a:r>
              <a:rPr lang="ru-RU" sz="2400" dirty="0"/>
              <a:t> (неконтролируемая мышечная вялость). </a:t>
            </a:r>
          </a:p>
          <a:p>
            <a:pPr algn="just"/>
            <a:r>
              <a:rPr lang="ru-RU" sz="2400" dirty="0" smtClean="0"/>
              <a:t>     Дыхательные </a:t>
            </a:r>
            <a:r>
              <a:rPr lang="ru-RU" sz="2400" dirty="0"/>
              <a:t>упражнения улучшают ритмику организма, развивают самоконтроль и произвольность.</a:t>
            </a:r>
          </a:p>
          <a:p>
            <a:pPr algn="just"/>
            <a:r>
              <a:rPr lang="ru-RU" sz="2400" dirty="0" smtClean="0"/>
              <a:t>     </a:t>
            </a:r>
            <a:r>
              <a:rPr lang="ru-RU" sz="2400" dirty="0" err="1" smtClean="0"/>
              <a:t>Глазодвигательные</a:t>
            </a:r>
            <a:r>
              <a:rPr lang="ru-RU" sz="2400" dirty="0" smtClean="0"/>
              <a:t> </a:t>
            </a:r>
            <a:r>
              <a:rPr lang="ru-RU" sz="2400" dirty="0"/>
              <a:t>упражнения позволяют расширить поле зрения, улучшить восприятие. Однонаправленные и разнонаправленные движения глаз и языка развивают межполушарное взаимодействие и повышают </a:t>
            </a:r>
            <a:r>
              <a:rPr lang="ru-RU" sz="2400" dirty="0" err="1"/>
              <a:t>энергетизацию</a:t>
            </a:r>
            <a:r>
              <a:rPr lang="ru-RU" sz="2400" dirty="0"/>
              <a:t> организма. </a:t>
            </a:r>
          </a:p>
          <a:p>
            <a:pPr algn="just"/>
            <a:r>
              <a:rPr lang="ru-RU" sz="2400" dirty="0" smtClean="0"/>
              <a:t>      При </a:t>
            </a:r>
            <a:r>
              <a:rPr lang="ru-RU" sz="2400" dirty="0"/>
              <a:t>выполнении телесных движений развивается межполушарное взаимодействие, снимаются непроизвольные, непреднамеренные движения и мышечные зажимы. Оказывается, человеку для закрепления мысли необходимо движение. </a:t>
            </a:r>
          </a:p>
          <a:p>
            <a:pPr algn="just"/>
            <a:r>
              <a:rPr lang="ru-RU" sz="2400" dirty="0"/>
              <a:t>Упражнения для релаксации способствуют расслаблению, снятию напряжения.</a:t>
            </a:r>
          </a:p>
        </p:txBody>
      </p:sp>
    </p:spTree>
  </p:cSld>
  <p:clrMapOvr>
    <a:masterClrMapping/>
  </p:clrMapOvr>
  <p:transition spd="slow" advTm="48922">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05-005-Kineziologicheskie-fizminutki.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1883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07-007-Kineziologicheskie-fizminutki.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10296">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08-008-Kineziologicheskie-uprazhnenij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43181">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esktop\0014-014-Uprazhnenie-Zajchik-kolechko-tsepochk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19936">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sz="4900" dirty="0" err="1" smtClean="0"/>
              <a:t>Здоровьесберегающая</a:t>
            </a:r>
            <a:r>
              <a:rPr lang="ru-RU" sz="4900" dirty="0" smtClean="0"/>
              <a:t> технология- </a:t>
            </a:r>
            <a:r>
              <a:rPr lang="ru-RU" sz="4000" dirty="0" smtClean="0"/>
              <a:t>это</a:t>
            </a:r>
            <a:br>
              <a:rPr lang="ru-RU" sz="4000" dirty="0" smtClean="0"/>
            </a:br>
            <a:r>
              <a:rPr lang="ru-RU" sz="4000" dirty="0" smtClean="0"/>
              <a:t>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a:t>
            </a:r>
            <a:r>
              <a:rPr lang="ru-RU" dirty="0" smtClean="0"/>
              <a:t/>
            </a:r>
            <a:br>
              <a:rPr lang="ru-RU" dirty="0" smtClean="0"/>
            </a:br>
            <a:endParaRPr lang="ru-RU" dirty="0"/>
          </a:p>
        </p:txBody>
      </p:sp>
    </p:spTree>
  </p:cSld>
  <p:clrMapOvr>
    <a:masterClrMapping/>
  </p:clrMapOvr>
  <p:transition advTm="285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esktop\0017-017-Uprazhnenie-Flazhok-rybka-lodochk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17707">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esktop\0016-016-Uprazhnenie-Zajchik-koza-vilk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1691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13-013-Uprazhnenie-Gus-kuritsa-petukh.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979">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0015-015-Uprazhnenie-Nozhnitsy-sobaka-loshadk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7754">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51639"/>
            <a:ext cx="9144000" cy="7109639"/>
          </a:xfrm>
          <a:prstGeom prst="rect">
            <a:avLst/>
          </a:prstGeom>
          <a:solidFill>
            <a:srgbClr val="E4EDC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Телесные упражнения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“Перекрестное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марширование</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Любим мы маршировать,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Руки, ноги поднимать.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Нужно шагать, высоко поднимая колени попеременно касаясь правой и левой рукой по противоположной ноге. Сделать 6 пар движений. Затем шагать касаясь рукой одноименного колена. Сделать 6 пар движений. Закончить касаниями по противоположной ноге.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“Мельница”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Рука и противоположная нога вращаются круговыми движениями сначала вперед, затем назад, одновременно с вращением глаз вправо, влево, вверх, вниз. Время выполнения 1-2 минуты. Дыхание произвольное.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3.“Паровозик”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Правую руку положить под левую ключицу, одновременно делая 10 кругов согнутой в локтевом суставе левой рукой и плечом вперед, затем столько же назад. Поменять положение рук и повторить упражнение</a:t>
            </a: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56347">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57158" y="642918"/>
            <a:ext cx="8501122" cy="526297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“Робот”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Встать лицом к стене, ноги на ширине плеч, ладони лежат на стене на уровне глаз. Передвигаться вдоль стены вправо, а затем влево приставными шагами, руки и ноги должны двигаться параллельно, а затем передвигаться, используя противоположные руки и ноги.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“Маршировка”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Выполнять лучше под ритмичную музыку. Шагать на месте. При этом шаг левой ногой сопровождается взмахом левой руки. Шаг правой ногой сопровождается взмахом правой руки.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14649">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215370" cy="5755422"/>
          </a:xfrm>
          <a:prstGeom prst="rect">
            <a:avLst/>
          </a:prstGeom>
          <a:solidFill>
            <a:srgbClr val="00B0F0"/>
          </a:solidFill>
          <a:ln>
            <a:solidFill>
              <a:schemeClr val="accent2"/>
            </a:solidFill>
          </a:ln>
        </p:spPr>
        <p:txBody>
          <a:bodyPr wrap="square">
            <a:spAutoFit/>
          </a:bodyPr>
          <a:lstStyle/>
          <a:p>
            <a:pPr algn="ctr"/>
            <a:r>
              <a:rPr lang="ru-RU" sz="3200" dirty="0" smtClean="0"/>
              <a:t>Примеры разных видов упражнений.</a:t>
            </a:r>
          </a:p>
          <a:p>
            <a:pPr algn="just"/>
            <a:r>
              <a:rPr lang="ru-RU" sz="2800" dirty="0" smtClean="0"/>
              <a:t>1. Растяжки</a:t>
            </a:r>
          </a:p>
          <a:p>
            <a:pPr algn="just"/>
            <a:r>
              <a:rPr lang="ru-RU" sz="2800" dirty="0" smtClean="0"/>
              <a:t>1. “Снеговик” </a:t>
            </a:r>
          </a:p>
          <a:p>
            <a:pPr algn="just"/>
            <a:r>
              <a:rPr lang="ru-RU" sz="2800" dirty="0" smtClean="0"/>
              <a:t>Представьте, что каждый из вас только что слепленный снеговик. Тело твердое, как замерзший снег. Пришла весна, пригрело солнце, и снеговик начал таять. Сначала “тает” и повисает голова, затем опускаются плечи, расслабляются руки и т. д. В конце упражнения ребенок мягко падает на пол и изображает лужицу воды. Необходимо расслабиться. Пригрело солнышко, вода в лужице стала испаряться и превратилась в легкое облачко. Дует ветер и гонит облачко по небу.</a:t>
            </a:r>
            <a:endParaRPr lang="ru-RU" sz="2800" dirty="0"/>
          </a:p>
        </p:txBody>
      </p:sp>
    </p:spTree>
  </p:cSld>
  <p:clrMapOvr>
    <a:masterClrMapping/>
  </p:clrMapOvr>
  <p:transition spd="slow" advTm="18658">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501122" cy="6740307"/>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sz="2400" dirty="0" smtClean="0"/>
              <a:t>. Дыхательные упражнения</a:t>
            </a:r>
          </a:p>
          <a:p>
            <a:pPr algn="just"/>
            <a:r>
              <a:rPr lang="ru-RU" sz="2400" dirty="0" smtClean="0"/>
              <a:t>1. “Свеча” </a:t>
            </a:r>
          </a:p>
          <a:p>
            <a:pPr algn="just"/>
            <a:r>
              <a:rPr lang="ru-RU" sz="2400" dirty="0" smtClean="0"/>
              <a:t>Исходное положение – сидя за столом. Представьте, что перед вами стоит большая свеча. Сделайте глубокий вдох и постарайтесь одним выдохом задуть свечу. А теперь представьте перед собой 5 маленьких свечек. Сделайте глубокий вдох и задуйте эти свечи маленькими порциями выдоха. </a:t>
            </a:r>
          </a:p>
          <a:p>
            <a:pPr algn="just"/>
            <a:r>
              <a:rPr lang="ru-RU" sz="2400" dirty="0" smtClean="0"/>
              <a:t>2. “Дышим носом”</a:t>
            </a:r>
          </a:p>
          <a:p>
            <a:pPr algn="just"/>
            <a:r>
              <a:rPr lang="ru-RU" sz="2400" dirty="0" smtClean="0"/>
              <a:t>Подыши одной ноздрей,</a:t>
            </a:r>
          </a:p>
          <a:p>
            <a:pPr algn="just"/>
            <a:r>
              <a:rPr lang="ru-RU" sz="2400" dirty="0" smtClean="0"/>
              <a:t>И придет к тебе покой.</a:t>
            </a:r>
          </a:p>
          <a:p>
            <a:pPr algn="just"/>
            <a:r>
              <a:rPr lang="ru-RU" sz="2400" dirty="0" smtClean="0"/>
              <a:t>Исходное положение – о. с. </a:t>
            </a:r>
          </a:p>
          <a:p>
            <a:pPr algn="just"/>
            <a:r>
              <a:rPr lang="ru-RU" sz="2400" dirty="0" smtClean="0"/>
              <a:t>1 - правую ноздрю закрыть указательным пальцем правой руки, левой делать тихий, продолжительный вдох;</a:t>
            </a:r>
          </a:p>
          <a:p>
            <a:pPr algn="just"/>
            <a:r>
              <a:rPr lang="ru-RU" sz="2400" dirty="0" smtClean="0"/>
              <a:t>2  - как только вдох окончен, открыть правую ноздрю делать тихий продолжительный выдох с максимальным освобождением от воздуха легких и подтягиванием диафрагмы максимально вверх.</a:t>
            </a:r>
            <a:endParaRPr lang="ru-RU" sz="2400" dirty="0"/>
          </a:p>
        </p:txBody>
      </p:sp>
    </p:spTree>
  </p:cSld>
  <p:clrMapOvr>
    <a:masterClrMapping/>
  </p:clrMapOvr>
  <p:transition spd="slow" advTm="36675">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800105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dirty="0" smtClean="0"/>
              <a:t>Релаксация “Ковер-самолет”</a:t>
            </a:r>
          </a:p>
          <a:p>
            <a:pPr algn="just"/>
            <a:r>
              <a:rPr lang="ru-RU" sz="2800" dirty="0" smtClean="0"/>
              <a:t>Исходное положение - лежа на спине, глаза закрыть, при этом играет спокойная музыка.</a:t>
            </a:r>
            <a:br>
              <a:rPr lang="ru-RU" sz="2800" dirty="0" smtClean="0"/>
            </a:br>
            <a:r>
              <a:rPr lang="ru-RU" sz="2800" dirty="0" smtClean="0"/>
              <a:t>Мы ложимся на волшебный ковер-самолет. Он плавно и медленно поднимается, несет нас по небу, тихонечко покачивает. Ветерок нежно обдувает усталые тела, все отдыхают… Далеко внизу проплывают дома, поля, леса, реки и озера… Постепенно ковер-самолет начинает снижение и приземляется в нашей комнате (пауза)… Потягиваемся, делаем глубокий вдох и выдох, открываем глаза, медленно и аккуратно садимся.</a:t>
            </a:r>
            <a:endParaRPr lang="ru-RU" sz="2800" dirty="0"/>
          </a:p>
        </p:txBody>
      </p:sp>
    </p:spTree>
  </p:cSld>
  <p:clrMapOvr>
    <a:masterClrMapping/>
  </p:clrMapOvr>
  <p:transition spd="slow" advTm="1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Рисунок 4"/>
          <p:cNvSpPr>
            <a:spLocks noGrp="1"/>
          </p:cNvSpPr>
          <p:nvPr>
            <p:ph type="pic" idx="1"/>
          </p:nvPr>
        </p:nvSpPr>
        <p:spPr>
          <a:xfrm>
            <a:off x="1928794" y="1571612"/>
            <a:ext cx="5486400" cy="4114800"/>
          </a:xfrm>
        </p:spPr>
      </p:sp>
      <p:sp>
        <p:nvSpPr>
          <p:cNvPr id="6" name="Текст 5"/>
          <p:cNvSpPr>
            <a:spLocks noGrp="1"/>
          </p:cNvSpPr>
          <p:nvPr>
            <p:ph type="body" sz="half" idx="2"/>
          </p:nvPr>
        </p:nvSpPr>
        <p:spPr>
          <a:xfrm>
            <a:off x="785786" y="500042"/>
            <a:ext cx="7715304" cy="5743596"/>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ru-RU" sz="3200" dirty="0" smtClean="0"/>
              <a:t>     Цель </a:t>
            </a:r>
            <a:r>
              <a:rPr lang="ru-RU" sz="3200" dirty="0" err="1"/>
              <a:t>здоровьесберегающих</a:t>
            </a:r>
            <a:r>
              <a:rPr lang="ru-RU" sz="3200" dirty="0"/>
              <a:t> образовательных технологий</a:t>
            </a:r>
            <a:r>
              <a:rPr lang="ru-RU" sz="3200" dirty="0" smtClean="0"/>
              <a:t>:</a:t>
            </a:r>
          </a:p>
          <a:p>
            <a:endParaRPr lang="ru-RU" sz="3200" dirty="0"/>
          </a:p>
          <a:p>
            <a:pPr lvl="0">
              <a:buFont typeface="Wingdings" pitchFamily="2" charset="2"/>
              <a:buChar char="v"/>
            </a:pPr>
            <a:r>
              <a:rPr lang="ru-RU" sz="3200" dirty="0"/>
              <a:t>Обеспечить дошкольнику возможность сохранения здоровья</a:t>
            </a:r>
            <a:r>
              <a:rPr lang="ru-RU" sz="3200" dirty="0" smtClean="0"/>
              <a:t>;</a:t>
            </a:r>
          </a:p>
          <a:p>
            <a:pPr lvl="0">
              <a:buFont typeface="Wingdings" pitchFamily="2" charset="2"/>
              <a:buChar char="v"/>
            </a:pPr>
            <a:endParaRPr lang="ru-RU" sz="3200" dirty="0"/>
          </a:p>
          <a:p>
            <a:pPr lvl="0">
              <a:buFont typeface="Wingdings" pitchFamily="2" charset="2"/>
              <a:buChar char="v"/>
            </a:pPr>
            <a:r>
              <a:rPr lang="ru-RU" sz="3200" dirty="0"/>
              <a:t>Сформировать у него необходимые знания, умения и навыки по здоровому образу жизни</a:t>
            </a:r>
            <a:r>
              <a:rPr lang="ru-RU" sz="3200" dirty="0" smtClean="0"/>
              <a:t>.</a:t>
            </a:r>
          </a:p>
          <a:p>
            <a:pPr lvl="0"/>
            <a:endParaRPr lang="ru-RU" sz="2000" dirty="0"/>
          </a:p>
          <a:p>
            <a:pPr lvl="0"/>
            <a:endParaRPr lang="ru-RU" sz="2000" dirty="0"/>
          </a:p>
        </p:txBody>
      </p:sp>
      <p:pic>
        <p:nvPicPr>
          <p:cNvPr id="11" name="Презентация1258.wav">
            <a:hlinkClick r:id="" action="ppaction://media"/>
          </p:cNvPr>
          <p:cNvPicPr>
            <a:picLocks noRot="1" noChangeAspect="1"/>
          </p:cNvPicPr>
          <p:nvPr>
            <a:audioFile r:link="rId1"/>
          </p:nvPr>
        </p:nvPicPr>
        <p:blipFill>
          <a:blip r:embed="rId3"/>
          <a:stretch>
            <a:fillRect/>
          </a:stretch>
        </p:blipFill>
        <p:spPr>
          <a:xfrm>
            <a:off x="8632825" y="6346825"/>
            <a:ext cx="304800" cy="304800"/>
          </a:xfrm>
          <a:prstGeom prst="rect">
            <a:avLst/>
          </a:prstGeom>
        </p:spPr>
      </p:pic>
    </p:spTree>
  </p:cSld>
  <p:clrMapOvr>
    <a:masterClrMapping/>
  </p:clrMapOvr>
  <p:transition spd="slow" advTm="1341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Технологии</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12355">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iIG5V5V4Z.jpg"/>
          <p:cNvPicPr/>
          <p:nvPr/>
        </p:nvPicPr>
        <p:blipFill>
          <a:blip r:embed="rId2"/>
          <a:srcRect/>
          <a:stretch>
            <a:fillRect/>
          </a:stretch>
        </p:blipFill>
        <p:spPr bwMode="auto">
          <a:xfrm>
            <a:off x="0" y="285728"/>
            <a:ext cx="3214679" cy="3500462"/>
          </a:xfrm>
          <a:prstGeom prst="rect">
            <a:avLst/>
          </a:prstGeom>
          <a:noFill/>
          <a:ln w="9525">
            <a:noFill/>
            <a:miter lim="800000"/>
            <a:headEnd/>
            <a:tailEnd/>
          </a:ln>
        </p:spPr>
      </p:pic>
      <p:pic>
        <p:nvPicPr>
          <p:cNvPr id="2050" name="Picture 2" descr="C:\Users\user\Desktop\article_555_1380219915532_y_f7e5a00a.jpg"/>
          <p:cNvPicPr>
            <a:picLocks noChangeAspect="1" noChangeArrowheads="1"/>
          </p:cNvPicPr>
          <p:nvPr/>
        </p:nvPicPr>
        <p:blipFill>
          <a:blip r:embed="rId3"/>
          <a:srcRect/>
          <a:stretch>
            <a:fillRect/>
          </a:stretch>
        </p:blipFill>
        <p:spPr bwMode="auto">
          <a:xfrm>
            <a:off x="2928926" y="2214554"/>
            <a:ext cx="2786082" cy="2357454"/>
          </a:xfrm>
          <a:prstGeom prst="rect">
            <a:avLst/>
          </a:prstGeom>
          <a:noFill/>
        </p:spPr>
      </p:pic>
      <p:pic>
        <p:nvPicPr>
          <p:cNvPr id="2051" name="Picture 3" descr="C:\Users\user\Desktop\iDRT0ROPI.jpg"/>
          <p:cNvPicPr>
            <a:picLocks noChangeAspect="1" noChangeArrowheads="1"/>
          </p:cNvPicPr>
          <p:nvPr/>
        </p:nvPicPr>
        <p:blipFill>
          <a:blip r:embed="rId4"/>
          <a:srcRect/>
          <a:stretch>
            <a:fillRect/>
          </a:stretch>
        </p:blipFill>
        <p:spPr bwMode="auto">
          <a:xfrm>
            <a:off x="0" y="3714728"/>
            <a:ext cx="3000364" cy="3143272"/>
          </a:xfrm>
          <a:prstGeom prst="rect">
            <a:avLst/>
          </a:prstGeom>
          <a:noFill/>
        </p:spPr>
      </p:pic>
      <p:pic>
        <p:nvPicPr>
          <p:cNvPr id="2052" name="Picture 4" descr="C:\Users\user\Desktop\iLY7XPI6B.jpg"/>
          <p:cNvPicPr>
            <a:picLocks noChangeAspect="1" noChangeArrowheads="1"/>
          </p:cNvPicPr>
          <p:nvPr/>
        </p:nvPicPr>
        <p:blipFill>
          <a:blip r:embed="rId5"/>
          <a:srcRect/>
          <a:stretch>
            <a:fillRect/>
          </a:stretch>
        </p:blipFill>
        <p:spPr bwMode="auto">
          <a:xfrm>
            <a:off x="3000364" y="4500570"/>
            <a:ext cx="2928958" cy="2143140"/>
          </a:xfrm>
          <a:prstGeom prst="rect">
            <a:avLst/>
          </a:prstGeom>
          <a:noFill/>
        </p:spPr>
      </p:pic>
      <p:pic>
        <p:nvPicPr>
          <p:cNvPr id="2053" name="Picture 5" descr="C:\Users\user\Desktop\iDBWG8D93.jpg"/>
          <p:cNvPicPr>
            <a:picLocks noChangeAspect="1" noChangeArrowheads="1"/>
          </p:cNvPicPr>
          <p:nvPr/>
        </p:nvPicPr>
        <p:blipFill>
          <a:blip r:embed="rId6"/>
          <a:srcRect/>
          <a:stretch>
            <a:fillRect/>
          </a:stretch>
        </p:blipFill>
        <p:spPr bwMode="auto">
          <a:xfrm>
            <a:off x="2857488" y="0"/>
            <a:ext cx="3476632" cy="2214554"/>
          </a:xfrm>
          <a:prstGeom prst="rect">
            <a:avLst/>
          </a:prstGeom>
          <a:noFill/>
        </p:spPr>
      </p:pic>
      <p:pic>
        <p:nvPicPr>
          <p:cNvPr id="2054" name="Picture 6" descr="C:\Users\user\Desktop\iA2IKE8CT.jpg"/>
          <p:cNvPicPr>
            <a:picLocks noChangeAspect="1" noChangeArrowheads="1"/>
          </p:cNvPicPr>
          <p:nvPr/>
        </p:nvPicPr>
        <p:blipFill>
          <a:blip r:embed="rId7"/>
          <a:srcRect/>
          <a:stretch>
            <a:fillRect/>
          </a:stretch>
        </p:blipFill>
        <p:spPr bwMode="auto">
          <a:xfrm>
            <a:off x="6429388" y="0"/>
            <a:ext cx="2714612" cy="2285992"/>
          </a:xfrm>
          <a:prstGeom prst="rect">
            <a:avLst/>
          </a:prstGeom>
          <a:noFill/>
        </p:spPr>
      </p:pic>
      <p:pic>
        <p:nvPicPr>
          <p:cNvPr id="2055" name="Picture 7" descr="C:\Users\user\Desktop\i4UQ353LL.jpg"/>
          <p:cNvPicPr>
            <a:picLocks noChangeAspect="1" noChangeArrowheads="1"/>
          </p:cNvPicPr>
          <p:nvPr/>
        </p:nvPicPr>
        <p:blipFill>
          <a:blip r:embed="rId8"/>
          <a:srcRect/>
          <a:stretch>
            <a:fillRect/>
          </a:stretch>
        </p:blipFill>
        <p:spPr bwMode="auto">
          <a:xfrm>
            <a:off x="5643570" y="2214554"/>
            <a:ext cx="3500430" cy="2357454"/>
          </a:xfrm>
          <a:prstGeom prst="rect">
            <a:avLst/>
          </a:prstGeom>
          <a:noFill/>
        </p:spPr>
      </p:pic>
      <p:pic>
        <p:nvPicPr>
          <p:cNvPr id="2056" name="Picture 8" descr="C:\Users\user\Desktop\iWV5QI1JB.jpg"/>
          <p:cNvPicPr>
            <a:picLocks noChangeAspect="1" noChangeArrowheads="1"/>
          </p:cNvPicPr>
          <p:nvPr/>
        </p:nvPicPr>
        <p:blipFill>
          <a:blip r:embed="rId9"/>
          <a:srcRect/>
          <a:stretch>
            <a:fillRect/>
          </a:stretch>
        </p:blipFill>
        <p:spPr bwMode="auto">
          <a:xfrm>
            <a:off x="6072198" y="4572008"/>
            <a:ext cx="3071802" cy="2285992"/>
          </a:xfrm>
          <a:prstGeom prst="rect">
            <a:avLst/>
          </a:prstGeom>
          <a:noFill/>
        </p:spPr>
      </p:pic>
    </p:spTree>
  </p:cSld>
  <p:clrMapOvr>
    <a:masterClrMapping/>
  </p:clrMapOvr>
  <p:transition spd="slow" advTm="2053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340VL11V.jpg"/>
          <p:cNvPicPr>
            <a:picLocks noChangeAspect="1" noChangeArrowheads="1"/>
          </p:cNvPicPr>
          <p:nvPr/>
        </p:nvPicPr>
        <p:blipFill>
          <a:blip r:embed="rId2"/>
          <a:srcRect/>
          <a:stretch>
            <a:fillRect/>
          </a:stretch>
        </p:blipFill>
        <p:spPr bwMode="auto">
          <a:xfrm>
            <a:off x="0" y="3357562"/>
            <a:ext cx="3152752" cy="3500438"/>
          </a:xfrm>
          <a:prstGeom prst="rect">
            <a:avLst/>
          </a:prstGeom>
          <a:noFill/>
        </p:spPr>
      </p:pic>
      <p:pic>
        <p:nvPicPr>
          <p:cNvPr id="3075" name="Picture 3" descr="C:\Users\user\Desktop\i5F1RDY0I.jpg"/>
          <p:cNvPicPr>
            <a:picLocks noChangeAspect="1" noChangeArrowheads="1"/>
          </p:cNvPicPr>
          <p:nvPr/>
        </p:nvPicPr>
        <p:blipFill>
          <a:blip r:embed="rId3"/>
          <a:srcRect/>
          <a:stretch>
            <a:fillRect/>
          </a:stretch>
        </p:blipFill>
        <p:spPr bwMode="auto">
          <a:xfrm>
            <a:off x="3143240" y="3286124"/>
            <a:ext cx="3429024" cy="3571876"/>
          </a:xfrm>
          <a:prstGeom prst="rect">
            <a:avLst/>
          </a:prstGeom>
          <a:noFill/>
        </p:spPr>
      </p:pic>
      <p:pic>
        <p:nvPicPr>
          <p:cNvPr id="3076" name="Picture 4" descr="C:\Users\user\Desktop\iF2WUPELS.jpg"/>
          <p:cNvPicPr>
            <a:picLocks noChangeAspect="1" noChangeArrowheads="1"/>
          </p:cNvPicPr>
          <p:nvPr/>
        </p:nvPicPr>
        <p:blipFill>
          <a:blip r:embed="rId4"/>
          <a:srcRect/>
          <a:stretch>
            <a:fillRect/>
          </a:stretch>
        </p:blipFill>
        <p:spPr bwMode="auto">
          <a:xfrm>
            <a:off x="6072198" y="0"/>
            <a:ext cx="3071802" cy="3214686"/>
          </a:xfrm>
          <a:prstGeom prst="rect">
            <a:avLst/>
          </a:prstGeom>
          <a:noFill/>
        </p:spPr>
      </p:pic>
      <p:pic>
        <p:nvPicPr>
          <p:cNvPr id="3077" name="Picture 5" descr="C:\Users\user\Desktop\iAQJAO2M3.jpg"/>
          <p:cNvPicPr>
            <a:picLocks noChangeAspect="1" noChangeArrowheads="1"/>
          </p:cNvPicPr>
          <p:nvPr/>
        </p:nvPicPr>
        <p:blipFill>
          <a:blip r:embed="rId5"/>
          <a:srcRect/>
          <a:stretch>
            <a:fillRect/>
          </a:stretch>
        </p:blipFill>
        <p:spPr bwMode="auto">
          <a:xfrm>
            <a:off x="6286512" y="3286124"/>
            <a:ext cx="2857488" cy="3571876"/>
          </a:xfrm>
          <a:prstGeom prst="rect">
            <a:avLst/>
          </a:prstGeom>
          <a:noFill/>
        </p:spPr>
      </p:pic>
      <p:pic>
        <p:nvPicPr>
          <p:cNvPr id="3078" name="Picture 6" descr="C:\Users\user\Desktop\iRNBDMHAV.jpg"/>
          <p:cNvPicPr>
            <a:picLocks noChangeAspect="1" noChangeArrowheads="1"/>
          </p:cNvPicPr>
          <p:nvPr/>
        </p:nvPicPr>
        <p:blipFill>
          <a:blip r:embed="rId6"/>
          <a:srcRect/>
          <a:stretch>
            <a:fillRect/>
          </a:stretch>
        </p:blipFill>
        <p:spPr bwMode="auto">
          <a:xfrm>
            <a:off x="285720" y="0"/>
            <a:ext cx="3500462" cy="3429000"/>
          </a:xfrm>
          <a:prstGeom prst="rect">
            <a:avLst/>
          </a:prstGeom>
          <a:noFill/>
        </p:spPr>
      </p:pic>
      <p:pic>
        <p:nvPicPr>
          <p:cNvPr id="7" name="Рисунок 6" descr="C:\Users\user\Desktop\utrennyaya-gimnastika-v-podgotovitelnoj-gruppe-dou.jpg"/>
          <p:cNvPicPr/>
          <p:nvPr/>
        </p:nvPicPr>
        <p:blipFill>
          <a:blip r:embed="rId7"/>
          <a:srcRect/>
          <a:stretch>
            <a:fillRect/>
          </a:stretch>
        </p:blipFill>
        <p:spPr bwMode="auto">
          <a:xfrm>
            <a:off x="3500430" y="0"/>
            <a:ext cx="2890833" cy="3357562"/>
          </a:xfrm>
          <a:prstGeom prst="rect">
            <a:avLst/>
          </a:prstGeom>
          <a:noFill/>
          <a:ln w="9525">
            <a:noFill/>
            <a:miter lim="800000"/>
            <a:headEnd/>
            <a:tailEnd/>
          </a:ln>
        </p:spPr>
      </p:pic>
    </p:spTree>
  </p:cSld>
  <p:clrMapOvr>
    <a:masterClrMapping/>
  </p:clrMapOvr>
  <p:transition spd="slow" advTm="1613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G165HG3K.jpg"/>
          <p:cNvPicPr>
            <a:picLocks noChangeAspect="1" noChangeArrowheads="1"/>
          </p:cNvPicPr>
          <p:nvPr/>
        </p:nvPicPr>
        <p:blipFill>
          <a:blip r:embed="rId2"/>
          <a:srcRect/>
          <a:stretch>
            <a:fillRect/>
          </a:stretch>
        </p:blipFill>
        <p:spPr bwMode="auto">
          <a:xfrm>
            <a:off x="0" y="0"/>
            <a:ext cx="4000496" cy="3636945"/>
          </a:xfrm>
          <a:prstGeom prst="rect">
            <a:avLst/>
          </a:prstGeom>
          <a:noFill/>
        </p:spPr>
      </p:pic>
      <p:pic>
        <p:nvPicPr>
          <p:cNvPr id="4099" name="Picture 3" descr="C:\Users\user\Desktop\motivator-00072.jpg"/>
          <p:cNvPicPr>
            <a:picLocks noChangeAspect="1" noChangeArrowheads="1"/>
          </p:cNvPicPr>
          <p:nvPr/>
        </p:nvPicPr>
        <p:blipFill>
          <a:blip r:embed="rId3"/>
          <a:srcRect/>
          <a:stretch>
            <a:fillRect/>
          </a:stretch>
        </p:blipFill>
        <p:spPr bwMode="auto">
          <a:xfrm>
            <a:off x="0" y="3429000"/>
            <a:ext cx="4643438" cy="3429000"/>
          </a:xfrm>
          <a:prstGeom prst="rect">
            <a:avLst/>
          </a:prstGeom>
          <a:noFill/>
        </p:spPr>
      </p:pic>
      <p:pic>
        <p:nvPicPr>
          <p:cNvPr id="4100" name="Picture 4" descr="C:\Users\user\Desktop\iC1ZE9J95.jpg"/>
          <p:cNvPicPr>
            <a:picLocks noChangeAspect="1" noChangeArrowheads="1"/>
          </p:cNvPicPr>
          <p:nvPr/>
        </p:nvPicPr>
        <p:blipFill>
          <a:blip r:embed="rId4"/>
          <a:srcRect/>
          <a:stretch>
            <a:fillRect/>
          </a:stretch>
        </p:blipFill>
        <p:spPr bwMode="auto">
          <a:xfrm>
            <a:off x="4572000" y="3000372"/>
            <a:ext cx="4572000" cy="3857628"/>
          </a:xfrm>
          <a:prstGeom prst="rect">
            <a:avLst/>
          </a:prstGeom>
          <a:noFill/>
        </p:spPr>
      </p:pic>
      <p:pic>
        <p:nvPicPr>
          <p:cNvPr id="4101" name="Picture 5" descr="C:\Users\user\Desktop\iGCR3L7HH.jpg"/>
          <p:cNvPicPr>
            <a:picLocks noChangeAspect="1" noChangeArrowheads="1"/>
          </p:cNvPicPr>
          <p:nvPr/>
        </p:nvPicPr>
        <p:blipFill>
          <a:blip r:embed="rId5"/>
          <a:srcRect/>
          <a:stretch>
            <a:fillRect/>
          </a:stretch>
        </p:blipFill>
        <p:spPr bwMode="auto">
          <a:xfrm>
            <a:off x="3643306" y="0"/>
            <a:ext cx="2643206" cy="3071810"/>
          </a:xfrm>
          <a:prstGeom prst="rect">
            <a:avLst/>
          </a:prstGeom>
          <a:noFill/>
        </p:spPr>
      </p:pic>
      <p:pic>
        <p:nvPicPr>
          <p:cNvPr id="4102" name="Picture 6" descr="C:\Users\user\Desktop\iNQX6CVDO.jpg"/>
          <p:cNvPicPr>
            <a:picLocks noChangeAspect="1" noChangeArrowheads="1"/>
          </p:cNvPicPr>
          <p:nvPr/>
        </p:nvPicPr>
        <p:blipFill>
          <a:blip r:embed="rId6"/>
          <a:srcRect/>
          <a:stretch>
            <a:fillRect/>
          </a:stretch>
        </p:blipFill>
        <p:spPr bwMode="auto">
          <a:xfrm>
            <a:off x="6143636" y="0"/>
            <a:ext cx="3000364" cy="3143248"/>
          </a:xfrm>
          <a:prstGeom prst="rect">
            <a:avLst/>
          </a:prstGeom>
          <a:noFill/>
        </p:spPr>
      </p:pic>
    </p:spTree>
  </p:cSld>
  <p:clrMapOvr>
    <a:masterClrMapping/>
  </p:clrMapOvr>
  <p:transition spd="slow" advTm="17098">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000100" y="0"/>
            <a:ext cx="7358114" cy="12003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"Рука является вышедшим наружу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голоным</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мозгом"</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Кант 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user\Desktop\0001-001-Kineziologija-nauka-o-razvitii-umstvennykh-sposobnostej-i-fizicheskogo.jpg"/>
          <p:cNvPicPr/>
          <p:nvPr/>
        </p:nvPicPr>
        <p:blipFill>
          <a:blip r:embed="rId2"/>
          <a:srcRect/>
          <a:stretch>
            <a:fillRect/>
          </a:stretch>
        </p:blipFill>
        <p:spPr bwMode="auto">
          <a:xfrm>
            <a:off x="285720" y="1357298"/>
            <a:ext cx="8643998" cy="5305431"/>
          </a:xfrm>
          <a:prstGeom prst="rect">
            <a:avLst/>
          </a:prstGeom>
          <a:noFill/>
          <a:ln w="9525">
            <a:noFill/>
            <a:miter lim="800000"/>
            <a:headEnd/>
            <a:tailEnd/>
          </a:ln>
        </p:spPr>
      </p:pic>
    </p:spTree>
  </p:cSld>
  <p:clrMapOvr>
    <a:masterClrMapping/>
  </p:clrMapOvr>
  <p:transition spd="slow" advTm="20296">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user\Desktop\505ff6c2ddbdb.jpg"/>
          <p:cNvPicPr>
            <a:picLocks noChangeAspect="1" noChangeArrowheads="1"/>
          </p:cNvPicPr>
          <p:nvPr/>
        </p:nvPicPr>
        <p:blipFill>
          <a:blip r:embed="rId2"/>
          <a:srcRect/>
          <a:stretch>
            <a:fillRect/>
          </a:stretch>
        </p:blipFill>
        <p:spPr bwMode="auto">
          <a:xfrm>
            <a:off x="-190500" y="-142875"/>
            <a:ext cx="9525000" cy="7143750"/>
          </a:xfrm>
          <a:prstGeom prst="rect">
            <a:avLst/>
          </a:prstGeom>
          <a:noFill/>
        </p:spPr>
      </p:pic>
    </p:spTree>
  </p:cSld>
  <p:clrMapOvr>
    <a:masterClrMapping/>
  </p:clrMapOvr>
  <p:transition spd="slow" advTm="35584">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425</Words>
  <Application>Microsoft Office PowerPoint</Application>
  <PresentationFormat>Экран (4:3)</PresentationFormat>
  <Paragraphs>69</Paragraphs>
  <Slides>28</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МДОУ  230   </vt:lpstr>
      <vt:lpstr>Здоровьесберегающая технология- это 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 </vt:lpstr>
      <vt:lpstr>Слайд 3</vt:lpstr>
      <vt:lpstr>Технологии</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ММДОУ 3 230</dc:title>
  <dc:creator>user</dc:creator>
  <cp:lastModifiedBy>user</cp:lastModifiedBy>
  <cp:revision>25</cp:revision>
  <dcterms:created xsi:type="dcterms:W3CDTF">2014-11-01T13:49:21Z</dcterms:created>
  <dcterms:modified xsi:type="dcterms:W3CDTF">2014-11-02T18:59:48Z</dcterms:modified>
</cp:coreProperties>
</file>