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2" r:id="rId4"/>
    <p:sldId id="265" r:id="rId5"/>
    <p:sldId id="267" r:id="rId6"/>
    <p:sldId id="268" r:id="rId7"/>
    <p:sldId id="269" r:id="rId8"/>
    <p:sldId id="271" r:id="rId9"/>
    <p:sldId id="272" r:id="rId10"/>
    <p:sldId id="270" r:id="rId11"/>
    <p:sldId id="273" r:id="rId12"/>
    <p:sldId id="274" r:id="rId13"/>
    <p:sldId id="275" r:id="rId14"/>
    <p:sldId id="263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56BA5"/>
    <a:srgbClr val="6E558D"/>
    <a:srgbClr val="9966FF"/>
  </p:clrMru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02.11.2014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02.11.2014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02.11.2014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02.11.2014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02.11.2014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02.11.2014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02.11.2014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7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B7319-8752-43DC-9251-6FF6EC4E5500}" type="datetimeFigureOut">
              <a:rPr lang="ru-RU" smtClean="0"/>
              <a:pPr/>
              <a:t>02.11.2014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2" r:id="rId3"/>
    <p:sldLayoutId id="2147483663" r:id="rId4"/>
    <p:sldLayoutId id="2147483650" r:id="rId5"/>
    <p:sldLayoutId id="2147483661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s3.uploads.ru/5o8gm.png" TargetMode="External"/><Relationship Id="rId3" Type="http://schemas.openxmlformats.org/officeDocument/2006/relationships/hyperlink" Target="http://img-fotki.yandex.ru/get/6202/28257045.955/0_82f38_c3c8d96f_XL.png" TargetMode="External"/><Relationship Id="rId7" Type="http://schemas.openxmlformats.org/officeDocument/2006/relationships/hyperlink" Target="http://img-fotki.yandex.ru/get/4703/66124276.3c/0_69b95_7caac33a_L.png" TargetMode="External"/><Relationship Id="rId2" Type="http://schemas.openxmlformats.org/officeDocument/2006/relationships/hyperlink" Target="http://elenaranko.ucoz.ru/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gasi.archives21.ru/pics/baneri/%D0%E0%E4%E8%20%E6%E8%E7%ED%E8%20%ED%E0%20%E7%E5%EC%EB%E5/CD_kalend/images/%C2%EE%F1%EF%EE%EC%E8%ED%E0%ED%E8%E50.jpg" TargetMode="External"/><Relationship Id="rId5" Type="http://schemas.openxmlformats.org/officeDocument/2006/relationships/hyperlink" Target="http://24.media.tumblr.com/tumblr_lce2h9bo3s1qc05pbo1_500.jpg" TargetMode="External"/><Relationship Id="rId4" Type="http://schemas.openxmlformats.org/officeDocument/2006/relationships/hyperlink" Target="http://img-fotki.yandex.ru/get/4706/28257045.5ec/0_6f5cf_5329c14_XL.pn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4499992" y="4365104"/>
            <a:ext cx="3764324" cy="172819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endParaRPr lang="ru-RU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571604" y="857232"/>
            <a:ext cx="6912768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4000" dirty="0" smtClean="0"/>
              <a:t>Деловая игра 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4000" dirty="0" smtClean="0"/>
              <a:t>«По ступенькам педагогического мастерства»</a:t>
            </a:r>
            <a:endParaRPr kumimoji="0" lang="ru-RU" sz="40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r>
              <a:rPr lang="ru-RU" dirty="0" smtClean="0"/>
              <a:t>Поддерживает внимание детей, повышает познавательный интерес, служит развитию воображения, мышления, речи, памяти, даёт нужные знания;</a:t>
            </a:r>
          </a:p>
          <a:p>
            <a:r>
              <a:rPr lang="ru-RU" dirty="0" smtClean="0"/>
              <a:t>позволяет раскрывать детям существенные особенности объектов, закономерные связи, формировать системные знания и наглядно-схематическое мышление.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14282" y="214290"/>
            <a:ext cx="8715436" cy="6357982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ru-RU" sz="3100" b="1" i="1" dirty="0" smtClean="0"/>
              <a:t>Элементы исследовательского обучения на занятиях по ПДД</a:t>
            </a:r>
            <a:r>
              <a:rPr lang="ru-RU" sz="3100" i="1" dirty="0" smtClean="0"/>
              <a:t>. </a:t>
            </a:r>
            <a:br>
              <a:rPr lang="ru-RU" sz="3100" i="1" dirty="0" smtClean="0"/>
            </a:br>
            <a:r>
              <a:rPr lang="ru-RU" sz="3100" i="1" dirty="0" smtClean="0"/>
              <a:t/>
            </a:r>
            <a:br>
              <a:rPr lang="ru-RU" sz="3100" i="1" dirty="0" smtClean="0"/>
            </a:br>
            <a:r>
              <a:rPr lang="ru-RU" sz="3100" dirty="0" smtClean="0"/>
              <a:t>Они направлены на развитие умений выявлять проблемы, строить гипотезы, наблюдать, ставить эксперименты, делать умозаключения и выводы. </a:t>
            </a:r>
            <a:br>
              <a:rPr lang="ru-RU" sz="3100" dirty="0" smtClean="0"/>
            </a:br>
            <a:r>
              <a:rPr lang="ru-RU" dirty="0" smtClean="0"/>
              <a:t>4 задание </a:t>
            </a:r>
            <a:br>
              <a:rPr lang="ru-RU" dirty="0" smtClean="0"/>
            </a:br>
            <a:r>
              <a:rPr lang="ru-RU" dirty="0" smtClean="0"/>
              <a:t>Учимся выдвигать гипотезы.</a:t>
            </a:r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3929058" y="2071678"/>
            <a:ext cx="928694" cy="50006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7106"/>
          </a:xfrm>
        </p:spPr>
        <p:txBody>
          <a:bodyPr>
            <a:noAutofit/>
          </a:bodyPr>
          <a:lstStyle/>
          <a:p>
            <a:r>
              <a:rPr lang="ru-RU" sz="2800" dirty="0" smtClean="0"/>
              <a:t>С этой целью в своей работе на занятиях по ПДД  можно использовать разные вопросы.</a:t>
            </a:r>
            <a:br>
              <a:rPr lang="ru-RU" sz="2800" dirty="0" smtClean="0"/>
            </a:br>
            <a:r>
              <a:rPr lang="ru-RU" sz="2800" dirty="0" smtClean="0"/>
              <a:t> Вот примеры таких вопросов: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86058"/>
            <a:ext cx="8229600" cy="3340105"/>
          </a:xfrm>
        </p:spPr>
        <p:txBody>
          <a:bodyPr/>
          <a:lstStyle/>
          <a:p>
            <a:r>
              <a:rPr lang="ru-RU" dirty="0" smtClean="0"/>
              <a:t>1 команда – Чем могут быть полезны …….?</a:t>
            </a:r>
          </a:p>
          <a:p>
            <a:r>
              <a:rPr lang="ru-RU" dirty="0" smtClean="0"/>
              <a:t>2 команда- Что произойдёт если ………..?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>
            <a:normAutofit fontScale="90000"/>
          </a:bodyPr>
          <a:lstStyle/>
          <a:p>
            <a:r>
              <a:rPr lang="ru-RU" sz="4000" b="1" i="1" dirty="0" smtClean="0"/>
              <a:t>5-е  задание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b="1" i="1" dirty="0" smtClean="0"/>
              <a:t>Развитие умения задавать вопросы.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Кто  больше придумает вопросов о предмете?</a:t>
            </a:r>
          </a:p>
          <a:p>
            <a:pPr>
              <a:buNone/>
            </a:pPr>
            <a:r>
              <a:rPr lang="ru-RU" b="1" dirty="0" smtClean="0"/>
              <a:t>1 команда – СВЕТОФОР</a:t>
            </a:r>
          </a:p>
          <a:p>
            <a:pPr>
              <a:buNone/>
            </a:pPr>
            <a:r>
              <a:rPr lang="ru-RU" b="1" dirty="0" smtClean="0"/>
              <a:t>2 команда - ЗЕБРА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539552" y="404664"/>
            <a:ext cx="8064896" cy="792088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Интернет –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ресурсы:</a:t>
            </a:r>
            <a:r>
              <a:rPr lang="ru-RU" sz="1400" i="1" dirty="0" smtClean="0">
                <a:latin typeface="Times New Roman" pitchFamily="18" charset="0"/>
                <a:cs typeface="Arial" pitchFamily="34" charset="0"/>
              </a:rPr>
              <a:t>Оформление  презентации с Сайта: </a:t>
            </a:r>
            <a:r>
              <a:rPr lang="en-US" sz="1400" i="1" dirty="0" smtClean="0">
                <a:latin typeface="Times New Roman" pitchFamily="18" charset="0"/>
                <a:cs typeface="Arial" pitchFamily="34" charset="0"/>
                <a:hlinkClick r:id="rId2"/>
              </a:rPr>
              <a:t>http://elenaranko.ucoz.ru/</a:t>
            </a:r>
            <a:r>
              <a:rPr lang="ru-RU" sz="1400" i="1" dirty="0" smtClean="0">
                <a:latin typeface="Times New Roman" pitchFamily="18" charset="0"/>
                <a:cs typeface="Arial" pitchFamily="34" charset="0"/>
              </a:rPr>
              <a:t> 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1124744"/>
            <a:ext cx="7704856" cy="5309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hlinkClick r:id="rId3"/>
              </a:rPr>
              <a:t>http://img-fotki.yandex.ru/get/6202/28257045.955/0_82f38_c3c8d96f_XL.png</a:t>
            </a:r>
            <a:r>
              <a:rPr lang="ru-RU" dirty="0" smtClean="0"/>
              <a:t>  </a:t>
            </a:r>
            <a:r>
              <a:rPr lang="ru-RU" sz="2400" i="1" dirty="0" smtClean="0"/>
              <a:t>свиток</a:t>
            </a:r>
          </a:p>
          <a:p>
            <a:pPr algn="ctr"/>
            <a:endParaRPr lang="ru-RU" sz="800" dirty="0" smtClean="0"/>
          </a:p>
          <a:p>
            <a:pPr lvl="0" algn="ctr"/>
            <a:r>
              <a:rPr lang="ru-RU" u="sng" dirty="0" smtClean="0">
                <a:hlinkClick r:id="rId4"/>
              </a:rPr>
              <a:t>http://img-fotki.yandex.ru/get/4706/28257045.5ec/0_6f5cf_5329c14_XL.png</a:t>
            </a:r>
            <a:r>
              <a:rPr lang="ru-RU" u="sng" dirty="0" smtClean="0"/>
              <a:t> </a:t>
            </a:r>
          </a:p>
          <a:p>
            <a:pPr algn="ctr"/>
            <a:r>
              <a:rPr lang="ru-RU" sz="2400" i="1" dirty="0" smtClean="0"/>
              <a:t>фон</a:t>
            </a:r>
          </a:p>
          <a:p>
            <a:pPr algn="ctr"/>
            <a:endParaRPr lang="ru-RU" sz="700" dirty="0" smtClean="0"/>
          </a:p>
          <a:p>
            <a:pPr algn="ctr"/>
            <a:r>
              <a:rPr lang="ru-RU" u="sng" dirty="0" smtClean="0">
                <a:hlinkClick r:id="rId5"/>
              </a:rPr>
              <a:t>http://24.media.tumblr.com/tumblr_lce2h9bo3s1qc05pbo1_500.jpg </a:t>
            </a:r>
            <a:endParaRPr lang="ru-RU" u="sng" dirty="0" smtClean="0"/>
          </a:p>
          <a:p>
            <a:pPr algn="ctr"/>
            <a:r>
              <a:rPr lang="ru-RU" sz="2400" i="1" dirty="0" smtClean="0"/>
              <a:t>чернильница</a:t>
            </a:r>
          </a:p>
          <a:p>
            <a:pPr algn="ctr"/>
            <a:endParaRPr lang="ru-RU" sz="800" i="1" dirty="0" smtClean="0"/>
          </a:p>
          <a:p>
            <a:pPr algn="ctr"/>
            <a:r>
              <a:rPr lang="en-US" sz="1400" u="sng" dirty="0" smtClean="0">
                <a:hlinkClick r:id="rId6"/>
              </a:rPr>
              <a:t>http</a:t>
            </a:r>
            <a:r>
              <a:rPr lang="ru-RU" sz="1400" u="sng" dirty="0" smtClean="0">
                <a:hlinkClick r:id="rId6"/>
              </a:rPr>
              <a:t>://</a:t>
            </a:r>
            <a:r>
              <a:rPr lang="en-US" sz="1400" u="sng" dirty="0" smtClean="0">
                <a:hlinkClick r:id="rId6"/>
              </a:rPr>
              <a:t>www</a:t>
            </a:r>
            <a:r>
              <a:rPr lang="ru-RU" sz="1400" u="sng" dirty="0" smtClean="0">
                <a:hlinkClick r:id="rId6"/>
              </a:rPr>
              <a:t>.</a:t>
            </a:r>
            <a:r>
              <a:rPr lang="en-US" sz="1400" u="sng" dirty="0" err="1" smtClean="0">
                <a:hlinkClick r:id="rId6"/>
              </a:rPr>
              <a:t>gasi</a:t>
            </a:r>
            <a:r>
              <a:rPr lang="ru-RU" sz="1400" u="sng" dirty="0" smtClean="0">
                <a:hlinkClick r:id="rId6"/>
              </a:rPr>
              <a:t>.</a:t>
            </a:r>
            <a:r>
              <a:rPr lang="en-US" sz="1400" u="sng" dirty="0" smtClean="0">
                <a:hlinkClick r:id="rId6"/>
              </a:rPr>
              <a:t>archives</a:t>
            </a:r>
            <a:r>
              <a:rPr lang="ru-RU" sz="1400" u="sng" dirty="0" smtClean="0">
                <a:hlinkClick r:id="rId6"/>
              </a:rPr>
              <a:t>21.</a:t>
            </a:r>
            <a:r>
              <a:rPr lang="en-US" sz="1400" u="sng" dirty="0" err="1" smtClean="0">
                <a:hlinkClick r:id="rId6"/>
              </a:rPr>
              <a:t>ru</a:t>
            </a:r>
            <a:r>
              <a:rPr lang="ru-RU" sz="1400" u="sng" dirty="0" smtClean="0">
                <a:hlinkClick r:id="rId6"/>
              </a:rPr>
              <a:t>/</a:t>
            </a:r>
            <a:r>
              <a:rPr lang="en-US" sz="1400" u="sng" dirty="0" err="1" smtClean="0">
                <a:hlinkClick r:id="rId6"/>
              </a:rPr>
              <a:t>pics</a:t>
            </a:r>
            <a:r>
              <a:rPr lang="ru-RU" sz="1400" u="sng" dirty="0" smtClean="0">
                <a:hlinkClick r:id="rId6"/>
              </a:rPr>
              <a:t>/</a:t>
            </a:r>
            <a:r>
              <a:rPr lang="en-US" sz="1400" u="sng" dirty="0" err="1" smtClean="0">
                <a:hlinkClick r:id="rId6"/>
              </a:rPr>
              <a:t>baneri</a:t>
            </a:r>
            <a:r>
              <a:rPr lang="ru-RU" sz="1400" u="sng" dirty="0" smtClean="0">
                <a:hlinkClick r:id="rId6"/>
              </a:rPr>
              <a:t>/%</a:t>
            </a:r>
            <a:r>
              <a:rPr lang="en-US" sz="1400" u="sng" dirty="0" smtClean="0">
                <a:hlinkClick r:id="rId6"/>
              </a:rPr>
              <a:t>D</a:t>
            </a:r>
            <a:r>
              <a:rPr lang="ru-RU" sz="1400" u="sng" dirty="0" smtClean="0">
                <a:hlinkClick r:id="rId6"/>
              </a:rPr>
              <a:t>0%</a:t>
            </a:r>
            <a:r>
              <a:rPr lang="en-US" sz="1400" u="sng" dirty="0" smtClean="0">
                <a:hlinkClick r:id="rId6"/>
              </a:rPr>
              <a:t>E</a:t>
            </a:r>
            <a:r>
              <a:rPr lang="ru-RU" sz="1400" u="sng" dirty="0" smtClean="0">
                <a:hlinkClick r:id="rId6"/>
              </a:rPr>
              <a:t>0%</a:t>
            </a:r>
            <a:r>
              <a:rPr lang="en-US" sz="1400" u="sng" dirty="0" smtClean="0">
                <a:hlinkClick r:id="rId6"/>
              </a:rPr>
              <a:t>E</a:t>
            </a:r>
            <a:r>
              <a:rPr lang="ru-RU" sz="1400" u="sng" dirty="0" smtClean="0">
                <a:hlinkClick r:id="rId6"/>
              </a:rPr>
              <a:t>4%</a:t>
            </a:r>
            <a:r>
              <a:rPr lang="en-US" sz="1400" u="sng" dirty="0" smtClean="0">
                <a:hlinkClick r:id="rId6"/>
              </a:rPr>
              <a:t>E</a:t>
            </a:r>
            <a:r>
              <a:rPr lang="ru-RU" sz="1400" u="sng" dirty="0" smtClean="0">
                <a:hlinkClick r:id="rId6"/>
              </a:rPr>
              <a:t>8%20%</a:t>
            </a:r>
            <a:r>
              <a:rPr lang="en-US" sz="1400" u="sng" dirty="0" smtClean="0">
                <a:hlinkClick r:id="rId6"/>
              </a:rPr>
              <a:t>E</a:t>
            </a:r>
            <a:r>
              <a:rPr lang="ru-RU" sz="1400" u="sng" dirty="0" smtClean="0">
                <a:hlinkClick r:id="rId6"/>
              </a:rPr>
              <a:t>6%</a:t>
            </a:r>
            <a:r>
              <a:rPr lang="en-US" sz="1400" u="sng" dirty="0" smtClean="0">
                <a:hlinkClick r:id="rId6"/>
              </a:rPr>
              <a:t>E</a:t>
            </a:r>
            <a:r>
              <a:rPr lang="ru-RU" sz="1400" u="sng" dirty="0" smtClean="0">
                <a:hlinkClick r:id="rId6"/>
              </a:rPr>
              <a:t>8%</a:t>
            </a:r>
            <a:r>
              <a:rPr lang="en-US" sz="1400" u="sng" dirty="0" smtClean="0">
                <a:hlinkClick r:id="rId6"/>
              </a:rPr>
              <a:t>E</a:t>
            </a:r>
            <a:r>
              <a:rPr lang="ru-RU" sz="1400" u="sng" dirty="0" smtClean="0">
                <a:hlinkClick r:id="rId6"/>
              </a:rPr>
              <a:t>7%</a:t>
            </a:r>
            <a:r>
              <a:rPr lang="en-US" sz="1400" u="sng" dirty="0" smtClean="0">
                <a:hlinkClick r:id="rId6"/>
              </a:rPr>
              <a:t>ED</a:t>
            </a:r>
            <a:r>
              <a:rPr lang="ru-RU" sz="1400" u="sng" dirty="0" smtClean="0">
                <a:hlinkClick r:id="rId6"/>
              </a:rPr>
              <a:t>%</a:t>
            </a:r>
            <a:r>
              <a:rPr lang="en-US" sz="1400" u="sng" dirty="0" smtClean="0">
                <a:hlinkClick r:id="rId6"/>
              </a:rPr>
              <a:t>E</a:t>
            </a:r>
            <a:r>
              <a:rPr lang="ru-RU" sz="1400" u="sng" dirty="0" smtClean="0">
                <a:hlinkClick r:id="rId6"/>
              </a:rPr>
              <a:t>8%20%</a:t>
            </a:r>
            <a:r>
              <a:rPr lang="en-US" sz="1400" u="sng" dirty="0" smtClean="0">
                <a:hlinkClick r:id="rId6"/>
              </a:rPr>
              <a:t>ED</a:t>
            </a:r>
            <a:r>
              <a:rPr lang="ru-RU" sz="1400" u="sng" dirty="0" smtClean="0">
                <a:hlinkClick r:id="rId6"/>
              </a:rPr>
              <a:t>%</a:t>
            </a:r>
            <a:r>
              <a:rPr lang="en-US" sz="1400" u="sng" dirty="0" smtClean="0">
                <a:hlinkClick r:id="rId6"/>
              </a:rPr>
              <a:t>E</a:t>
            </a:r>
            <a:r>
              <a:rPr lang="ru-RU" sz="1400" u="sng" dirty="0" smtClean="0">
                <a:hlinkClick r:id="rId6"/>
              </a:rPr>
              <a:t>0%20%</a:t>
            </a:r>
            <a:r>
              <a:rPr lang="en-US" sz="1400" u="sng" dirty="0" smtClean="0">
                <a:hlinkClick r:id="rId6"/>
              </a:rPr>
              <a:t>E</a:t>
            </a:r>
            <a:r>
              <a:rPr lang="ru-RU" sz="1400" u="sng" dirty="0" smtClean="0">
                <a:hlinkClick r:id="rId6"/>
              </a:rPr>
              <a:t>7%</a:t>
            </a:r>
            <a:r>
              <a:rPr lang="en-US" sz="1400" u="sng" dirty="0" smtClean="0">
                <a:hlinkClick r:id="rId6"/>
              </a:rPr>
              <a:t>E</a:t>
            </a:r>
            <a:r>
              <a:rPr lang="ru-RU" sz="1400" u="sng" dirty="0" smtClean="0">
                <a:hlinkClick r:id="rId6"/>
              </a:rPr>
              <a:t>5%</a:t>
            </a:r>
            <a:r>
              <a:rPr lang="en-US" sz="1400" u="sng" dirty="0" smtClean="0">
                <a:hlinkClick r:id="rId6"/>
              </a:rPr>
              <a:t>EC</a:t>
            </a:r>
            <a:r>
              <a:rPr lang="ru-RU" sz="1400" u="sng" dirty="0" smtClean="0">
                <a:hlinkClick r:id="rId6"/>
              </a:rPr>
              <a:t>%</a:t>
            </a:r>
            <a:r>
              <a:rPr lang="en-US" sz="1400" u="sng" dirty="0" smtClean="0">
                <a:hlinkClick r:id="rId6"/>
              </a:rPr>
              <a:t>EB</a:t>
            </a:r>
            <a:r>
              <a:rPr lang="ru-RU" sz="1400" u="sng" dirty="0" smtClean="0">
                <a:hlinkClick r:id="rId6"/>
              </a:rPr>
              <a:t>%</a:t>
            </a:r>
            <a:r>
              <a:rPr lang="en-US" sz="1400" u="sng" dirty="0" smtClean="0">
                <a:hlinkClick r:id="rId6"/>
              </a:rPr>
              <a:t>E</a:t>
            </a:r>
            <a:r>
              <a:rPr lang="ru-RU" sz="1400" u="sng" dirty="0" smtClean="0">
                <a:hlinkClick r:id="rId6"/>
              </a:rPr>
              <a:t>5/</a:t>
            </a:r>
            <a:r>
              <a:rPr lang="en-US" sz="1400" u="sng" dirty="0" smtClean="0">
                <a:hlinkClick r:id="rId6"/>
              </a:rPr>
              <a:t>CD</a:t>
            </a:r>
            <a:r>
              <a:rPr lang="ru-RU" sz="1400" u="sng" dirty="0" smtClean="0">
                <a:hlinkClick r:id="rId6"/>
              </a:rPr>
              <a:t>_</a:t>
            </a:r>
            <a:r>
              <a:rPr lang="en-US" sz="1400" u="sng" dirty="0" err="1" smtClean="0">
                <a:hlinkClick r:id="rId6"/>
              </a:rPr>
              <a:t>kalend</a:t>
            </a:r>
            <a:r>
              <a:rPr lang="ru-RU" sz="1400" u="sng" dirty="0" smtClean="0">
                <a:hlinkClick r:id="rId6"/>
              </a:rPr>
              <a:t>/</a:t>
            </a:r>
            <a:r>
              <a:rPr lang="en-US" sz="1400" u="sng" dirty="0" smtClean="0">
                <a:hlinkClick r:id="rId6"/>
              </a:rPr>
              <a:t>images</a:t>
            </a:r>
            <a:r>
              <a:rPr lang="ru-RU" sz="1400" u="sng" dirty="0" smtClean="0">
                <a:hlinkClick r:id="rId6"/>
              </a:rPr>
              <a:t>/%</a:t>
            </a:r>
            <a:r>
              <a:rPr lang="en-US" sz="1400" u="sng" dirty="0" smtClean="0">
                <a:hlinkClick r:id="rId6"/>
              </a:rPr>
              <a:t>C</a:t>
            </a:r>
            <a:r>
              <a:rPr lang="ru-RU" sz="1400" u="sng" dirty="0" smtClean="0">
                <a:hlinkClick r:id="rId6"/>
              </a:rPr>
              <a:t>2%</a:t>
            </a:r>
            <a:r>
              <a:rPr lang="en-US" sz="1400" u="sng" dirty="0" smtClean="0">
                <a:hlinkClick r:id="rId6"/>
              </a:rPr>
              <a:t>EE</a:t>
            </a:r>
            <a:r>
              <a:rPr lang="ru-RU" sz="1400" u="sng" dirty="0" smtClean="0">
                <a:hlinkClick r:id="rId6"/>
              </a:rPr>
              <a:t>%</a:t>
            </a:r>
            <a:r>
              <a:rPr lang="en-US" sz="1400" u="sng" dirty="0" smtClean="0">
                <a:hlinkClick r:id="rId6"/>
              </a:rPr>
              <a:t>F</a:t>
            </a:r>
            <a:r>
              <a:rPr lang="ru-RU" sz="1400" u="sng" dirty="0" smtClean="0">
                <a:hlinkClick r:id="rId6"/>
              </a:rPr>
              <a:t>1%</a:t>
            </a:r>
            <a:r>
              <a:rPr lang="en-US" sz="1400" u="sng" dirty="0" smtClean="0">
                <a:hlinkClick r:id="rId6"/>
              </a:rPr>
              <a:t>EF</a:t>
            </a:r>
            <a:r>
              <a:rPr lang="ru-RU" sz="1400" u="sng" dirty="0" smtClean="0">
                <a:hlinkClick r:id="rId6"/>
              </a:rPr>
              <a:t>%</a:t>
            </a:r>
            <a:r>
              <a:rPr lang="en-US" sz="1400" u="sng" dirty="0" smtClean="0">
                <a:hlinkClick r:id="rId6"/>
              </a:rPr>
              <a:t>EE</a:t>
            </a:r>
            <a:r>
              <a:rPr lang="ru-RU" sz="1400" u="sng" dirty="0" smtClean="0">
                <a:hlinkClick r:id="rId6"/>
              </a:rPr>
              <a:t>%</a:t>
            </a:r>
            <a:r>
              <a:rPr lang="en-US" sz="1400" u="sng" dirty="0" smtClean="0">
                <a:hlinkClick r:id="rId6"/>
              </a:rPr>
              <a:t>EC</a:t>
            </a:r>
            <a:r>
              <a:rPr lang="ru-RU" sz="1400" u="sng" dirty="0" smtClean="0">
                <a:hlinkClick r:id="rId6"/>
              </a:rPr>
              <a:t>%</a:t>
            </a:r>
            <a:r>
              <a:rPr lang="en-US" sz="1400" u="sng" dirty="0" smtClean="0">
                <a:hlinkClick r:id="rId6"/>
              </a:rPr>
              <a:t>E</a:t>
            </a:r>
            <a:r>
              <a:rPr lang="ru-RU" sz="1400" u="sng" dirty="0" smtClean="0">
                <a:hlinkClick r:id="rId6"/>
              </a:rPr>
              <a:t>8%</a:t>
            </a:r>
            <a:r>
              <a:rPr lang="en-US" sz="1400" u="sng" dirty="0" smtClean="0">
                <a:hlinkClick r:id="rId6"/>
              </a:rPr>
              <a:t>ED</a:t>
            </a:r>
            <a:r>
              <a:rPr lang="ru-RU" sz="1400" u="sng" dirty="0" smtClean="0">
                <a:hlinkClick r:id="rId6"/>
              </a:rPr>
              <a:t>%</a:t>
            </a:r>
            <a:r>
              <a:rPr lang="en-US" sz="1400" u="sng" dirty="0" smtClean="0">
                <a:hlinkClick r:id="rId6"/>
              </a:rPr>
              <a:t>E</a:t>
            </a:r>
            <a:r>
              <a:rPr lang="ru-RU" sz="1400" u="sng" dirty="0" smtClean="0">
                <a:hlinkClick r:id="rId6"/>
              </a:rPr>
              <a:t>0%</a:t>
            </a:r>
            <a:r>
              <a:rPr lang="en-US" sz="1400" u="sng" dirty="0" smtClean="0">
                <a:hlinkClick r:id="rId6"/>
              </a:rPr>
              <a:t>ED</a:t>
            </a:r>
            <a:r>
              <a:rPr lang="ru-RU" sz="1400" u="sng" dirty="0" smtClean="0">
                <a:hlinkClick r:id="rId6"/>
              </a:rPr>
              <a:t>%</a:t>
            </a:r>
            <a:r>
              <a:rPr lang="en-US" sz="1400" u="sng" dirty="0" smtClean="0">
                <a:hlinkClick r:id="rId6"/>
              </a:rPr>
              <a:t>E</a:t>
            </a:r>
            <a:r>
              <a:rPr lang="ru-RU" sz="1400" u="sng" dirty="0" smtClean="0">
                <a:hlinkClick r:id="rId6"/>
              </a:rPr>
              <a:t>8%</a:t>
            </a:r>
            <a:r>
              <a:rPr lang="en-US" sz="1400" u="sng" dirty="0" smtClean="0">
                <a:hlinkClick r:id="rId6"/>
              </a:rPr>
              <a:t>E</a:t>
            </a:r>
            <a:r>
              <a:rPr lang="ru-RU" sz="1400" u="sng" dirty="0" smtClean="0">
                <a:hlinkClick r:id="rId6"/>
              </a:rPr>
              <a:t>50.</a:t>
            </a:r>
            <a:r>
              <a:rPr lang="en-US" sz="1400" u="sng" dirty="0" smtClean="0">
                <a:hlinkClick r:id="rId6"/>
              </a:rPr>
              <a:t>jpg </a:t>
            </a:r>
            <a:endParaRPr lang="ru-RU" sz="1400" u="sng" dirty="0" smtClean="0"/>
          </a:p>
          <a:p>
            <a:pPr algn="ctr"/>
            <a:r>
              <a:rPr lang="ru-RU" sz="2400" i="1" dirty="0" smtClean="0"/>
              <a:t>перо</a:t>
            </a:r>
          </a:p>
          <a:p>
            <a:pPr algn="ctr"/>
            <a:endParaRPr lang="ru-RU" sz="800" i="1" dirty="0" smtClean="0"/>
          </a:p>
          <a:p>
            <a:pPr algn="ctr"/>
            <a:r>
              <a:rPr lang="ru-RU" dirty="0" smtClean="0">
                <a:hlinkClick r:id="rId7"/>
              </a:rPr>
              <a:t>http://img-fotki.yandex.ru/get/4703/66124276.3c/0_69b95_7caac33a_L.png</a:t>
            </a:r>
            <a:r>
              <a:rPr lang="ru-RU" dirty="0" smtClean="0"/>
              <a:t>  </a:t>
            </a:r>
            <a:r>
              <a:rPr lang="ru-RU" sz="2400" i="1" dirty="0" smtClean="0"/>
              <a:t>книга</a:t>
            </a:r>
          </a:p>
          <a:p>
            <a:pPr algn="ctr"/>
            <a:endParaRPr lang="ru-RU" sz="800" i="1" dirty="0" smtClean="0"/>
          </a:p>
          <a:p>
            <a:pPr algn="ctr"/>
            <a:r>
              <a:rPr lang="ru-RU" u="sng" dirty="0" smtClean="0">
                <a:hlinkClick r:id="rId8"/>
              </a:rPr>
              <a:t>http://s3.uploads.ru/5o8gm.png</a:t>
            </a:r>
            <a:endParaRPr lang="ru-RU" u="sng" dirty="0" smtClean="0"/>
          </a:p>
          <a:p>
            <a:pPr algn="ctr"/>
            <a:r>
              <a:rPr lang="ru-RU" sz="2400" i="1" dirty="0" smtClean="0"/>
              <a:t>рамка</a:t>
            </a:r>
          </a:p>
          <a:p>
            <a:endParaRPr lang="ru-R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Разминка.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Игра «Хитрые вопросы»</a:t>
            </a:r>
          </a:p>
          <a:p>
            <a:pPr>
              <a:buNone/>
            </a:pPr>
            <a:r>
              <a:rPr lang="ru-RU" dirty="0" smtClean="0"/>
              <a:t>   1 команда: В чём польза этих простых, на первый, взгляд вопросов в работе с детьми?</a:t>
            </a:r>
          </a:p>
          <a:p>
            <a:r>
              <a:rPr lang="ru-RU" dirty="0" smtClean="0"/>
              <a:t>Игра «Скоростное шоссе»</a:t>
            </a:r>
          </a:p>
          <a:p>
            <a:pPr>
              <a:buNone/>
            </a:pPr>
            <a:r>
              <a:rPr lang="ru-RU" dirty="0" smtClean="0"/>
              <a:t>    2 команда: Чем полезны такие приёмы в работе?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ВЫВОД:</a:t>
            </a:r>
            <a:endParaRPr lang="ru-RU" sz="4800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Такие задания заставляют думать, анализировать, сравнивать, синтезировать.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84615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Теоретическая часть.</a:t>
            </a:r>
            <a:br>
              <a:rPr lang="ru-RU" dirty="0" smtClean="0"/>
            </a:br>
            <a:r>
              <a:rPr lang="ru-RU" dirty="0" smtClean="0"/>
              <a:t>1 задание.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3840171"/>
          </a:xfrm>
        </p:spPr>
        <p:txBody>
          <a:bodyPr/>
          <a:lstStyle/>
          <a:p>
            <a:r>
              <a:rPr lang="ru-RU" dirty="0" smtClean="0"/>
              <a:t>Какое занятие называют комплексное?</a:t>
            </a:r>
          </a:p>
          <a:p>
            <a:r>
              <a:rPr lang="ru-RU" dirty="0" smtClean="0"/>
              <a:t>Какое занятие называют интегрированное?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214290"/>
            <a:ext cx="3571900" cy="250033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</a:rPr>
              <a:t>Комплексность</a:t>
            </a:r>
            <a:r>
              <a:rPr lang="ru-RU" dirty="0" smtClean="0">
                <a:solidFill>
                  <a:schemeClr val="tx1"/>
                </a:solidFill>
              </a:rPr>
              <a:t> –виды деятельности выстраиваются отдельно,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используются не одновременно, а последовательно, с логическим построением. объединены одной темой, воспитательные задачи ставятся отдельно по каждому виду деятельности)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714876" y="214290"/>
            <a:ext cx="3571900" cy="2571768"/>
          </a:xfrm>
          <a:prstGeom prst="rect">
            <a:avLst/>
          </a:prstGeom>
          <a:solidFill>
            <a:srgbClr val="FFFF00">
              <a:alpha val="7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</a:rPr>
              <a:t>Интегрированные</a:t>
            </a:r>
            <a:r>
              <a:rPr lang="ru-RU" dirty="0" smtClean="0">
                <a:solidFill>
                  <a:schemeClr val="tx1"/>
                </a:solidFill>
              </a:rPr>
              <a:t> занятия взаимно дополняя различные виды деятельности образовательных областей, т. е, в основе интеграции лежит синтез различных областей деятельности. 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кругленная прямоугольная выноска 7"/>
          <p:cNvSpPr/>
          <p:nvPr/>
        </p:nvSpPr>
        <p:spPr>
          <a:xfrm>
            <a:off x="142844" y="4571984"/>
            <a:ext cx="7929618" cy="2286016"/>
          </a:xfrm>
          <a:prstGeom prst="wedgeRoundRectCallout">
            <a:avLst>
              <a:gd name="adj1" fmla="val 17780"/>
              <a:gd name="adj2" fmla="val 72197"/>
              <a:gd name="adj3" fmla="val 16667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1"/>
          <a:lstStyle/>
          <a:p>
            <a:r>
              <a:rPr lang="ru-RU" sz="2400" b="1" dirty="0" smtClean="0">
                <a:solidFill>
                  <a:srgbClr val="FFFF00"/>
                </a:solidFill>
              </a:rPr>
              <a:t>Вывод</a:t>
            </a:r>
            <a:r>
              <a:rPr lang="ru-RU" sz="2400" dirty="0" smtClean="0">
                <a:solidFill>
                  <a:srgbClr val="FFFF00"/>
                </a:solidFill>
              </a:rPr>
              <a:t>:</a:t>
            </a:r>
          </a:p>
          <a:p>
            <a:r>
              <a:rPr lang="ru-RU" sz="2400" dirty="0" smtClean="0">
                <a:solidFill>
                  <a:srgbClr val="FFFF00"/>
                </a:solidFill>
              </a:rPr>
              <a:t>Интегрированные занятия не только обогащают знания детей об окружающем мире, но и способствуют развитию творческого мышления, формируют яркие положительные эмоции</a:t>
            </a:r>
            <a:r>
              <a:rPr lang="ru-RU" sz="2400" u="sng" dirty="0" smtClean="0">
                <a:solidFill>
                  <a:srgbClr val="FFFF00"/>
                </a:solidFill>
              </a:rPr>
              <a:t>. </a:t>
            </a:r>
            <a:r>
              <a:rPr lang="ru-RU" sz="2400" b="1" u="sng" dirty="0" smtClean="0">
                <a:solidFill>
                  <a:srgbClr val="FFFF00"/>
                </a:solidFill>
              </a:rPr>
              <a:t>Полезно применять в своей работе.</a:t>
            </a:r>
            <a:endParaRPr lang="ru-RU" sz="2400" u="sng" dirty="0">
              <a:solidFill>
                <a:srgbClr val="FFFF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571868" y="3071810"/>
            <a:ext cx="4572032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Методы  проведения  интегрированных занятий не стандартны и интересны.</a:t>
            </a:r>
            <a:endParaRPr lang="ru-RU" dirty="0"/>
          </a:p>
        </p:txBody>
      </p:sp>
      <p:sp>
        <p:nvSpPr>
          <p:cNvPr id="11" name="Выгнутая вверх стрелка 10"/>
          <p:cNvSpPr/>
          <p:nvPr/>
        </p:nvSpPr>
        <p:spPr>
          <a:xfrm rot="5921064">
            <a:off x="7410413" y="2338341"/>
            <a:ext cx="2252118" cy="752558"/>
          </a:xfrm>
          <a:prstGeom prst="curved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Выгнутая вниз стрелка 11"/>
          <p:cNvSpPr/>
          <p:nvPr/>
        </p:nvSpPr>
        <p:spPr>
          <a:xfrm rot="9199052">
            <a:off x="1151854" y="3123669"/>
            <a:ext cx="2357454" cy="916793"/>
          </a:xfrm>
          <a:prstGeom prst="curved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000108"/>
          </a:xfrm>
        </p:spPr>
        <p:txBody>
          <a:bodyPr>
            <a:normAutofit/>
          </a:bodyPr>
          <a:lstStyle/>
          <a:p>
            <a:r>
              <a:rPr lang="ru-RU" sz="2800" dirty="0" smtClean="0"/>
              <a:t>2 задание.</a:t>
            </a:r>
            <a:br>
              <a:rPr lang="ru-RU" sz="2800" dirty="0" smtClean="0"/>
            </a:br>
            <a:r>
              <a:rPr lang="ru-RU" sz="2800" dirty="0" smtClean="0"/>
              <a:t>Дать название занятию и его определение.</a:t>
            </a:r>
            <a:endParaRPr lang="ru-RU" sz="28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28596" y="1071546"/>
          <a:ext cx="8215370" cy="246688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5022252"/>
                <a:gridCol w="3193118"/>
              </a:tblGrid>
              <a:tr h="3951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Воспитатель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736" marR="647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Ребенок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736" marR="64736" marT="0" marB="0"/>
                </a:tc>
              </a:tr>
              <a:tr h="676392">
                <a:tc>
                  <a:txBody>
                    <a:bodyPr/>
                    <a:lstStyle/>
                    <a:p>
                      <a:pPr indent="1143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Создание проблемной ситуации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736" marR="647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Возникновение состояния «хочу узнать»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736" marR="64736" marT="0" marB="0"/>
                </a:tc>
              </a:tr>
              <a:tr h="642942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Совместное определение значимых проблем, выдвижение гипотез, дополнительная мотивация.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736" marR="6473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Управление самостоятельным поиском.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736" marR="647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Самостоятельный поиск.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736" marR="64736" marT="0" marB="0"/>
                </a:tc>
              </a:tr>
              <a:tr h="39517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Совместное подведение итогов, выдвижение гипотез.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736" marR="6473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6" y="3714753"/>
          <a:ext cx="8215370" cy="2834312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5381439"/>
                <a:gridCol w="2833931"/>
              </a:tblGrid>
              <a:tr h="3188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Воспитатель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/>
                        <a:t>Ребенок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31192">
                <a:tc>
                  <a:txBody>
                    <a:bodyPr/>
                    <a:lstStyle/>
                    <a:p>
                      <a:pPr indent="1143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Создание проблемной ситуации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/>
                        <a:t>Возникновение состояния «хочу узнать»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777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Совместное определение значимых проблем, выдвижение гипотез, дополнительная мотивация.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2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/>
                        <a:t>Управление самостоятельным поиском.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Самостоятельный поиск.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888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/>
                        <a:t>Совместное подведение итогов, выдвижение гипотез.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 задание.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 команда:</a:t>
            </a:r>
            <a:br>
              <a:rPr lang="ru-RU" dirty="0" smtClean="0"/>
            </a:br>
            <a:r>
              <a:rPr lang="ru-RU" dirty="0" smtClean="0"/>
              <a:t>Сделать для детей модели для</a:t>
            </a:r>
          </a:p>
          <a:p>
            <a:pPr>
              <a:buNone/>
            </a:pPr>
            <a:r>
              <a:rPr lang="ru-RU" dirty="0" smtClean="0"/>
              <a:t>   составления рассказа по картине.</a:t>
            </a:r>
            <a:br>
              <a:rPr lang="ru-RU" dirty="0" smtClean="0"/>
            </a:br>
            <a:r>
              <a:rPr lang="ru-RU" dirty="0" smtClean="0"/>
              <a:t>2 команда:</a:t>
            </a:r>
            <a:br>
              <a:rPr lang="ru-RU" dirty="0" smtClean="0"/>
            </a:br>
            <a:r>
              <a:rPr lang="ru-RU" dirty="0" smtClean="0"/>
              <a:t>Сделать модель для заучивания стихотворения с детьми</a:t>
            </a:r>
            <a:endParaRPr lang="ru-RU" dirty="0"/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6429388" y="1714488"/>
            <a:ext cx="571504" cy="3214710"/>
          </a:xfrm>
          <a:prstGeom prst="rightBrac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072330" y="2071678"/>
            <a:ext cx="1785950" cy="2500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В чём польза метода моделирования? 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lum contrast="40000"/>
          </a:blip>
          <a:srcRect t="3123" r="391"/>
          <a:stretch>
            <a:fillRect/>
          </a:stretch>
        </p:blipFill>
        <p:spPr>
          <a:xfrm>
            <a:off x="0" y="0"/>
            <a:ext cx="9107488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86000" y="428604"/>
            <a:ext cx="4572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400" b="1" dirty="0" smtClean="0">
                <a:solidFill>
                  <a:srgbClr val="FFA5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Светофор</a:t>
            </a:r>
            <a:r>
              <a:rPr lang="ru-RU" sz="2400" dirty="0" smtClean="0">
                <a:solidFill>
                  <a:srgbClr val="333333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дороге </a:t>
            </a:r>
            <a:r>
              <a:rPr lang="ru-RU" sz="2400" dirty="0" smtClean="0">
                <a:solidFill>
                  <a:srgbClr val="333333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lang="ru-RU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переход,</a:t>
            </a:r>
            <a:r>
              <a:rPr lang="ru-RU" sz="2400" dirty="0" smtClean="0">
                <a:solidFill>
                  <a:srgbClr val="333333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нему идёт народ.</a:t>
            </a:r>
            <a:r>
              <a:rPr lang="ru-RU" sz="2400" dirty="0" smtClean="0">
                <a:solidFill>
                  <a:srgbClr val="333333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Рядом светофор стоит,</a:t>
            </a:r>
            <a:r>
              <a:rPr lang="ru-RU" sz="2400" dirty="0" smtClean="0">
                <a:solidFill>
                  <a:srgbClr val="333333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Там зелёный свет горит,</a:t>
            </a:r>
            <a:r>
              <a:rPr lang="ru-RU" sz="2400" dirty="0" smtClean="0">
                <a:solidFill>
                  <a:srgbClr val="333333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Если желтый загорится,</a:t>
            </a:r>
            <a:r>
              <a:rPr lang="ru-RU" sz="2400" dirty="0" smtClean="0">
                <a:solidFill>
                  <a:srgbClr val="333333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Нужно всем поторопиться,</a:t>
            </a:r>
            <a:r>
              <a:rPr lang="ru-RU" sz="2400" dirty="0" smtClean="0">
                <a:solidFill>
                  <a:srgbClr val="333333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Если красный </a:t>
            </a:r>
            <a:r>
              <a:rPr lang="ru-RU" sz="2400" dirty="0" smtClean="0">
                <a:solidFill>
                  <a:srgbClr val="333333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lang="ru-RU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будем ждать</a:t>
            </a:r>
            <a:r>
              <a:rPr lang="ru-RU" sz="2400" dirty="0" smtClean="0">
                <a:solidFill>
                  <a:srgbClr val="333333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Нам зелёного опять.</a:t>
            </a:r>
            <a:r>
              <a:rPr lang="ru-RU" sz="2400" dirty="0" smtClean="0">
                <a:solidFill>
                  <a:srgbClr val="333333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Всё понятно, нет и спору,</a:t>
            </a:r>
            <a:r>
              <a:rPr lang="ru-RU" sz="2400" dirty="0" smtClean="0">
                <a:solidFill>
                  <a:srgbClr val="333333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Вот спасибо светофору.</a:t>
            </a:r>
            <a:r>
              <a:rPr lang="ru-RU" sz="2400" dirty="0" smtClean="0">
                <a:solidFill>
                  <a:srgbClr val="333333"/>
                </a:solidFill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400" u="sng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Евгения Урусова</a:t>
            </a:r>
            <a:endParaRPr lang="ru-RU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800000"/>
      </a:hlink>
      <a:folHlink>
        <a:srgbClr val="D99694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383</Words>
  <Application>Microsoft Office PowerPoint</Application>
  <PresentationFormat>Экран (4:3)</PresentationFormat>
  <Paragraphs>67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Разминка.</vt:lpstr>
      <vt:lpstr>ВЫВОД:</vt:lpstr>
      <vt:lpstr>Теоретическая часть. 1 задание.</vt:lpstr>
      <vt:lpstr>Слайд 5</vt:lpstr>
      <vt:lpstr>2 задание. Дать название занятию и его определение.</vt:lpstr>
      <vt:lpstr>3 задание.</vt:lpstr>
      <vt:lpstr>Слайд 8</vt:lpstr>
      <vt:lpstr>Слайд 9</vt:lpstr>
      <vt:lpstr>Вывод:</vt:lpstr>
      <vt:lpstr>Элементы исследовательского обучения на занятиях по ПДД.   Они направлены на развитие умений выявлять проблемы, строить гипотезы, наблюдать, ставить эксперименты, делать умозаключения и выводы.  4 задание  Учимся выдвигать гипотезы.</vt:lpstr>
      <vt:lpstr>С этой целью в своей работе на занятиях по ПДД  можно использовать разные вопросы.  Вот примеры таких вопросов:</vt:lpstr>
      <vt:lpstr>5-е  задание Развитие умения задавать вопросы. </vt:lpstr>
      <vt:lpstr>Слайд 14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Елена</dc:creator>
  <cp:lastModifiedBy>User</cp:lastModifiedBy>
  <cp:revision>14</cp:revision>
  <dcterms:created xsi:type="dcterms:W3CDTF">2013-07-29T17:42:42Z</dcterms:created>
  <dcterms:modified xsi:type="dcterms:W3CDTF">2014-11-02T03:17:10Z</dcterms:modified>
</cp:coreProperties>
</file>