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F86AF447-C26E-43AE-98B2-32DC409C1D0F}" type="datetimeFigureOut">
              <a:rPr lang="ru-RU" smtClean="0"/>
              <a:t>04.04.2015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F4F317D3-B3E7-4BB4-9715-8468C6778EEC}"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86AF447-C26E-43AE-98B2-32DC409C1D0F}" type="datetimeFigureOut">
              <a:rPr lang="ru-RU" smtClean="0"/>
              <a:t>04.04.2015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4F317D3-B3E7-4BB4-9715-8468C6778EE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86AF447-C26E-43AE-98B2-32DC409C1D0F}" type="datetimeFigureOut">
              <a:rPr lang="ru-RU" smtClean="0"/>
              <a:t>04.04.2015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4F317D3-B3E7-4BB4-9715-8468C6778EE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86AF447-C26E-43AE-98B2-32DC409C1D0F}" type="datetimeFigureOut">
              <a:rPr lang="ru-RU" smtClean="0"/>
              <a:t>04.04.2015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4F317D3-B3E7-4BB4-9715-8468C6778EEC}"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F86AF447-C26E-43AE-98B2-32DC409C1D0F}" type="datetimeFigureOut">
              <a:rPr lang="ru-RU" smtClean="0"/>
              <a:t>04.04.2015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4F317D3-B3E7-4BB4-9715-8468C6778EEC}"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86AF447-C26E-43AE-98B2-32DC409C1D0F}" type="datetimeFigureOut">
              <a:rPr lang="ru-RU" smtClean="0"/>
              <a:t>04.04.2015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4F317D3-B3E7-4BB4-9715-8468C6778EEC}"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F86AF447-C26E-43AE-98B2-32DC409C1D0F}" type="datetimeFigureOut">
              <a:rPr lang="ru-RU" smtClean="0"/>
              <a:t>04.04.2015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F4F317D3-B3E7-4BB4-9715-8468C6778EEC}"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F86AF447-C26E-43AE-98B2-32DC409C1D0F}" type="datetimeFigureOut">
              <a:rPr lang="ru-RU" smtClean="0"/>
              <a:t>04.04.2015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F4F317D3-B3E7-4BB4-9715-8468C6778EE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F86AF447-C26E-43AE-98B2-32DC409C1D0F}" type="datetimeFigureOut">
              <a:rPr lang="ru-RU" smtClean="0"/>
              <a:t>04.04.2015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F4F317D3-B3E7-4BB4-9715-8468C6778EE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86AF447-C26E-43AE-98B2-32DC409C1D0F}" type="datetimeFigureOut">
              <a:rPr lang="ru-RU" smtClean="0"/>
              <a:t>04.04.2015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4F317D3-B3E7-4BB4-9715-8468C6778EEC}"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F86AF447-C26E-43AE-98B2-32DC409C1D0F}" type="datetimeFigureOut">
              <a:rPr lang="ru-RU" smtClean="0"/>
              <a:t>04.04.2015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F4F317D3-B3E7-4BB4-9715-8468C6778EEC}" type="slidenum">
              <a:rPr lang="ru-RU" smtClean="0"/>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86AF447-C26E-43AE-98B2-32DC409C1D0F}" type="datetimeFigureOut">
              <a:rPr lang="ru-RU" smtClean="0"/>
              <a:t>04.04.2015</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4F317D3-B3E7-4BB4-9715-8468C6778EEC}"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18.jpeg"/><Relationship Id="rId4" Type="http://schemas.openxmlformats.org/officeDocument/2006/relationships/image" Target="../media/image17.jpeg"/></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22.jpeg"/></Relationships>
</file>

<file path=ppt/slides/_rels/slide1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24.jpeg"/></Relationships>
</file>

<file path=ppt/slides/_rels/slide1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29.jpeg"/></Relationships>
</file>

<file path=ppt/slides/_rels/slide18.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32.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hyperlink" Target="http://pomnite-nas.ru/mshow.php?s_OID=5288" TargetMode="External"/><Relationship Id="rId4" Type="http://schemas.openxmlformats.org/officeDocument/2006/relationships/image" Target="../media/image36.jpeg"/></Relationships>
</file>

<file path=ppt/slides/_rels/slide23.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9" name="Picture 15" descr="http://tapisarevskaya.rusedu.net/gallery/1415/den_pobedy_str_3.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
        <p:nvSpPr>
          <p:cNvPr id="4" name="TextBox 3"/>
          <p:cNvSpPr txBox="1"/>
          <p:nvPr/>
        </p:nvSpPr>
        <p:spPr>
          <a:xfrm>
            <a:off x="539552" y="620688"/>
            <a:ext cx="8064896" cy="369332"/>
          </a:xfrm>
          <a:prstGeom prst="rect">
            <a:avLst/>
          </a:prstGeom>
          <a:noFill/>
        </p:spPr>
        <p:txBody>
          <a:bodyPr wrap="square" rtlCol="0">
            <a:spAutoFit/>
          </a:bodyPr>
          <a:lstStyle/>
          <a:p>
            <a:pPr algn="ctr"/>
            <a:r>
              <a:rPr lang="ru-RU" dirty="0" smtClean="0"/>
              <a:t>МБДОУ «Ромодановский детский сад комбинированного вида»</a:t>
            </a:r>
            <a:endParaRPr lang="ru-RU" dirty="0"/>
          </a:p>
        </p:txBody>
      </p:sp>
      <p:sp>
        <p:nvSpPr>
          <p:cNvPr id="5" name="Прямоугольник 4"/>
          <p:cNvSpPr/>
          <p:nvPr/>
        </p:nvSpPr>
        <p:spPr>
          <a:xfrm>
            <a:off x="1619672" y="1772816"/>
            <a:ext cx="6264696" cy="175432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Дети – герои</a:t>
            </a:r>
          </a:p>
          <a:p>
            <a:pPr algn="ctr"/>
            <a:r>
              <a:rPr lang="ru-RU"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Великой Отечественной войны</a:t>
            </a:r>
            <a:endParaRPr lang="ru-RU" sz="36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033" name="Picture 9" descr="C:\Users\Ольга\Desktop\ВОВ\скачанные файлы (2).jpg"/>
          <p:cNvPicPr>
            <a:picLocks noChangeAspect="1" noChangeArrowheads="1"/>
          </p:cNvPicPr>
          <p:nvPr/>
        </p:nvPicPr>
        <p:blipFill>
          <a:blip r:embed="rId3" cstate="email"/>
          <a:srcRect/>
          <a:stretch>
            <a:fillRect/>
          </a:stretch>
        </p:blipFill>
        <p:spPr bwMode="auto">
          <a:xfrm>
            <a:off x="5652120" y="3645024"/>
            <a:ext cx="2952328" cy="2155312"/>
          </a:xfrm>
          <a:prstGeom prst="rect">
            <a:avLst/>
          </a:prstGeom>
          <a:noFill/>
        </p:spPr>
      </p:pic>
      <p:sp>
        <p:nvSpPr>
          <p:cNvPr id="1035" name="AutoShape 11" descr="Картинки по запросу рамки для текста  великая отечественная войн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7" name="AutoShape 13" descr="Картинки по запросу рамки для текста  великая отечественная война"/>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6" name="TextBox 15"/>
          <p:cNvSpPr txBox="1"/>
          <p:nvPr/>
        </p:nvSpPr>
        <p:spPr>
          <a:xfrm>
            <a:off x="3851920" y="6165304"/>
            <a:ext cx="1872208" cy="369332"/>
          </a:xfrm>
          <a:prstGeom prst="rect">
            <a:avLst/>
          </a:prstGeom>
          <a:noFill/>
        </p:spPr>
        <p:txBody>
          <a:bodyPr wrap="square" rtlCol="0">
            <a:spAutoFit/>
          </a:bodyPr>
          <a:lstStyle/>
          <a:p>
            <a:pPr algn="ctr"/>
            <a:r>
              <a:rPr lang="ru-RU" dirty="0" smtClean="0"/>
              <a:t>2015 год</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pic>
        <p:nvPicPr>
          <p:cNvPr id="30722" name="Picture 2" descr="http://ordenrf.ru/upload/novosty-info/valya-kotik-pioner-geroy.jpg"/>
          <p:cNvPicPr>
            <a:picLocks noChangeAspect="1" noChangeArrowheads="1"/>
          </p:cNvPicPr>
          <p:nvPr/>
        </p:nvPicPr>
        <p:blipFill>
          <a:blip r:embed="rId3" cstate="email"/>
          <a:srcRect/>
          <a:stretch>
            <a:fillRect/>
          </a:stretch>
        </p:blipFill>
        <p:spPr bwMode="auto">
          <a:xfrm>
            <a:off x="827584" y="692696"/>
            <a:ext cx="2232248" cy="3236761"/>
          </a:xfrm>
          <a:prstGeom prst="rect">
            <a:avLst/>
          </a:prstGeom>
          <a:noFill/>
        </p:spPr>
      </p:pic>
      <p:pic>
        <p:nvPicPr>
          <p:cNvPr id="30724" name="Picture 4" descr="3 (700x525, 286Kb)"/>
          <p:cNvPicPr>
            <a:picLocks noChangeAspect="1" noChangeArrowheads="1"/>
          </p:cNvPicPr>
          <p:nvPr/>
        </p:nvPicPr>
        <p:blipFill>
          <a:blip r:embed="rId4" cstate="email"/>
          <a:srcRect/>
          <a:stretch>
            <a:fillRect/>
          </a:stretch>
        </p:blipFill>
        <p:spPr bwMode="auto">
          <a:xfrm>
            <a:off x="3059832" y="3861048"/>
            <a:ext cx="2784309" cy="2088232"/>
          </a:xfrm>
          <a:prstGeom prst="rect">
            <a:avLst/>
          </a:prstGeom>
          <a:noFill/>
        </p:spPr>
      </p:pic>
      <p:sp>
        <p:nvSpPr>
          <p:cNvPr id="5" name="Прямоугольник 4"/>
          <p:cNvSpPr/>
          <p:nvPr/>
        </p:nvSpPr>
        <p:spPr>
          <a:xfrm>
            <a:off x="2699792" y="6021288"/>
            <a:ext cx="3384376" cy="461665"/>
          </a:xfrm>
          <a:prstGeom prst="rect">
            <a:avLst/>
          </a:prstGeom>
        </p:spPr>
        <p:txBody>
          <a:bodyPr wrap="square">
            <a:spAutoFit/>
          </a:bodyPr>
          <a:lstStyle/>
          <a:p>
            <a:r>
              <a:rPr lang="ru-RU" sz="1200" dirty="0">
                <a:solidFill>
                  <a:srgbClr val="002060"/>
                </a:solidFill>
                <a:latin typeface="Arial Black" pitchFamily="34" charset="0"/>
              </a:rPr>
              <a:t>Памятник Вале Котику  на Аллее </a:t>
            </a:r>
            <a:r>
              <a:rPr lang="ru-RU" sz="1200" dirty="0" smtClean="0">
                <a:solidFill>
                  <a:srgbClr val="002060"/>
                </a:solidFill>
                <a:latin typeface="Arial Black" pitchFamily="34" charset="0"/>
              </a:rPr>
              <a:t>пионеров-героев г. Челябинск </a:t>
            </a:r>
            <a:endParaRPr lang="ru-RU" sz="1200" dirty="0">
              <a:solidFill>
                <a:srgbClr val="002060"/>
              </a:solidFill>
              <a:latin typeface="Arial Black" pitchFamily="34" charset="0"/>
            </a:endParaRPr>
          </a:p>
        </p:txBody>
      </p:sp>
      <p:pic>
        <p:nvPicPr>
          <p:cNvPr id="30726" name="Picture 6" descr="Валя Котик"/>
          <p:cNvPicPr>
            <a:picLocks noChangeAspect="1" noChangeArrowheads="1"/>
          </p:cNvPicPr>
          <p:nvPr/>
        </p:nvPicPr>
        <p:blipFill>
          <a:blip r:embed="rId5" cstate="email"/>
          <a:srcRect/>
          <a:stretch>
            <a:fillRect/>
          </a:stretch>
        </p:blipFill>
        <p:spPr bwMode="auto">
          <a:xfrm>
            <a:off x="5652120" y="404664"/>
            <a:ext cx="2808312" cy="3744416"/>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sp>
        <p:nvSpPr>
          <p:cNvPr id="3" name="Прямоугольник 2"/>
          <p:cNvSpPr/>
          <p:nvPr/>
        </p:nvSpPr>
        <p:spPr>
          <a:xfrm>
            <a:off x="1619672" y="404664"/>
            <a:ext cx="6696744" cy="523220"/>
          </a:xfrm>
          <a:prstGeom prst="rect">
            <a:avLst/>
          </a:prstGeom>
        </p:spPr>
        <p:txBody>
          <a:bodyPr wrap="square">
            <a:spAutoFit/>
          </a:bodyPr>
          <a:lstStyle/>
          <a:p>
            <a:pPr algn="ctr"/>
            <a:r>
              <a:rPr lang="ru-RU" sz="2800" b="1" dirty="0" smtClean="0">
                <a:solidFill>
                  <a:srgbClr val="FF0000"/>
                </a:solidFill>
              </a:rPr>
              <a:t>Володя Казначеев</a:t>
            </a:r>
            <a:endParaRPr lang="ru-RU" sz="2800" b="1" dirty="0"/>
          </a:p>
        </p:txBody>
      </p:sp>
      <p:pic>
        <p:nvPicPr>
          <p:cNvPr id="29698" name="Picture 2" descr="https://upload.wikimedia.org/wikipedia/ru/b/b6/%D0%92%D0%BB%D0%B0%D0%B4%D0%B8%D0%BC%D0%B8%D1%80_%D0%9A%D0%B0%D0%B7%D0%BD%D0%B0%D1%87%D0%B5%D0%B5%D0%B2.jpg"/>
          <p:cNvPicPr>
            <a:picLocks noChangeAspect="1" noChangeArrowheads="1"/>
          </p:cNvPicPr>
          <p:nvPr/>
        </p:nvPicPr>
        <p:blipFill>
          <a:blip r:embed="rId3" cstate="email"/>
          <a:srcRect/>
          <a:stretch>
            <a:fillRect/>
          </a:stretch>
        </p:blipFill>
        <p:spPr bwMode="auto">
          <a:xfrm>
            <a:off x="179512" y="1412776"/>
            <a:ext cx="2195736" cy="3317300"/>
          </a:xfrm>
          <a:prstGeom prst="rect">
            <a:avLst/>
          </a:prstGeom>
          <a:noFill/>
        </p:spPr>
      </p:pic>
      <p:sp>
        <p:nvSpPr>
          <p:cNvPr id="5" name="Прямоугольник 4"/>
          <p:cNvSpPr/>
          <p:nvPr/>
        </p:nvSpPr>
        <p:spPr>
          <a:xfrm>
            <a:off x="4788024" y="2060848"/>
            <a:ext cx="3851920" cy="2677656"/>
          </a:xfrm>
          <a:prstGeom prst="rect">
            <a:avLst/>
          </a:prstGeom>
        </p:spPr>
        <p:txBody>
          <a:bodyPr wrap="square">
            <a:spAutoFit/>
          </a:bodyPr>
          <a:lstStyle/>
          <a:p>
            <a:r>
              <a:rPr lang="ru-RU" sz="1400" dirty="0">
                <a:solidFill>
                  <a:srgbClr val="002060"/>
                </a:solidFill>
                <a:latin typeface="Arial Black" pitchFamily="34" charset="0"/>
              </a:rPr>
              <a:t>1941 год... Весной закончил пятый класс. Осенью вступил в партизанский отряд. </a:t>
            </a:r>
            <a:r>
              <a:rPr lang="ru-RU" sz="1400" dirty="0" smtClean="0">
                <a:solidFill>
                  <a:srgbClr val="002060"/>
                </a:solidFill>
                <a:latin typeface="Arial Black" pitchFamily="34" charset="0"/>
              </a:rPr>
              <a:t> </a:t>
            </a:r>
            <a:r>
              <a:rPr lang="ru-RU" sz="1400" dirty="0">
                <a:solidFill>
                  <a:srgbClr val="002060"/>
                </a:solidFill>
                <a:latin typeface="Arial Black" pitchFamily="34" charset="0"/>
              </a:rPr>
              <a:t>В отряде была "партизанская школа". Там обучались будущие минеры, подрывники. Володя на "отлично" усвоил эту науку и вместе со старшими товарищами пустил под откос восемь эшелонов. Приходилось ему, и прикрывать отход группы, гранатами останавливая преследователей... </a:t>
            </a:r>
          </a:p>
        </p:txBody>
      </p:sp>
      <p:pic>
        <p:nvPicPr>
          <p:cNvPr id="29700" name="Picture 4" descr="Володя Казначеев"/>
          <p:cNvPicPr>
            <a:picLocks noChangeAspect="1" noChangeArrowheads="1"/>
          </p:cNvPicPr>
          <p:nvPr/>
        </p:nvPicPr>
        <p:blipFill>
          <a:blip r:embed="rId4" cstate="email"/>
          <a:srcRect/>
          <a:stretch>
            <a:fillRect/>
          </a:stretch>
        </p:blipFill>
        <p:spPr bwMode="auto">
          <a:xfrm>
            <a:off x="2411760" y="1381272"/>
            <a:ext cx="2160240" cy="3375375"/>
          </a:xfrm>
          <a:prstGeom prst="rect">
            <a:avLst/>
          </a:prstGeom>
          <a:noFill/>
        </p:spPr>
      </p:pic>
      <p:sp>
        <p:nvSpPr>
          <p:cNvPr id="7" name="Прямоугольник 6"/>
          <p:cNvSpPr/>
          <p:nvPr/>
        </p:nvSpPr>
        <p:spPr>
          <a:xfrm>
            <a:off x="251520" y="4869160"/>
            <a:ext cx="8568952" cy="1815882"/>
          </a:xfrm>
          <a:prstGeom prst="rect">
            <a:avLst/>
          </a:prstGeom>
        </p:spPr>
        <p:txBody>
          <a:bodyPr wrap="square">
            <a:spAutoFit/>
          </a:bodyPr>
          <a:lstStyle/>
          <a:p>
            <a:r>
              <a:rPr lang="ru-RU" sz="1400" dirty="0" smtClean="0">
                <a:solidFill>
                  <a:srgbClr val="002060"/>
                </a:solidFill>
                <a:latin typeface="Arial Black" pitchFamily="34" charset="0"/>
              </a:rPr>
              <a:t>... Он был связным; ходил нередко в </a:t>
            </a:r>
            <a:r>
              <a:rPr lang="ru-RU" sz="1400" dirty="0" err="1" smtClean="0">
                <a:solidFill>
                  <a:srgbClr val="002060"/>
                </a:solidFill>
                <a:latin typeface="Arial Black" pitchFamily="34" charset="0"/>
              </a:rPr>
              <a:t>Клетню</a:t>
            </a:r>
            <a:r>
              <a:rPr lang="ru-RU" sz="1400" dirty="0" smtClean="0">
                <a:solidFill>
                  <a:srgbClr val="002060"/>
                </a:solidFill>
                <a:latin typeface="Arial Black" pitchFamily="34" charset="0"/>
              </a:rPr>
              <a:t>, доставляя ценнейшие сведения; дождавшись темноты, расклеивал листовки. От операции к операции становился опытнее, искуснее. За голову партизана </a:t>
            </a:r>
            <a:r>
              <a:rPr lang="ru-RU" sz="1400" dirty="0" err="1" smtClean="0">
                <a:solidFill>
                  <a:srgbClr val="002060"/>
                </a:solidFill>
                <a:latin typeface="Arial Black" pitchFamily="34" charset="0"/>
              </a:rPr>
              <a:t>Кзаначеева</a:t>
            </a:r>
            <a:r>
              <a:rPr lang="ru-RU" sz="1400" dirty="0" smtClean="0">
                <a:solidFill>
                  <a:srgbClr val="002060"/>
                </a:solidFill>
                <a:latin typeface="Arial Black" pitchFamily="34" charset="0"/>
              </a:rPr>
              <a:t> фашисты назначили награду, даже не подозревая, что отважный их противник - совсем еще мальчик. Он сражался рядом со взрослыми до того самого дня, пока родной край не был освобожден от фашистской нечисти, и по праву разделил со взрослыми славу героя - освободителя родной земли. Володя Казначеев награжден орденом Ленина, медалью "Партизану Отечественной войны" 1 степени. </a:t>
            </a:r>
            <a:endParaRPr lang="ru-RU" sz="1400" dirty="0">
              <a:solidFill>
                <a:srgbClr val="002060"/>
              </a:solidFill>
              <a:latin typeface="Arial Black"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sp>
        <p:nvSpPr>
          <p:cNvPr id="3" name="Прямоугольник 2"/>
          <p:cNvSpPr/>
          <p:nvPr/>
        </p:nvSpPr>
        <p:spPr>
          <a:xfrm>
            <a:off x="1043608" y="404664"/>
            <a:ext cx="7560840" cy="523220"/>
          </a:xfrm>
          <a:prstGeom prst="rect">
            <a:avLst/>
          </a:prstGeom>
        </p:spPr>
        <p:txBody>
          <a:bodyPr wrap="square">
            <a:spAutoFit/>
          </a:bodyPr>
          <a:lstStyle/>
          <a:p>
            <a:pPr algn="ctr"/>
            <a:r>
              <a:rPr lang="ru-RU" sz="2800" b="1" dirty="0" smtClean="0">
                <a:solidFill>
                  <a:srgbClr val="FF0000"/>
                </a:solidFill>
              </a:rPr>
              <a:t>Валя Зенкина</a:t>
            </a:r>
            <a:endParaRPr lang="ru-RU" sz="2800" b="1" dirty="0"/>
          </a:p>
        </p:txBody>
      </p:sp>
      <p:pic>
        <p:nvPicPr>
          <p:cNvPr id="28674" name="Picture 2" descr="http://pionery-geroi.ucoz.ru/valyazenkina/i0316rp.jpg"/>
          <p:cNvPicPr>
            <a:picLocks noChangeAspect="1" noChangeArrowheads="1"/>
          </p:cNvPicPr>
          <p:nvPr/>
        </p:nvPicPr>
        <p:blipFill>
          <a:blip r:embed="rId3" cstate="email"/>
          <a:srcRect/>
          <a:stretch>
            <a:fillRect/>
          </a:stretch>
        </p:blipFill>
        <p:spPr bwMode="auto">
          <a:xfrm>
            <a:off x="251520" y="1340768"/>
            <a:ext cx="2016224" cy="2924194"/>
          </a:xfrm>
          <a:prstGeom prst="rect">
            <a:avLst/>
          </a:prstGeom>
          <a:noFill/>
        </p:spPr>
      </p:pic>
      <p:sp>
        <p:nvSpPr>
          <p:cNvPr id="5" name="Прямоугольник 4"/>
          <p:cNvSpPr/>
          <p:nvPr/>
        </p:nvSpPr>
        <p:spPr>
          <a:xfrm>
            <a:off x="4499992" y="1556792"/>
            <a:ext cx="4427984" cy="3416320"/>
          </a:xfrm>
          <a:prstGeom prst="rect">
            <a:avLst/>
          </a:prstGeom>
        </p:spPr>
        <p:txBody>
          <a:bodyPr wrap="square">
            <a:spAutoFit/>
          </a:bodyPr>
          <a:lstStyle/>
          <a:p>
            <a:r>
              <a:rPr lang="ru-RU" sz="1200" dirty="0">
                <a:solidFill>
                  <a:srgbClr val="002060"/>
                </a:solidFill>
                <a:latin typeface="Arial Black" pitchFamily="34" charset="0"/>
              </a:rPr>
              <a:t>Брестская крепость первой приняла на себя удар врага. Рвались бомбы, снаряды, рушились стены, гибли люди и в крепости, и в городе Бресте. С первых минут ушёл в бой Валин отец. Ушёл и не вернулся, погиб героем, как многие защитники Брестской крепости. А Валю фашисты заставили под огнём пробираться в крепость, чтобы передать её защитникам требование сдаться в плен. Валя в крепость пробралась, рассказала о зверствах фашистов, объяснила, какие у них орудия, указала место их расположения и осталась помогать нашим бойцам. Она перевязывала раненых, собирала патроны и подносила их бойцам. В крепости не хватало воды, её делили по глотку. Пить хотелось мучительно, но Валя снова и снова отказывалась от своего глотка: вода нужна раненым. </a:t>
            </a:r>
          </a:p>
        </p:txBody>
      </p:sp>
      <p:pic>
        <p:nvPicPr>
          <p:cNvPr id="28676" name="Picture 4" descr="http://fire-of-war.ru/Brest-fortress/sc-pic/i0100.jpg"/>
          <p:cNvPicPr>
            <a:picLocks noChangeAspect="1" noChangeArrowheads="1"/>
          </p:cNvPicPr>
          <p:nvPr/>
        </p:nvPicPr>
        <p:blipFill>
          <a:blip r:embed="rId4" cstate="email"/>
          <a:srcRect/>
          <a:stretch>
            <a:fillRect/>
          </a:stretch>
        </p:blipFill>
        <p:spPr bwMode="auto">
          <a:xfrm>
            <a:off x="2195736" y="1340768"/>
            <a:ext cx="2088232" cy="2941912"/>
          </a:xfrm>
          <a:prstGeom prst="rect">
            <a:avLst/>
          </a:prstGeom>
          <a:noFill/>
        </p:spPr>
      </p:pic>
      <p:sp>
        <p:nvSpPr>
          <p:cNvPr id="8" name="Прямоугольник 7"/>
          <p:cNvSpPr/>
          <p:nvPr/>
        </p:nvSpPr>
        <p:spPr>
          <a:xfrm>
            <a:off x="179512" y="5085184"/>
            <a:ext cx="8964488" cy="1384995"/>
          </a:xfrm>
          <a:prstGeom prst="rect">
            <a:avLst/>
          </a:prstGeom>
        </p:spPr>
        <p:txBody>
          <a:bodyPr wrap="square">
            <a:spAutoFit/>
          </a:bodyPr>
          <a:lstStyle/>
          <a:p>
            <a:r>
              <a:rPr lang="ru-RU" sz="1200" dirty="0" smtClean="0">
                <a:solidFill>
                  <a:srgbClr val="002060"/>
                </a:solidFill>
                <a:latin typeface="Arial Black" pitchFamily="34" charset="0"/>
              </a:rPr>
              <a:t>Когда командование Брестской крепости приняло решение вывести детей и женщин из-под огня, переправить на другой берег реки </a:t>
            </a:r>
            <a:r>
              <a:rPr lang="ru-RU" sz="1200" dirty="0" err="1" smtClean="0">
                <a:solidFill>
                  <a:srgbClr val="002060"/>
                </a:solidFill>
                <a:latin typeface="Arial Black" pitchFamily="34" charset="0"/>
              </a:rPr>
              <a:t>Мухавец</a:t>
            </a:r>
            <a:r>
              <a:rPr lang="ru-RU" sz="1200" dirty="0" smtClean="0">
                <a:solidFill>
                  <a:srgbClr val="002060"/>
                </a:solidFill>
                <a:latin typeface="Arial Black" pitchFamily="34" charset="0"/>
              </a:rPr>
              <a:t> - иной возможности спасти их жизнь не было, - маленькая санитарка Валя Зенкина просила оставить её с бойцами. Но приказ есть приказ, и тогда она поклялась продолжить борьбу с врагом до полной победы. И Валя клятву сдержала. Разные испытания выпали на её долю. Но она выдержала. Выстояла. И свою борьбу продолжила уже в партизанском отряде. Воевала смело, наравне со взрослыми. За отвагу и мужество орденом Красной Звезды наградила Родина свою юную дочь.</a:t>
            </a:r>
            <a:endParaRPr lang="ru-RU" sz="1200" dirty="0"/>
          </a:p>
        </p:txBody>
      </p:sp>
      <p:sp>
        <p:nvSpPr>
          <p:cNvPr id="9" name="TextBox 8"/>
          <p:cNvSpPr txBox="1"/>
          <p:nvPr/>
        </p:nvSpPr>
        <p:spPr>
          <a:xfrm>
            <a:off x="2483768" y="4365104"/>
            <a:ext cx="1224136" cy="261610"/>
          </a:xfrm>
          <a:prstGeom prst="rect">
            <a:avLst/>
          </a:prstGeom>
          <a:noFill/>
        </p:spPr>
        <p:txBody>
          <a:bodyPr wrap="square" rtlCol="0">
            <a:spAutoFit/>
          </a:bodyPr>
          <a:lstStyle/>
          <a:p>
            <a:pPr algn="ctr"/>
            <a:r>
              <a:rPr lang="ru-RU" sz="1100" dirty="0" smtClean="0"/>
              <a:t>1955 год</a:t>
            </a:r>
            <a:endParaRPr lang="ru-RU" sz="11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3" y="0"/>
            <a:ext cx="9143997" cy="6858000"/>
          </a:xfrm>
          <a:prstGeom prst="rect">
            <a:avLst/>
          </a:prstGeom>
          <a:noFill/>
          <a:ln>
            <a:solidFill>
              <a:srgbClr val="7030A0"/>
            </a:solidFill>
          </a:ln>
        </p:spPr>
      </p:pic>
      <p:sp>
        <p:nvSpPr>
          <p:cNvPr id="3" name="Прямоугольник 2"/>
          <p:cNvSpPr/>
          <p:nvPr/>
        </p:nvSpPr>
        <p:spPr>
          <a:xfrm>
            <a:off x="1547664" y="332656"/>
            <a:ext cx="7200800" cy="523220"/>
          </a:xfrm>
          <a:prstGeom prst="rect">
            <a:avLst/>
          </a:prstGeom>
        </p:spPr>
        <p:txBody>
          <a:bodyPr wrap="square">
            <a:spAutoFit/>
          </a:bodyPr>
          <a:lstStyle/>
          <a:p>
            <a:pPr algn="ctr"/>
            <a:r>
              <a:rPr lang="ru-RU" sz="2800" b="1" dirty="0" smtClean="0">
                <a:solidFill>
                  <a:srgbClr val="FF0000"/>
                </a:solidFill>
              </a:rPr>
              <a:t>Аркадий </a:t>
            </a:r>
            <a:r>
              <a:rPr lang="ru-RU" sz="2800" b="1" dirty="0" err="1" smtClean="0">
                <a:solidFill>
                  <a:srgbClr val="FF0000"/>
                </a:solidFill>
              </a:rPr>
              <a:t>Каманин</a:t>
            </a:r>
            <a:endParaRPr lang="ru-RU" sz="2800" b="1" dirty="0"/>
          </a:p>
        </p:txBody>
      </p:sp>
      <p:pic>
        <p:nvPicPr>
          <p:cNvPr id="27650" name="Picture 2" descr="https://encrypted-tbn0.gstatic.com/images?q=tbn:ANd9GcSfnJSxg74bp-x3xi-ZBYBFhu3Sz2eaqVJdWkwTJ1z3AkRrAiQO"/>
          <p:cNvPicPr>
            <a:picLocks noChangeAspect="1" noChangeArrowheads="1"/>
          </p:cNvPicPr>
          <p:nvPr/>
        </p:nvPicPr>
        <p:blipFill>
          <a:blip r:embed="rId3" cstate="email"/>
          <a:srcRect/>
          <a:stretch>
            <a:fillRect/>
          </a:stretch>
        </p:blipFill>
        <p:spPr bwMode="auto">
          <a:xfrm>
            <a:off x="251520" y="1340768"/>
            <a:ext cx="2016224" cy="3029845"/>
          </a:xfrm>
          <a:prstGeom prst="rect">
            <a:avLst/>
          </a:prstGeom>
          <a:noFill/>
        </p:spPr>
      </p:pic>
      <p:sp>
        <p:nvSpPr>
          <p:cNvPr id="5" name="Прямоугольник 4"/>
          <p:cNvSpPr/>
          <p:nvPr/>
        </p:nvSpPr>
        <p:spPr>
          <a:xfrm>
            <a:off x="4716016" y="2276872"/>
            <a:ext cx="4104456" cy="2012859"/>
          </a:xfrm>
          <a:prstGeom prst="rect">
            <a:avLst/>
          </a:prstGeom>
        </p:spPr>
        <p:txBody>
          <a:bodyPr wrap="square">
            <a:spAutoFit/>
          </a:bodyPr>
          <a:lstStyle/>
          <a:p>
            <a:pPr eaLnBrk="0" hangingPunct="0">
              <a:lnSpc>
                <a:spcPct val="80000"/>
              </a:lnSpc>
              <a:spcBef>
                <a:spcPct val="20000"/>
              </a:spcBef>
              <a:buFont typeface="Arial" charset="0"/>
              <a:buNone/>
            </a:pPr>
            <a:r>
              <a:rPr lang="ru-RU" sz="1200" dirty="0" smtClean="0">
                <a:solidFill>
                  <a:srgbClr val="002060"/>
                </a:solidFill>
                <a:latin typeface="Arial Black" pitchFamily="34" charset="0"/>
              </a:rPr>
              <a:t>Он мечтал о небе, когда был ещё совсем мальчишкой. Отец Аркадия, Николай Петрович </a:t>
            </a:r>
            <a:r>
              <a:rPr lang="ru-RU" sz="1200" dirty="0" err="1" smtClean="0">
                <a:solidFill>
                  <a:srgbClr val="002060"/>
                </a:solidFill>
                <a:latin typeface="Arial Black" pitchFamily="34" charset="0"/>
              </a:rPr>
              <a:t>Каманин</a:t>
            </a:r>
            <a:r>
              <a:rPr lang="ru-RU" sz="1200" dirty="0" smtClean="0">
                <a:solidFill>
                  <a:srgbClr val="002060"/>
                </a:solidFill>
                <a:latin typeface="Arial Black" pitchFamily="34" charset="0"/>
              </a:rPr>
              <a:t>, лётчик, участвовал в спасении челюскинцев, за что получил звание Героя Советского Союза. А ещё всегда рядом друг отца, Михаил Васильевич Водопьянов. Было отчего загореться сердцу мальчугана. Но в воздух его не пускали, говорили: подрасти.</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 Когда началась война, он пошёл работать на авиационный завод, потом на аэродром использовался любым случаем, чтобы подняться в небо. </a:t>
            </a:r>
            <a:endParaRPr lang="ru-RU" sz="1200" dirty="0">
              <a:solidFill>
                <a:srgbClr val="002060"/>
              </a:solidFill>
              <a:latin typeface="Arial Black" pitchFamily="34" charset="0"/>
            </a:endParaRPr>
          </a:p>
        </p:txBody>
      </p:sp>
      <p:pic>
        <p:nvPicPr>
          <p:cNvPr id="27652" name="Picture 4" descr="Старшина Аркадий Каманин перед отправкой на уезжает на учёбу после войны"/>
          <p:cNvPicPr>
            <a:picLocks noChangeAspect="1" noChangeArrowheads="1"/>
          </p:cNvPicPr>
          <p:nvPr/>
        </p:nvPicPr>
        <p:blipFill>
          <a:blip r:embed="rId4" cstate="email"/>
          <a:srcRect/>
          <a:stretch>
            <a:fillRect/>
          </a:stretch>
        </p:blipFill>
        <p:spPr bwMode="auto">
          <a:xfrm>
            <a:off x="2339752" y="1340768"/>
            <a:ext cx="2167983" cy="3024336"/>
          </a:xfrm>
          <a:prstGeom prst="rect">
            <a:avLst/>
          </a:prstGeom>
          <a:noFill/>
        </p:spPr>
      </p:pic>
      <p:sp>
        <p:nvSpPr>
          <p:cNvPr id="7" name="Прямоугольник 6"/>
          <p:cNvSpPr/>
          <p:nvPr/>
        </p:nvSpPr>
        <p:spPr>
          <a:xfrm>
            <a:off x="539552" y="4437112"/>
            <a:ext cx="8352928" cy="2012859"/>
          </a:xfrm>
          <a:prstGeom prst="rect">
            <a:avLst/>
          </a:prstGeom>
        </p:spPr>
        <p:txBody>
          <a:bodyPr wrap="square">
            <a:spAutoFit/>
          </a:bodyPr>
          <a:lstStyle/>
          <a:p>
            <a:pPr eaLnBrk="0" hangingPunct="0">
              <a:lnSpc>
                <a:spcPct val="80000"/>
              </a:lnSpc>
              <a:spcBef>
                <a:spcPct val="20000"/>
              </a:spcBef>
              <a:buFont typeface="Arial" charset="0"/>
              <a:buNone/>
            </a:pPr>
            <a:r>
              <a:rPr lang="ru-RU" sz="1200" dirty="0" smtClean="0">
                <a:solidFill>
                  <a:srgbClr val="002060"/>
                </a:solidFill>
                <a:latin typeface="Arial Black" pitchFamily="34" charset="0"/>
              </a:rPr>
              <a:t>Опытные пилоты, пусть всего на несколько минут, случалось, доверяли ему вести самолёт. Однажды вражеской пулей было разбито стекло кабины. Лётчика ослепило. Теряя сознание, он успел передать Аркадию управление, и мальчик посадил самолёт на свой аэродром.</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   После этого Аркадию разрешили всерьёз учиться лётному делу, и вскоре он начал летать самостоятельно.</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   Однажды с высоты юный пилот увидел наш самолёт, подбитый фашистами. Под сильнейшим миномётным огнём Аркадий приземлился, перенёс лётчика в свой самолёт, поднялся в воздух и вернулся к своим. На его груди засиял орден Красной Звезды. За участие в боях с врагом Аркадий был награждён вторым орденом Красной Звезды. К тому времени он стал уже опытным пилотом, хотя было ему пятнадцать лет.</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   До самой победы сражался Аркадий </a:t>
            </a:r>
            <a:r>
              <a:rPr lang="ru-RU" sz="1200" dirty="0" err="1" smtClean="0">
                <a:solidFill>
                  <a:srgbClr val="002060"/>
                </a:solidFill>
                <a:latin typeface="Arial Black" pitchFamily="34" charset="0"/>
              </a:rPr>
              <a:t>Каманин</a:t>
            </a:r>
            <a:r>
              <a:rPr lang="ru-RU" sz="1200" dirty="0" smtClean="0">
                <a:solidFill>
                  <a:srgbClr val="002060"/>
                </a:solidFill>
                <a:latin typeface="Arial Black" pitchFamily="34" charset="0"/>
              </a:rPr>
              <a:t> с фашистами. Юный герой о небе</a:t>
            </a:r>
            <a:r>
              <a:rPr lang="ru-RU" sz="1200" i="1" dirty="0" smtClean="0">
                <a:solidFill>
                  <a:srgbClr val="002060"/>
                </a:solidFill>
                <a:latin typeface="Arial Black" pitchFamily="34" charset="0"/>
              </a:rPr>
              <a:t> мечтал и небо покорил!</a:t>
            </a:r>
            <a:endParaRPr lang="ru-RU" sz="1200" i="1" dirty="0">
              <a:solidFill>
                <a:srgbClr val="002060"/>
              </a:solidFill>
              <a:latin typeface="Arial Black"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sp>
        <p:nvSpPr>
          <p:cNvPr id="3" name="Прямоугольник 2"/>
          <p:cNvSpPr/>
          <p:nvPr/>
        </p:nvSpPr>
        <p:spPr>
          <a:xfrm>
            <a:off x="1763688" y="404664"/>
            <a:ext cx="6840760" cy="523220"/>
          </a:xfrm>
          <a:prstGeom prst="rect">
            <a:avLst/>
          </a:prstGeom>
        </p:spPr>
        <p:txBody>
          <a:bodyPr wrap="square">
            <a:spAutoFit/>
          </a:bodyPr>
          <a:lstStyle/>
          <a:p>
            <a:pPr algn="ctr"/>
            <a:r>
              <a:rPr lang="ru-RU" sz="2800" b="1" dirty="0" smtClean="0">
                <a:solidFill>
                  <a:srgbClr val="FF0000"/>
                </a:solidFill>
                <a:latin typeface="Calibri" pitchFamily="34" charset="0"/>
              </a:rPr>
              <a:t>Юта </a:t>
            </a:r>
            <a:r>
              <a:rPr lang="ru-RU" sz="2800" b="1" dirty="0" err="1" smtClean="0">
                <a:solidFill>
                  <a:srgbClr val="FF0000"/>
                </a:solidFill>
                <a:latin typeface="Calibri" pitchFamily="34" charset="0"/>
              </a:rPr>
              <a:t>Бондаровская</a:t>
            </a:r>
            <a:r>
              <a:rPr lang="ru-RU" sz="2800" b="1" dirty="0" smtClean="0">
                <a:solidFill>
                  <a:srgbClr val="FF0000"/>
                </a:solidFill>
                <a:latin typeface="Calibri" pitchFamily="34" charset="0"/>
              </a:rPr>
              <a:t> </a:t>
            </a:r>
            <a:endParaRPr lang="ru-RU" sz="2800" b="1" dirty="0"/>
          </a:p>
        </p:txBody>
      </p:sp>
      <p:pic>
        <p:nvPicPr>
          <p:cNvPr id="26626" name="Picture 2" descr="http://www.shkola439.narod.ru/museum/uta/Uta-Bondarovskaya.jpg"/>
          <p:cNvPicPr>
            <a:picLocks noChangeAspect="1" noChangeArrowheads="1"/>
          </p:cNvPicPr>
          <p:nvPr/>
        </p:nvPicPr>
        <p:blipFill>
          <a:blip r:embed="rId3" cstate="email"/>
          <a:srcRect/>
          <a:stretch>
            <a:fillRect/>
          </a:stretch>
        </p:blipFill>
        <p:spPr bwMode="auto">
          <a:xfrm>
            <a:off x="395536" y="1484784"/>
            <a:ext cx="2664296" cy="3804500"/>
          </a:xfrm>
          <a:prstGeom prst="rect">
            <a:avLst/>
          </a:prstGeom>
          <a:noFill/>
        </p:spPr>
      </p:pic>
      <p:sp>
        <p:nvSpPr>
          <p:cNvPr id="5" name="Прямоугольник 4"/>
          <p:cNvSpPr/>
          <p:nvPr/>
        </p:nvSpPr>
        <p:spPr>
          <a:xfrm>
            <a:off x="3491880" y="1268760"/>
            <a:ext cx="5472608" cy="5170646"/>
          </a:xfrm>
          <a:prstGeom prst="rect">
            <a:avLst/>
          </a:prstGeom>
        </p:spPr>
        <p:txBody>
          <a:bodyPr wrap="square">
            <a:spAutoFit/>
          </a:bodyPr>
          <a:lstStyle/>
          <a:p>
            <a:r>
              <a:rPr lang="en-US" dirty="0" smtClean="0"/>
              <a:t> </a:t>
            </a:r>
            <a:r>
              <a:rPr lang="ru-RU" sz="1200" dirty="0" smtClean="0">
                <a:solidFill>
                  <a:srgbClr val="002060"/>
                </a:solidFill>
                <a:latin typeface="Arial Black" pitchFamily="34" charset="0"/>
              </a:rPr>
              <a:t>Куда бы ни шла синеглазая девочка Юта, ее красный   галстук неизменно был с нею...</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   Летом 1941 года приехала она из Ленинграда на каникулы в деревню под Псковом. Здесь настигла Юту грозная весть: война! Здесь увидела она врага. Юта стала помогать партизанам. Сначала была связной, потом разведчицей. Переодевшись мальчишкой-нищим, собирала по деревням сведения: где штаб фашистов, как охраняется, сколько пулеметов. Возвращаясь с задания, сразу повязывала красный галстук. И словно силы прибавлялись! Юта поддерживала усталых бойцов звонкой пионерской песней, рассказом о родном своем Ленинграде...</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   И как же радовались все, как поздравляли партизаны Юту, когда пришло в отряд сообщение: блокада прорвана! Ленинград выстоял, Ленинград победил! В тот день и синие глаза Юты, и красный ее галстук сияли, как кажется, никогда.</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   Но еще стонала под вражеским игом земля, и отряд вместе с частями Красной Армии ушел помогать партизанам Эстонии. В одном из боев - у эстонского хутора Ростов - Юта </a:t>
            </a:r>
            <a:r>
              <a:rPr lang="ru-RU" sz="1200" dirty="0" err="1" smtClean="0">
                <a:solidFill>
                  <a:srgbClr val="002060"/>
                </a:solidFill>
                <a:latin typeface="Arial Black" pitchFamily="34" charset="0"/>
              </a:rPr>
              <a:t>Бондаровская</a:t>
            </a:r>
            <a:r>
              <a:rPr lang="ru-RU" sz="1200" dirty="0" smtClean="0">
                <a:solidFill>
                  <a:srgbClr val="002060"/>
                </a:solidFill>
                <a:latin typeface="Arial Black" pitchFamily="34" charset="0"/>
              </a:rPr>
              <a:t>, маленькая героиня большой войны, пионерка, не расставшаяся со своим красным галстуком, пала смертью храбрых. Родина наградила свою героическую дочь посмертно медалью "Партизану Отечественной войны" 1 степени, орденом Отечественной войны 1 степени.</a:t>
            </a:r>
            <a:endParaRPr lang="ru-RU" sz="1200" dirty="0">
              <a:solidFill>
                <a:srgbClr val="002060"/>
              </a:solidFill>
              <a:latin typeface="Arial Black"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sp>
        <p:nvSpPr>
          <p:cNvPr id="3" name="Прямоугольник 2"/>
          <p:cNvSpPr/>
          <p:nvPr/>
        </p:nvSpPr>
        <p:spPr>
          <a:xfrm>
            <a:off x="1619672" y="404664"/>
            <a:ext cx="6840760" cy="523220"/>
          </a:xfrm>
          <a:prstGeom prst="rect">
            <a:avLst/>
          </a:prstGeom>
        </p:spPr>
        <p:txBody>
          <a:bodyPr wrap="square">
            <a:spAutoFit/>
          </a:bodyPr>
          <a:lstStyle/>
          <a:p>
            <a:pPr algn="ctr"/>
            <a:r>
              <a:rPr lang="ru-RU" sz="2800" b="1" dirty="0" smtClean="0">
                <a:solidFill>
                  <a:srgbClr val="FF0000"/>
                </a:solidFill>
                <a:latin typeface="Calibri" pitchFamily="34" charset="0"/>
              </a:rPr>
              <a:t>Галя Комлева</a:t>
            </a:r>
            <a:endParaRPr lang="ru-RU" sz="2800" b="1" dirty="0">
              <a:solidFill>
                <a:srgbClr val="FF0000"/>
              </a:solidFill>
              <a:latin typeface="Calibri" pitchFamily="34" charset="0"/>
            </a:endParaRPr>
          </a:p>
        </p:txBody>
      </p:sp>
      <p:sp>
        <p:nvSpPr>
          <p:cNvPr id="25602" name="AutoShape 2" descr="https://cs7053.vk.me/c7004/v7004930/3e51/8yIaiM8F68A.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5" name="Прямоугольник 4"/>
          <p:cNvSpPr/>
          <p:nvPr/>
        </p:nvSpPr>
        <p:spPr>
          <a:xfrm>
            <a:off x="3563888" y="1124744"/>
            <a:ext cx="5256584" cy="4893647"/>
          </a:xfrm>
          <a:prstGeom prst="rect">
            <a:avLst/>
          </a:prstGeom>
        </p:spPr>
        <p:txBody>
          <a:bodyPr wrap="square">
            <a:spAutoFit/>
          </a:bodyPr>
          <a:lstStyle/>
          <a:p>
            <a:r>
              <a:rPr lang="ru-RU" sz="1200" dirty="0">
                <a:solidFill>
                  <a:srgbClr val="002060"/>
                </a:solidFill>
                <a:latin typeface="Arial Black" pitchFamily="34" charset="0"/>
              </a:rPr>
              <a:t>Когда началась война, и фашисты приближались к Ленинграду, для подпольной работы в поселке </a:t>
            </a:r>
            <a:r>
              <a:rPr lang="ru-RU" sz="1200" dirty="0" err="1">
                <a:solidFill>
                  <a:srgbClr val="002060"/>
                </a:solidFill>
                <a:latin typeface="Arial Black" pitchFamily="34" charset="0"/>
              </a:rPr>
              <a:t>Тарновичи</a:t>
            </a:r>
            <a:r>
              <a:rPr lang="ru-RU" sz="1200" dirty="0">
                <a:solidFill>
                  <a:srgbClr val="002060"/>
                </a:solidFill>
                <a:latin typeface="Arial Black" pitchFamily="34" charset="0"/>
              </a:rPr>
              <a:t> - на юге Ленинградской области - была оставлена вожатая средней школы Анна Петровна Семенова. Для связи с партизанами она подобрала самых надежных своих пионеров, и первой среди них была Галина Комлева. Веселая, смела, любознательная девочка за шесть своих школьных лет была шесть раз награждена </a:t>
            </a:r>
            <a:r>
              <a:rPr lang="ru-RU" sz="1200" dirty="0" err="1" smtClean="0">
                <a:solidFill>
                  <a:srgbClr val="002060"/>
                </a:solidFill>
                <a:latin typeface="Arial Black" pitchFamily="34" charset="0"/>
              </a:rPr>
              <a:t>книжкам</a:t>
            </a:r>
            <a:r>
              <a:rPr lang="ru-RU" sz="1200" dirty="0" err="1" smtClean="0">
                <a:solidFill>
                  <a:srgbClr val="002060"/>
                </a:solidFill>
                <a:latin typeface="Arial Black" pitchFamily="34" charset="0"/>
              </a:rPr>
              <a:t>встречи</a:t>
            </a:r>
            <a:r>
              <a:rPr lang="ru-RU" sz="1200" dirty="0" smtClean="0">
                <a:solidFill>
                  <a:srgbClr val="002060"/>
                </a:solidFill>
                <a:latin typeface="Arial Black" pitchFamily="34" charset="0"/>
              </a:rPr>
              <a:t>, Галя, </a:t>
            </a:r>
            <a:r>
              <a:rPr lang="ru-RU" sz="1200" dirty="0" err="1" smtClean="0">
                <a:solidFill>
                  <a:srgbClr val="002060"/>
                </a:solidFill>
                <a:latin typeface="Arial Black" pitchFamily="34" charset="0"/>
              </a:rPr>
              <a:t>полузамерзшая</a:t>
            </a:r>
            <a:r>
              <a:rPr lang="ru-RU" sz="1200" dirty="0" smtClean="0">
                <a:solidFill>
                  <a:srgbClr val="002060"/>
                </a:solidFill>
                <a:latin typeface="Arial Black" pitchFamily="34" charset="0"/>
              </a:rPr>
              <a:t>, сама пробралась в отряд, передала донесение и, чуть погревшись, поспешила назад, неся новое задание подпольщикам. Вместе с комсомолкой </a:t>
            </a:r>
            <a:r>
              <a:rPr lang="ru-RU" sz="1200" dirty="0" err="1" smtClean="0">
                <a:solidFill>
                  <a:srgbClr val="002060"/>
                </a:solidFill>
                <a:latin typeface="Arial Black" pitchFamily="34" charset="0"/>
              </a:rPr>
              <a:t>Тасей</a:t>
            </a:r>
            <a:r>
              <a:rPr lang="ru-RU" sz="1200" dirty="0" smtClean="0">
                <a:solidFill>
                  <a:srgbClr val="002060"/>
                </a:solidFill>
                <a:latin typeface="Arial Black" pitchFamily="34" charset="0"/>
              </a:rPr>
              <a:t> Яковлевой Галя писала листовки и ночью разбрасывала их по поселку. Фашисты выследили, схватили юных подпольщиков. Два месяца держали в гестапо. Жестоко избив, бросали в камеру, а утром снова выводили на допрос. Ничего не сказала врагу Галя, никого не выдала. Юная патриотка была расстреляна. Подвиг Гали Комлевой Родина отметила орденом Отечественной войны 1 степени</a:t>
            </a:r>
          </a:p>
          <a:p>
            <a:r>
              <a:rPr lang="ru-RU" sz="1200" dirty="0" smtClean="0">
                <a:solidFill>
                  <a:srgbClr val="002060"/>
                </a:solidFill>
                <a:latin typeface="Arial Black" pitchFamily="34" charset="0"/>
              </a:rPr>
              <a:t>и </a:t>
            </a:r>
            <a:r>
              <a:rPr lang="ru-RU" sz="1200" dirty="0">
                <a:solidFill>
                  <a:srgbClr val="002060"/>
                </a:solidFill>
                <a:latin typeface="Arial Black" pitchFamily="34" charset="0"/>
              </a:rPr>
              <a:t>с подписью: "За отличную учебу" Юная связная приносила от партизан задания своей вожатой, а ее донесения переправляла в отряд вместе с хлебом, картошкой, продуктами, которые доставали с большим трудом. Однажды, когда посыльный из партизанского отряда не пришел в срок на </a:t>
            </a:r>
            <a:r>
              <a:rPr lang="ru-RU" sz="1100" dirty="0" smtClean="0"/>
              <a:t>место</a:t>
            </a:r>
            <a:endParaRPr lang="ru-RU" sz="1100" dirty="0"/>
          </a:p>
        </p:txBody>
      </p:sp>
      <p:pic>
        <p:nvPicPr>
          <p:cNvPr id="25604" name="Picture 4" descr="https://cs7053.vk.me/c7004/v7004930/3e51/8yIaiM8F68A.jpg"/>
          <p:cNvPicPr>
            <a:picLocks noChangeAspect="1" noChangeArrowheads="1"/>
          </p:cNvPicPr>
          <p:nvPr/>
        </p:nvPicPr>
        <p:blipFill>
          <a:blip r:embed="rId3" cstate="email"/>
          <a:srcRect/>
          <a:stretch>
            <a:fillRect/>
          </a:stretch>
        </p:blipFill>
        <p:spPr bwMode="auto">
          <a:xfrm>
            <a:off x="539552" y="1268760"/>
            <a:ext cx="2781300" cy="409575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sp>
        <p:nvSpPr>
          <p:cNvPr id="3" name="Прямоугольник 2"/>
          <p:cNvSpPr/>
          <p:nvPr/>
        </p:nvSpPr>
        <p:spPr>
          <a:xfrm>
            <a:off x="1259632" y="260648"/>
            <a:ext cx="7488832" cy="523220"/>
          </a:xfrm>
          <a:prstGeom prst="rect">
            <a:avLst/>
          </a:prstGeom>
        </p:spPr>
        <p:txBody>
          <a:bodyPr wrap="square">
            <a:spAutoFit/>
          </a:bodyPr>
          <a:lstStyle/>
          <a:p>
            <a:pPr algn="ctr"/>
            <a:r>
              <a:rPr lang="ru-RU" sz="2800" b="1" dirty="0" smtClean="0">
                <a:solidFill>
                  <a:srgbClr val="FF0000"/>
                </a:solidFill>
                <a:latin typeface="Calibri" pitchFamily="34" charset="0"/>
              </a:rPr>
              <a:t>Лара </a:t>
            </a:r>
            <a:r>
              <a:rPr lang="ru-RU" sz="2800" b="1" dirty="0" err="1" smtClean="0">
                <a:solidFill>
                  <a:srgbClr val="FF0000"/>
                </a:solidFill>
                <a:latin typeface="Calibri" pitchFamily="34" charset="0"/>
              </a:rPr>
              <a:t>Михеенко</a:t>
            </a:r>
            <a:endParaRPr lang="ru-RU" sz="2800" b="1" dirty="0">
              <a:solidFill>
                <a:srgbClr val="FF0000"/>
              </a:solidFill>
              <a:latin typeface="Calibri" pitchFamily="34" charset="0"/>
            </a:endParaRPr>
          </a:p>
        </p:txBody>
      </p:sp>
      <p:pic>
        <p:nvPicPr>
          <p:cNvPr id="24578" name="Picture 2" descr="http://upload.wikimedia.org/wikipedia/ru/6/6a/%D0%9B%D0%B0%D1%80%D0%B8%D1%81%D0%B0_%D0%94%D0%BE%D1%80%D0%BE%D1%84%D0%B5%D0%B5%D0%B2%D0%BD%D0%B0_%D0%9C%D0%B8%D1%85%D0%B5%D0%B5%D0%BD%D0%BA%D0%BE.jpg"/>
          <p:cNvPicPr>
            <a:picLocks noChangeAspect="1" noChangeArrowheads="1"/>
          </p:cNvPicPr>
          <p:nvPr/>
        </p:nvPicPr>
        <p:blipFill>
          <a:blip r:embed="rId3" cstate="email"/>
          <a:srcRect/>
          <a:stretch>
            <a:fillRect/>
          </a:stretch>
        </p:blipFill>
        <p:spPr bwMode="auto">
          <a:xfrm>
            <a:off x="611560" y="1556792"/>
            <a:ext cx="2592288" cy="3348372"/>
          </a:xfrm>
          <a:prstGeom prst="rect">
            <a:avLst/>
          </a:prstGeom>
          <a:noFill/>
        </p:spPr>
      </p:pic>
      <p:sp>
        <p:nvSpPr>
          <p:cNvPr id="5" name="Прямоугольник 4"/>
          <p:cNvSpPr/>
          <p:nvPr/>
        </p:nvSpPr>
        <p:spPr>
          <a:xfrm>
            <a:off x="3635896" y="1052736"/>
            <a:ext cx="4860032" cy="5262979"/>
          </a:xfrm>
          <a:prstGeom prst="rect">
            <a:avLst/>
          </a:prstGeom>
        </p:spPr>
        <p:txBody>
          <a:bodyPr wrap="square">
            <a:spAutoFit/>
          </a:bodyPr>
          <a:lstStyle/>
          <a:p>
            <a:r>
              <a:rPr lang="ru-RU" sz="1200" dirty="0" smtClean="0">
                <a:solidFill>
                  <a:srgbClr val="002060"/>
                </a:solidFill>
                <a:latin typeface="Arial Black" pitchFamily="34" charset="0"/>
              </a:rPr>
              <a:t>На </a:t>
            </a:r>
            <a:r>
              <a:rPr lang="ru-RU" sz="1200" dirty="0">
                <a:solidFill>
                  <a:srgbClr val="002060"/>
                </a:solidFill>
                <a:latin typeface="Arial Black" pitchFamily="34" charset="0"/>
              </a:rPr>
              <a:t>операцию по разведке и взрыву </a:t>
            </a:r>
            <a:r>
              <a:rPr lang="ru-RU" sz="1200" dirty="0" err="1">
                <a:solidFill>
                  <a:srgbClr val="002060"/>
                </a:solidFill>
                <a:latin typeface="Arial Black" pitchFamily="34" charset="0"/>
              </a:rPr>
              <a:t>ж\д</a:t>
            </a:r>
            <a:r>
              <a:rPr lang="ru-RU" sz="1200" dirty="0">
                <a:solidFill>
                  <a:srgbClr val="002060"/>
                </a:solidFill>
                <a:latin typeface="Arial Black" pitchFamily="34" charset="0"/>
              </a:rPr>
              <a:t>. моста через реку Дрисса к правительственной награде была представлена ленинградская школьница Лариса </a:t>
            </a:r>
            <a:r>
              <a:rPr lang="ru-RU" sz="1200" dirty="0" err="1">
                <a:solidFill>
                  <a:srgbClr val="002060"/>
                </a:solidFill>
                <a:latin typeface="Arial Black" pitchFamily="34" charset="0"/>
              </a:rPr>
              <a:t>Михеенко</a:t>
            </a:r>
            <a:r>
              <a:rPr lang="ru-RU" sz="1200" dirty="0">
                <a:solidFill>
                  <a:srgbClr val="002060"/>
                </a:solidFill>
                <a:latin typeface="Arial Black" pitchFamily="34" charset="0"/>
              </a:rPr>
              <a:t>. Но вручить своей отважной дочери награду Родина не успела... Война отрезала девочку от родного города: летом уехала она на каникулы в </a:t>
            </a:r>
            <a:r>
              <a:rPr lang="ru-RU" sz="1200" dirty="0" err="1">
                <a:solidFill>
                  <a:srgbClr val="002060"/>
                </a:solidFill>
                <a:latin typeface="Arial Black" pitchFamily="34" charset="0"/>
              </a:rPr>
              <a:t>Пустошкинский</a:t>
            </a:r>
            <a:r>
              <a:rPr lang="ru-RU" sz="1200" dirty="0">
                <a:solidFill>
                  <a:srgbClr val="002060"/>
                </a:solidFill>
                <a:latin typeface="Arial Black" pitchFamily="34" charset="0"/>
              </a:rPr>
              <a:t> район, а вернуться не сумела - деревню заняли фашисты. Мечтала пионерка вырваться из гитлеровского рабства, пробраться к своим. И однажды ночью с двумя старшими подругами ушла из деревни. В штабе 6-й Калининской бригады командир майор П. В. Рындин вначале оказался принять "таких маленьких": ну какие из них партизаны! Но как же много могут сделать для Родины даже совсем юные ее граждане! Девочкам оказалось под силу то, что не удавалось сильным мужчинам. Переодевшись в лохмотья, ходила Лара по деревням, выведывая, где и как расположены орудия, расставлены часовые, какие немецкие машины движутся по большаку, что за поезда и с каким грузом приходят на станцию Пустошка. Участвовала она и в боевых операциях... Юную партизанку, выданную предателем в деревне Игнатово, фашисты расстреляли. В Указе о награждении Ларисы </a:t>
            </a:r>
            <a:r>
              <a:rPr lang="ru-RU" sz="1200" dirty="0" err="1">
                <a:solidFill>
                  <a:srgbClr val="002060"/>
                </a:solidFill>
                <a:latin typeface="Arial Black" pitchFamily="34" charset="0"/>
              </a:rPr>
              <a:t>Михеенко</a:t>
            </a:r>
            <a:r>
              <a:rPr lang="ru-RU" sz="1200" dirty="0">
                <a:solidFill>
                  <a:srgbClr val="002060"/>
                </a:solidFill>
                <a:latin typeface="Arial Black" pitchFamily="34" charset="0"/>
              </a:rPr>
              <a:t> орденом Отечественной войны 1 степени стоит горькое слово: "Посмертно".</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pic>
        <p:nvPicPr>
          <p:cNvPr id="23554" name="Picture 2" descr="http://photo.vsedomarossii.ru/area_50/city_2255/street_8810/92477_1.jpg"/>
          <p:cNvPicPr>
            <a:picLocks noChangeAspect="1" noChangeArrowheads="1"/>
          </p:cNvPicPr>
          <p:nvPr/>
        </p:nvPicPr>
        <p:blipFill>
          <a:blip r:embed="rId3" cstate="email"/>
          <a:srcRect/>
          <a:stretch>
            <a:fillRect/>
          </a:stretch>
        </p:blipFill>
        <p:spPr bwMode="auto">
          <a:xfrm>
            <a:off x="1259632" y="764704"/>
            <a:ext cx="3528392" cy="4176464"/>
          </a:xfrm>
          <a:prstGeom prst="rect">
            <a:avLst/>
          </a:prstGeom>
          <a:noFill/>
        </p:spPr>
      </p:pic>
      <p:sp>
        <p:nvSpPr>
          <p:cNvPr id="4" name="Прямоугольник 3"/>
          <p:cNvSpPr/>
          <p:nvPr/>
        </p:nvSpPr>
        <p:spPr>
          <a:xfrm>
            <a:off x="1835696" y="5229200"/>
            <a:ext cx="6084168" cy="307777"/>
          </a:xfrm>
          <a:prstGeom prst="rect">
            <a:avLst/>
          </a:prstGeom>
        </p:spPr>
        <p:txBody>
          <a:bodyPr wrap="square">
            <a:spAutoFit/>
          </a:bodyPr>
          <a:lstStyle/>
          <a:p>
            <a:pPr algn="ctr"/>
            <a:r>
              <a:rPr lang="ru-RU" sz="1400" dirty="0">
                <a:solidFill>
                  <a:srgbClr val="002060"/>
                </a:solidFill>
                <a:latin typeface="Arial Black" pitchFamily="34" charset="0"/>
              </a:rPr>
              <a:t>Хотьково, улица Майолик, памятник Ларе </a:t>
            </a:r>
            <a:r>
              <a:rPr lang="ru-RU" sz="1400" dirty="0" err="1">
                <a:solidFill>
                  <a:srgbClr val="002060"/>
                </a:solidFill>
                <a:latin typeface="Arial Black" pitchFamily="34" charset="0"/>
              </a:rPr>
              <a:t>Михеенко</a:t>
            </a:r>
            <a:endParaRPr lang="ru-RU" sz="1400" dirty="0">
              <a:solidFill>
                <a:srgbClr val="002060"/>
              </a:solidFill>
              <a:latin typeface="Arial Black" pitchFamily="34" charset="0"/>
            </a:endParaRPr>
          </a:p>
        </p:txBody>
      </p:sp>
      <p:pic>
        <p:nvPicPr>
          <p:cNvPr id="23556" name="Picture 4" descr="http://pics.livejournal.com/mp_volunteer/pic/0011ztw3/s320x240"/>
          <p:cNvPicPr>
            <a:picLocks noChangeAspect="1" noChangeArrowheads="1"/>
          </p:cNvPicPr>
          <p:nvPr/>
        </p:nvPicPr>
        <p:blipFill>
          <a:blip r:embed="rId4" cstate="email"/>
          <a:srcRect/>
          <a:stretch>
            <a:fillRect/>
          </a:stretch>
        </p:blipFill>
        <p:spPr bwMode="auto">
          <a:xfrm>
            <a:off x="5436096" y="836712"/>
            <a:ext cx="3024336" cy="4032449"/>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sp>
        <p:nvSpPr>
          <p:cNvPr id="3" name="Прямоугольник 2"/>
          <p:cNvSpPr/>
          <p:nvPr/>
        </p:nvSpPr>
        <p:spPr>
          <a:xfrm>
            <a:off x="1547664" y="476672"/>
            <a:ext cx="7200800" cy="523220"/>
          </a:xfrm>
          <a:prstGeom prst="rect">
            <a:avLst/>
          </a:prstGeom>
        </p:spPr>
        <p:txBody>
          <a:bodyPr wrap="square">
            <a:spAutoFit/>
          </a:bodyPr>
          <a:lstStyle/>
          <a:p>
            <a:pPr algn="ctr"/>
            <a:r>
              <a:rPr lang="ru-RU" sz="2800" b="1" dirty="0" smtClean="0">
                <a:solidFill>
                  <a:srgbClr val="FF0000"/>
                </a:solidFill>
                <a:latin typeface="Calibri" pitchFamily="34" charset="0"/>
              </a:rPr>
              <a:t>Вася </a:t>
            </a:r>
            <a:r>
              <a:rPr lang="ru-RU" sz="2800" b="1" dirty="0" err="1" smtClean="0">
                <a:solidFill>
                  <a:srgbClr val="FF0000"/>
                </a:solidFill>
                <a:latin typeface="Calibri" pitchFamily="34" charset="0"/>
              </a:rPr>
              <a:t>Коробко</a:t>
            </a:r>
            <a:endParaRPr lang="ru-RU" sz="2800" b="1" dirty="0">
              <a:solidFill>
                <a:srgbClr val="FF0000"/>
              </a:solidFill>
              <a:latin typeface="Calibri" pitchFamily="34" charset="0"/>
            </a:endParaRPr>
          </a:p>
        </p:txBody>
      </p:sp>
      <p:pic>
        <p:nvPicPr>
          <p:cNvPr id="22530" name="Picture 2" descr="http://www.bibliotekar.ru/rusOrlyata/13.files/image001.jpg"/>
          <p:cNvPicPr>
            <a:picLocks noChangeAspect="1" noChangeArrowheads="1"/>
          </p:cNvPicPr>
          <p:nvPr/>
        </p:nvPicPr>
        <p:blipFill>
          <a:blip r:embed="rId3" cstate="email"/>
          <a:srcRect/>
          <a:stretch>
            <a:fillRect/>
          </a:stretch>
        </p:blipFill>
        <p:spPr bwMode="auto">
          <a:xfrm>
            <a:off x="539552" y="1196752"/>
            <a:ext cx="2976265" cy="4326891"/>
          </a:xfrm>
          <a:prstGeom prst="rect">
            <a:avLst/>
          </a:prstGeom>
          <a:noFill/>
        </p:spPr>
      </p:pic>
      <p:sp>
        <p:nvSpPr>
          <p:cNvPr id="5" name="Прямоугольник 4"/>
          <p:cNvSpPr/>
          <p:nvPr/>
        </p:nvSpPr>
        <p:spPr>
          <a:xfrm>
            <a:off x="3779912" y="1052736"/>
            <a:ext cx="5184576" cy="4893647"/>
          </a:xfrm>
          <a:prstGeom prst="rect">
            <a:avLst/>
          </a:prstGeom>
        </p:spPr>
        <p:txBody>
          <a:bodyPr wrap="square">
            <a:spAutoFit/>
          </a:bodyPr>
          <a:lstStyle/>
          <a:p>
            <a:r>
              <a:rPr lang="ru-RU" sz="1200" dirty="0" err="1">
                <a:solidFill>
                  <a:srgbClr val="002060"/>
                </a:solidFill>
                <a:latin typeface="Arial Black" pitchFamily="34" charset="0"/>
              </a:rPr>
              <a:t>Черниговщина</a:t>
            </a:r>
            <a:r>
              <a:rPr lang="ru-RU" sz="1200" dirty="0">
                <a:solidFill>
                  <a:srgbClr val="002060"/>
                </a:solidFill>
                <a:latin typeface="Arial Black" pitchFamily="34" charset="0"/>
              </a:rPr>
              <a:t>. Фронт подошел вплотную к селу Погорельцы. На окраине, прикрывая отход наших частей, оборону держала рота. Патроны бойцам подносил мальчик. Звали его Вася </a:t>
            </a:r>
            <a:r>
              <a:rPr lang="ru-RU" sz="1200" dirty="0" err="1">
                <a:solidFill>
                  <a:srgbClr val="002060"/>
                </a:solidFill>
                <a:latin typeface="Arial Black" pitchFamily="34" charset="0"/>
              </a:rPr>
              <a:t>Коробко</a:t>
            </a:r>
            <a:r>
              <a:rPr lang="ru-RU" sz="1200" dirty="0">
                <a:solidFill>
                  <a:srgbClr val="002060"/>
                </a:solidFill>
                <a:latin typeface="Arial Black" pitchFamily="34" charset="0"/>
              </a:rPr>
              <a:t>. Ночь. К зданию школы, занятому фашистами, подкрадывается Вася. Он пробирается в пионерскую комнату, выносит пионерское знамя и надежно прячет его. Окраина села. Под мостом - Вася. Он вытаскивает железные скобы, подпиливает сваи, а на рассвете из укрытия наблюдает, как рушится мост под тяжестью фашистского </a:t>
            </a:r>
            <a:r>
              <a:rPr lang="ru-RU" sz="1200" dirty="0" err="1">
                <a:solidFill>
                  <a:srgbClr val="002060"/>
                </a:solidFill>
                <a:latin typeface="Arial Black" pitchFamily="34" charset="0"/>
              </a:rPr>
              <a:t>БТРа</a:t>
            </a:r>
            <a:r>
              <a:rPr lang="ru-RU" sz="1200" dirty="0">
                <a:solidFill>
                  <a:srgbClr val="002060"/>
                </a:solidFill>
                <a:latin typeface="Arial Black" pitchFamily="34" charset="0"/>
              </a:rPr>
              <a:t>. Партизаны убедились, что Васе можно доверять, и поручили ему серьезное дело: стать разведчиком в логове врага. В штабе фашистов он топит печи, колет дрова, а сам присматривается, запоминает, передает партизанам сведения. Каратели, задумавшие истребить партизан, заставили мальчика вести их в лес. Но Вася вывел гитлеровцев к засаде полицаев. Гитлеровцы, в темноте приняв их за партизан, открыли бешеный огонь, перебили всех полицаев и сами понесли большие потери. Вместе с партизанами Вася уничтожил девять эшелонов, сотни гитлеровцев. В одном из боев он был сражен вражеской пулей. Своего маленького героя, прожившего короткую, но такую яркую жизнь, Родина наградила орденами Ленина, Красного Знамени, Отечественной войны 1 степени, медалью "Партизану Отечественной войны" 1 степени.</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pic>
        <p:nvPicPr>
          <p:cNvPr id="21506" name="Picture 2" descr="9 (700x525, 275Kb)"/>
          <p:cNvPicPr>
            <a:picLocks noChangeAspect="1" noChangeArrowheads="1"/>
          </p:cNvPicPr>
          <p:nvPr/>
        </p:nvPicPr>
        <p:blipFill>
          <a:blip r:embed="rId3" cstate="email"/>
          <a:srcRect/>
          <a:stretch>
            <a:fillRect/>
          </a:stretch>
        </p:blipFill>
        <p:spPr bwMode="auto">
          <a:xfrm>
            <a:off x="395536" y="1628800"/>
            <a:ext cx="4224469" cy="3168352"/>
          </a:xfrm>
          <a:prstGeom prst="rect">
            <a:avLst/>
          </a:prstGeom>
          <a:noFill/>
        </p:spPr>
      </p:pic>
      <p:pic>
        <p:nvPicPr>
          <p:cNvPr id="21508" name="Picture 4" descr="http://zateevo.ru/userfiles/image/Deti_geroi/Korobko/detigerjyvasyakorobko_3.jpg"/>
          <p:cNvPicPr>
            <a:picLocks noChangeAspect="1" noChangeArrowheads="1"/>
          </p:cNvPicPr>
          <p:nvPr/>
        </p:nvPicPr>
        <p:blipFill>
          <a:blip r:embed="rId4" cstate="email"/>
          <a:srcRect/>
          <a:stretch>
            <a:fillRect/>
          </a:stretch>
        </p:blipFill>
        <p:spPr bwMode="auto">
          <a:xfrm>
            <a:off x="5148064" y="1052736"/>
            <a:ext cx="3562350" cy="4762500"/>
          </a:xfrm>
          <a:prstGeom prst="rect">
            <a:avLst/>
          </a:prstGeom>
          <a:noFill/>
        </p:spPr>
      </p:pic>
      <p:sp>
        <p:nvSpPr>
          <p:cNvPr id="5" name="Прямоугольник 4"/>
          <p:cNvSpPr/>
          <p:nvPr/>
        </p:nvSpPr>
        <p:spPr>
          <a:xfrm>
            <a:off x="179512" y="5157192"/>
            <a:ext cx="5004048" cy="276999"/>
          </a:xfrm>
          <a:prstGeom prst="rect">
            <a:avLst/>
          </a:prstGeom>
        </p:spPr>
        <p:txBody>
          <a:bodyPr wrap="square">
            <a:spAutoFit/>
          </a:bodyPr>
          <a:lstStyle/>
          <a:p>
            <a:pPr algn="ctr"/>
            <a:r>
              <a:rPr lang="ru-RU" sz="1200" dirty="0">
                <a:solidFill>
                  <a:srgbClr val="002060"/>
                </a:solidFill>
                <a:latin typeface="Arial Black" pitchFamily="34" charset="0"/>
              </a:rPr>
              <a:t>Памятник Васе </a:t>
            </a:r>
            <a:r>
              <a:rPr lang="ru-RU" sz="1200" dirty="0" err="1">
                <a:solidFill>
                  <a:srgbClr val="002060"/>
                </a:solidFill>
                <a:latin typeface="Arial Black" pitchFamily="34" charset="0"/>
              </a:rPr>
              <a:t>Коробко</a:t>
            </a:r>
            <a:r>
              <a:rPr lang="ru-RU" sz="1200" dirty="0">
                <a:solidFill>
                  <a:srgbClr val="002060"/>
                </a:solidFill>
                <a:latin typeface="Arial Black" pitchFamily="34" charset="0"/>
              </a:rPr>
              <a:t> на Аллее пионеров-героев</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descr="http://pedsovet.su/_ld/455/51932348.jpg"/>
          <p:cNvPicPr>
            <a:picLocks noChangeAspect="1" noChangeArrowheads="1"/>
          </p:cNvPicPr>
          <p:nvPr/>
        </p:nvPicPr>
        <p:blipFill>
          <a:blip r:embed="rId2" cstate="email"/>
          <a:srcRect/>
          <a:stretch>
            <a:fillRect/>
          </a:stretch>
        </p:blipFill>
        <p:spPr bwMode="auto">
          <a:xfrm>
            <a:off x="-1" y="0"/>
            <a:ext cx="9143997" cy="6858000"/>
          </a:xfrm>
          <a:prstGeom prst="rect">
            <a:avLst/>
          </a:prstGeom>
          <a:noFill/>
          <a:ln>
            <a:solidFill>
              <a:srgbClr val="7030A0"/>
            </a:solidFill>
          </a:ln>
        </p:spPr>
      </p:pic>
      <p:sp>
        <p:nvSpPr>
          <p:cNvPr id="3" name="Прямоугольник 2"/>
          <p:cNvSpPr/>
          <p:nvPr/>
        </p:nvSpPr>
        <p:spPr>
          <a:xfrm>
            <a:off x="395536" y="1772816"/>
            <a:ext cx="3888432" cy="4524315"/>
          </a:xfrm>
          <a:prstGeom prst="rect">
            <a:avLst/>
          </a:prstGeom>
        </p:spPr>
        <p:txBody>
          <a:bodyPr wrap="square">
            <a:spAutoFit/>
          </a:bodyPr>
          <a:lstStyle/>
          <a:p>
            <a:r>
              <a:rPr lang="ru-RU" dirty="0">
                <a:solidFill>
                  <a:srgbClr val="002060"/>
                </a:solidFill>
                <a:latin typeface="Arial Black" pitchFamily="34" charset="0"/>
              </a:rPr>
              <a:t>В блокадных днях </a:t>
            </a:r>
            <a:br>
              <a:rPr lang="ru-RU" dirty="0">
                <a:solidFill>
                  <a:srgbClr val="002060"/>
                </a:solidFill>
                <a:latin typeface="Arial Black" pitchFamily="34" charset="0"/>
              </a:rPr>
            </a:br>
            <a:r>
              <a:rPr lang="ru-RU" dirty="0">
                <a:solidFill>
                  <a:srgbClr val="002060"/>
                </a:solidFill>
                <a:latin typeface="Arial Black" pitchFamily="34" charset="0"/>
              </a:rPr>
              <a:t>Мы так и не узнали: </a:t>
            </a:r>
            <a:br>
              <a:rPr lang="ru-RU" dirty="0">
                <a:solidFill>
                  <a:srgbClr val="002060"/>
                </a:solidFill>
                <a:latin typeface="Arial Black" pitchFamily="34" charset="0"/>
              </a:rPr>
            </a:br>
            <a:r>
              <a:rPr lang="ru-RU" dirty="0">
                <a:solidFill>
                  <a:srgbClr val="002060"/>
                </a:solidFill>
                <a:latin typeface="Arial Black" pitchFamily="34" charset="0"/>
              </a:rPr>
              <a:t>Меж юностью и детством </a:t>
            </a:r>
            <a:br>
              <a:rPr lang="ru-RU" dirty="0">
                <a:solidFill>
                  <a:srgbClr val="002060"/>
                </a:solidFill>
                <a:latin typeface="Arial Black" pitchFamily="34" charset="0"/>
              </a:rPr>
            </a:br>
            <a:r>
              <a:rPr lang="ru-RU" dirty="0">
                <a:solidFill>
                  <a:srgbClr val="002060"/>
                </a:solidFill>
                <a:latin typeface="Arial Black" pitchFamily="34" charset="0"/>
              </a:rPr>
              <a:t>Где черта? </a:t>
            </a:r>
            <a:br>
              <a:rPr lang="ru-RU" dirty="0">
                <a:solidFill>
                  <a:srgbClr val="002060"/>
                </a:solidFill>
                <a:latin typeface="Arial Black" pitchFamily="34" charset="0"/>
              </a:rPr>
            </a:br>
            <a:r>
              <a:rPr lang="ru-RU" dirty="0">
                <a:solidFill>
                  <a:srgbClr val="002060"/>
                </a:solidFill>
                <a:latin typeface="Arial Black" pitchFamily="34" charset="0"/>
              </a:rPr>
              <a:t>Нам в сорок третьем </a:t>
            </a:r>
            <a:br>
              <a:rPr lang="ru-RU" dirty="0">
                <a:solidFill>
                  <a:srgbClr val="002060"/>
                </a:solidFill>
                <a:latin typeface="Arial Black" pitchFamily="34" charset="0"/>
              </a:rPr>
            </a:br>
            <a:r>
              <a:rPr lang="ru-RU" dirty="0">
                <a:solidFill>
                  <a:srgbClr val="002060"/>
                </a:solidFill>
                <a:latin typeface="Arial Black" pitchFamily="34" charset="0"/>
              </a:rPr>
              <a:t>Выдали медали, </a:t>
            </a:r>
            <a:br>
              <a:rPr lang="ru-RU" dirty="0">
                <a:solidFill>
                  <a:srgbClr val="002060"/>
                </a:solidFill>
                <a:latin typeface="Arial Black" pitchFamily="34" charset="0"/>
              </a:rPr>
            </a:br>
            <a:r>
              <a:rPr lang="ru-RU" dirty="0">
                <a:solidFill>
                  <a:srgbClr val="002060"/>
                </a:solidFill>
                <a:latin typeface="Arial Black" pitchFamily="34" charset="0"/>
              </a:rPr>
              <a:t>И только в сорок пятом — </a:t>
            </a:r>
            <a:br>
              <a:rPr lang="ru-RU" dirty="0">
                <a:solidFill>
                  <a:srgbClr val="002060"/>
                </a:solidFill>
                <a:latin typeface="Arial Black" pitchFamily="34" charset="0"/>
              </a:rPr>
            </a:br>
            <a:r>
              <a:rPr lang="ru-RU" dirty="0">
                <a:solidFill>
                  <a:srgbClr val="002060"/>
                </a:solidFill>
                <a:latin typeface="Arial Black" pitchFamily="34" charset="0"/>
              </a:rPr>
              <a:t>Паспорта.</a:t>
            </a:r>
          </a:p>
          <a:p>
            <a:r>
              <a:rPr lang="ru-RU" dirty="0">
                <a:solidFill>
                  <a:srgbClr val="002060"/>
                </a:solidFill>
                <a:latin typeface="Arial Black" pitchFamily="34" charset="0"/>
              </a:rPr>
              <a:t>И в этом нет беды... </a:t>
            </a:r>
            <a:br>
              <a:rPr lang="ru-RU" dirty="0">
                <a:solidFill>
                  <a:srgbClr val="002060"/>
                </a:solidFill>
                <a:latin typeface="Arial Black" pitchFamily="34" charset="0"/>
              </a:rPr>
            </a:br>
            <a:r>
              <a:rPr lang="ru-RU" dirty="0">
                <a:solidFill>
                  <a:srgbClr val="002060"/>
                </a:solidFill>
                <a:latin typeface="Arial Black" pitchFamily="34" charset="0"/>
              </a:rPr>
              <a:t>Но взрослым людям, </a:t>
            </a:r>
            <a:br>
              <a:rPr lang="ru-RU" dirty="0">
                <a:solidFill>
                  <a:srgbClr val="002060"/>
                </a:solidFill>
                <a:latin typeface="Arial Black" pitchFamily="34" charset="0"/>
              </a:rPr>
            </a:br>
            <a:r>
              <a:rPr lang="ru-RU" dirty="0">
                <a:solidFill>
                  <a:srgbClr val="002060"/>
                </a:solidFill>
                <a:latin typeface="Arial Black" pitchFamily="34" charset="0"/>
              </a:rPr>
              <a:t>Уже прожившим </a:t>
            </a:r>
            <a:r>
              <a:rPr lang="ru-RU" dirty="0" smtClean="0">
                <a:solidFill>
                  <a:srgbClr val="002060"/>
                </a:solidFill>
                <a:latin typeface="Arial Black" pitchFamily="34" charset="0"/>
              </a:rPr>
              <a:t>многие года</a:t>
            </a:r>
            <a:r>
              <a:rPr lang="ru-RU" dirty="0">
                <a:solidFill>
                  <a:srgbClr val="002060"/>
                </a:solidFill>
                <a:latin typeface="Arial Black" pitchFamily="34" charset="0"/>
              </a:rPr>
              <a:t>, </a:t>
            </a:r>
            <a:br>
              <a:rPr lang="ru-RU" dirty="0">
                <a:solidFill>
                  <a:srgbClr val="002060"/>
                </a:solidFill>
                <a:latin typeface="Arial Black" pitchFamily="34" charset="0"/>
              </a:rPr>
            </a:br>
            <a:r>
              <a:rPr lang="ru-RU" dirty="0">
                <a:solidFill>
                  <a:srgbClr val="002060"/>
                </a:solidFill>
                <a:latin typeface="Arial Black" pitchFamily="34" charset="0"/>
              </a:rPr>
              <a:t>Вдруг страшно оттого, </a:t>
            </a:r>
            <a:br>
              <a:rPr lang="ru-RU" dirty="0">
                <a:solidFill>
                  <a:srgbClr val="002060"/>
                </a:solidFill>
                <a:latin typeface="Arial Black" pitchFamily="34" charset="0"/>
              </a:rPr>
            </a:br>
            <a:r>
              <a:rPr lang="ru-RU" dirty="0">
                <a:solidFill>
                  <a:srgbClr val="002060"/>
                </a:solidFill>
                <a:latin typeface="Arial Black" pitchFamily="34" charset="0"/>
              </a:rPr>
              <a:t>Что мы не будем </a:t>
            </a:r>
            <a:br>
              <a:rPr lang="ru-RU" dirty="0">
                <a:solidFill>
                  <a:srgbClr val="002060"/>
                </a:solidFill>
                <a:latin typeface="Arial Black" pitchFamily="34" charset="0"/>
              </a:rPr>
            </a:br>
            <a:r>
              <a:rPr lang="ru-RU" dirty="0">
                <a:solidFill>
                  <a:srgbClr val="002060"/>
                </a:solidFill>
                <a:latin typeface="Arial Black" pitchFamily="34" charset="0"/>
              </a:rPr>
              <a:t>Ни старше, ни взрослее, </a:t>
            </a:r>
            <a:br>
              <a:rPr lang="ru-RU" dirty="0">
                <a:solidFill>
                  <a:srgbClr val="002060"/>
                </a:solidFill>
                <a:latin typeface="Arial Black" pitchFamily="34" charset="0"/>
              </a:rPr>
            </a:br>
            <a:r>
              <a:rPr lang="ru-RU" dirty="0">
                <a:solidFill>
                  <a:srgbClr val="002060"/>
                </a:solidFill>
                <a:latin typeface="Arial Black" pitchFamily="34" charset="0"/>
              </a:rPr>
              <a:t>Чем тогда...</a:t>
            </a:r>
          </a:p>
        </p:txBody>
      </p:sp>
      <p:pic>
        <p:nvPicPr>
          <p:cNvPr id="14342" name="Picture 6" descr="http://kolyan.net/uploads/posts/2011-11/1322462295_children_soldiers_06.jpg"/>
          <p:cNvPicPr>
            <a:picLocks noChangeAspect="1" noChangeArrowheads="1"/>
          </p:cNvPicPr>
          <p:nvPr/>
        </p:nvPicPr>
        <p:blipFill>
          <a:blip r:embed="rId3" cstate="email"/>
          <a:srcRect/>
          <a:stretch>
            <a:fillRect/>
          </a:stretch>
        </p:blipFill>
        <p:spPr bwMode="auto">
          <a:xfrm>
            <a:off x="4788024" y="1412775"/>
            <a:ext cx="3240360" cy="4846691"/>
          </a:xfrm>
          <a:prstGeom prst="rect">
            <a:avLst/>
          </a:prstGeom>
          <a:ln>
            <a:noFill/>
          </a:ln>
          <a:effectLst>
            <a:softEdge rad="112500"/>
          </a:effectLst>
          <a:scene3d>
            <a:camera prst="perspectiveLeft"/>
            <a:lightRig rig="threePt" dir="t"/>
          </a:scene3d>
        </p:spPr>
      </p:pic>
      <p:sp>
        <p:nvSpPr>
          <p:cNvPr id="7" name="Прямоугольник 6"/>
          <p:cNvSpPr/>
          <p:nvPr/>
        </p:nvSpPr>
        <p:spPr>
          <a:xfrm>
            <a:off x="1907704" y="188640"/>
            <a:ext cx="7056784" cy="738664"/>
          </a:xfrm>
          <a:prstGeom prst="rect">
            <a:avLst/>
          </a:prstGeom>
        </p:spPr>
        <p:txBody>
          <a:bodyPr wrap="square">
            <a:spAutoFit/>
          </a:bodyPr>
          <a:lstStyle/>
          <a:p>
            <a:r>
              <a:rPr lang="ru-RU" sz="1400" dirty="0">
                <a:solidFill>
                  <a:srgbClr val="FF0000"/>
                </a:solidFill>
                <a:latin typeface="Arial Black" pitchFamily="34" charset="0"/>
              </a:rPr>
              <a:t>...Они были обыкновенными мальчишками и девчонками. Но им выпало родиться в необыкновенное время. В трагическое время. И оно их заставило стать героями. Дети-Герои... В память о них...</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sp>
        <p:nvSpPr>
          <p:cNvPr id="3" name="Прямоугольник 2"/>
          <p:cNvSpPr/>
          <p:nvPr/>
        </p:nvSpPr>
        <p:spPr>
          <a:xfrm>
            <a:off x="1547664" y="476672"/>
            <a:ext cx="7344816" cy="523220"/>
          </a:xfrm>
          <a:prstGeom prst="rect">
            <a:avLst/>
          </a:prstGeom>
        </p:spPr>
        <p:txBody>
          <a:bodyPr wrap="square">
            <a:spAutoFit/>
          </a:bodyPr>
          <a:lstStyle/>
          <a:p>
            <a:pPr algn="ctr"/>
            <a:r>
              <a:rPr lang="ru-RU" sz="2800" b="1" dirty="0" smtClean="0">
                <a:solidFill>
                  <a:srgbClr val="FF0000"/>
                </a:solidFill>
                <a:latin typeface="Calibri" pitchFamily="34" charset="0"/>
              </a:rPr>
              <a:t>Саша Бородулин</a:t>
            </a:r>
            <a:endParaRPr lang="ru-RU" sz="2800" b="1" dirty="0">
              <a:solidFill>
                <a:srgbClr val="FF0000"/>
              </a:solidFill>
              <a:latin typeface="Calibri" pitchFamily="34" charset="0"/>
            </a:endParaRPr>
          </a:p>
        </p:txBody>
      </p:sp>
      <p:pic>
        <p:nvPicPr>
          <p:cNvPr id="44034" name="Picture 2" descr="http://octyabryata-gimn.narod.ru/glavnaya/images/Borodulin.jpg"/>
          <p:cNvPicPr>
            <a:picLocks noChangeAspect="1" noChangeArrowheads="1"/>
          </p:cNvPicPr>
          <p:nvPr/>
        </p:nvPicPr>
        <p:blipFill>
          <a:blip r:embed="rId3" cstate="email"/>
          <a:srcRect/>
          <a:stretch>
            <a:fillRect/>
          </a:stretch>
        </p:blipFill>
        <p:spPr bwMode="auto">
          <a:xfrm>
            <a:off x="539552" y="1340768"/>
            <a:ext cx="2880320" cy="4072711"/>
          </a:xfrm>
          <a:prstGeom prst="rect">
            <a:avLst/>
          </a:prstGeom>
          <a:noFill/>
        </p:spPr>
      </p:pic>
      <p:sp>
        <p:nvSpPr>
          <p:cNvPr id="5" name="Прямоугольник 4"/>
          <p:cNvSpPr/>
          <p:nvPr/>
        </p:nvSpPr>
        <p:spPr>
          <a:xfrm>
            <a:off x="3635896" y="1268760"/>
            <a:ext cx="5508104" cy="4693593"/>
          </a:xfrm>
          <a:prstGeom prst="rect">
            <a:avLst/>
          </a:prstGeom>
        </p:spPr>
        <p:txBody>
          <a:bodyPr wrap="square">
            <a:spAutoFit/>
          </a:bodyPr>
          <a:lstStyle/>
          <a:p>
            <a:r>
              <a:rPr lang="ru-RU" sz="1200" dirty="0" smtClean="0">
                <a:solidFill>
                  <a:srgbClr val="002060"/>
                </a:solidFill>
                <a:latin typeface="Arial Black" pitchFamily="34" charset="0"/>
              </a:rPr>
              <a:t>Шла война. Над поселком, где жил  Саша, надрывно гудели вражеские бомбардировщики. Родную землю топтал вражеский сапог. Не мог с этим мириться Саша Бородулин, пионер с горячим сердцем юного ленинца. Он решил бороться с фашистами. Раздобыл винтовку. Убив фашистского мотоциклиста, взял первый боевой трофей - настоящий немецкий автомат. День за днем вел он разведку. Не раз отправлялся на самые опасные задания. Немало уничтоженных машин и солдат было на его счету. За выполнение опасных заданий, за проявленное мужество, находчивость и смелость Саша Бородулин зимой 1941 года был награжден орденом Красного Знамени.</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   Каратели выследили партизан. Трое суток уходил от них отряд, дважды вырывался из окружения, но снова смыкалось вражеское кольцо. Тогда командир вызвал добровольцев - прикрыть отход отряда. Саша первым шагнул вперед. Пятеро приняли бой. Один за другим они погибали. Саша остался один. Еще можно было отойти - лес рядом, но отряду так дорога каждая минута, которая задержит врага, и Саша вел бой до конца. Он, позволив фашистам сомкнуть вокруг себя кольцо, выхватил гранату и взорвал их и себя. Саша Бородулин погиб, но память о нем жива. Память о героях вечна!</a:t>
            </a:r>
            <a:br>
              <a:rPr lang="ru-RU" sz="1200" dirty="0" smtClean="0">
                <a:solidFill>
                  <a:srgbClr val="002060"/>
                </a:solidFill>
                <a:latin typeface="Arial Black" pitchFamily="34" charset="0"/>
              </a:rPr>
            </a:br>
            <a:endParaRPr lang="ru-RU" sz="1200" dirty="0" smtClean="0">
              <a:solidFill>
                <a:srgbClr val="002060"/>
              </a:solidFill>
              <a:latin typeface="Arial Black" pitchFamily="34" charset="0"/>
            </a:endParaRPr>
          </a:p>
          <a:p>
            <a:endParaRPr lang="ru-RU" sz="1100" dirty="0">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sp>
        <p:nvSpPr>
          <p:cNvPr id="3" name="Прямоугольник 2"/>
          <p:cNvSpPr/>
          <p:nvPr/>
        </p:nvSpPr>
        <p:spPr>
          <a:xfrm>
            <a:off x="1547664" y="476672"/>
            <a:ext cx="7272808" cy="523220"/>
          </a:xfrm>
          <a:prstGeom prst="rect">
            <a:avLst/>
          </a:prstGeom>
        </p:spPr>
        <p:txBody>
          <a:bodyPr wrap="square">
            <a:spAutoFit/>
          </a:bodyPr>
          <a:lstStyle/>
          <a:p>
            <a:pPr algn="ctr"/>
            <a:r>
              <a:rPr lang="ru-RU" sz="2800" b="1" dirty="0" smtClean="0">
                <a:solidFill>
                  <a:srgbClr val="FF0000"/>
                </a:solidFill>
                <a:latin typeface="Calibri" pitchFamily="34" charset="0"/>
              </a:rPr>
              <a:t>Витя Хоменко</a:t>
            </a:r>
            <a:endParaRPr lang="ru-RU" sz="2800" b="1" dirty="0">
              <a:solidFill>
                <a:srgbClr val="FF0000"/>
              </a:solidFill>
              <a:latin typeface="Calibri" pitchFamily="34" charset="0"/>
            </a:endParaRPr>
          </a:p>
        </p:txBody>
      </p:sp>
      <p:pic>
        <p:nvPicPr>
          <p:cNvPr id="43010" name="Picture 2" descr="https://upload.wikimedia.org/wikipedia/ru/f/f7/%D0%92%D0%B8%D1%82%D1%8F_%D0%A5%D0%BE%D0%BC%D0%B5%D0%BD%D0%BA%D0%BE.jpg"/>
          <p:cNvPicPr>
            <a:picLocks noChangeAspect="1" noChangeArrowheads="1"/>
          </p:cNvPicPr>
          <p:nvPr/>
        </p:nvPicPr>
        <p:blipFill>
          <a:blip r:embed="rId3" cstate="email"/>
          <a:srcRect/>
          <a:stretch>
            <a:fillRect/>
          </a:stretch>
        </p:blipFill>
        <p:spPr bwMode="auto">
          <a:xfrm>
            <a:off x="467544" y="1268760"/>
            <a:ext cx="2952328" cy="3721953"/>
          </a:xfrm>
          <a:prstGeom prst="rect">
            <a:avLst/>
          </a:prstGeom>
          <a:noFill/>
        </p:spPr>
      </p:pic>
      <p:sp>
        <p:nvSpPr>
          <p:cNvPr id="5" name="Прямоугольник 4"/>
          <p:cNvSpPr/>
          <p:nvPr/>
        </p:nvSpPr>
        <p:spPr>
          <a:xfrm>
            <a:off x="3851920" y="1041023"/>
            <a:ext cx="5040560" cy="5078313"/>
          </a:xfrm>
          <a:prstGeom prst="rect">
            <a:avLst/>
          </a:prstGeom>
        </p:spPr>
        <p:txBody>
          <a:bodyPr wrap="square">
            <a:spAutoFit/>
          </a:bodyPr>
          <a:lstStyle/>
          <a:p>
            <a:r>
              <a:rPr lang="ru-RU" sz="1200" dirty="0">
                <a:solidFill>
                  <a:srgbClr val="002060"/>
                </a:solidFill>
                <a:latin typeface="Arial Black" pitchFamily="34" charset="0"/>
              </a:rPr>
              <a:t>Свой героический путь борьбы с фашистами пионер Витя Хоменко прошел в подпольной организации "Николаевский центр". ...В школе по немецкому у Вити было "отлично", и подпольщики поручили пионеру устроится в офицерскую столовую. Он мыл посуду, случалось, обслуживал офицеров в зале и прислушивался к их разговорам. В пьяных спорах фашисты выбалтывали сведения, которые очень интересовали "Николаевский центр". Быстрого, смышленого мальчишку офицеры стали посылать с поручениями, а вскоре и вовсе сделали посыльным при штабе. Им и в голову не могло прийти, что самые секретные пакеты первыми читали подпольщики на явке... Вместе с Шурой </a:t>
            </a:r>
            <a:r>
              <a:rPr lang="ru-RU" sz="1200" dirty="0" err="1">
                <a:solidFill>
                  <a:srgbClr val="002060"/>
                </a:solidFill>
                <a:latin typeface="Arial Black" pitchFamily="34" charset="0"/>
              </a:rPr>
              <a:t>Кобером</a:t>
            </a:r>
            <a:r>
              <a:rPr lang="ru-RU" sz="1200" dirty="0">
                <a:solidFill>
                  <a:srgbClr val="002060"/>
                </a:solidFill>
                <a:latin typeface="Arial Black" pitchFamily="34" charset="0"/>
              </a:rPr>
              <a:t> Витя получил задание перейти линию фронта, чтобы установить связь с Москвой. В Москве, в штабе партизанского движения, они доложили обстановку и рассказали о том, что наблюдали в пути. Вернувшись в Николаев, ребята доставили подпольщикам радиопередатчик, взрывчатку, оружие. И снова борьба без страха и колебания. 5 декабря 1942 года были схвачены фашистами и казнены десять подпольщиков. Среди них два мальчика - Шура </a:t>
            </a:r>
            <a:r>
              <a:rPr lang="ru-RU" sz="1200" dirty="0" err="1">
                <a:solidFill>
                  <a:srgbClr val="002060"/>
                </a:solidFill>
                <a:latin typeface="Arial Black" pitchFamily="34" charset="0"/>
              </a:rPr>
              <a:t>Кобер</a:t>
            </a:r>
            <a:r>
              <a:rPr lang="ru-RU" sz="1200" dirty="0">
                <a:solidFill>
                  <a:srgbClr val="002060"/>
                </a:solidFill>
                <a:latin typeface="Arial Black" pitchFamily="34" charset="0"/>
              </a:rPr>
              <a:t> и Витя Хоменко. Они жили героями и погибли как герои. Орденом Отечественной войны 1 степени - посмертно - наградила Родина своего бесстрашного сына. Имя Вити Хоменко носит школа, в которой он учился.</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4000" cy="6858003"/>
          </a:xfrm>
          <a:prstGeom prst="rect">
            <a:avLst/>
          </a:prstGeom>
          <a:noFill/>
          <a:ln>
            <a:solidFill>
              <a:srgbClr val="7030A0"/>
            </a:solidFill>
          </a:ln>
        </p:spPr>
      </p:pic>
      <p:pic>
        <p:nvPicPr>
          <p:cNvPr id="41986" name="Picture 2" descr="http://2.bp.blogspot.com/-__o1bxWEhrE/ToMDCmUAItI/AAAAAAAAJRQ/zQCHwjeep8I/s1600/DSC_5521.jpg"/>
          <p:cNvPicPr>
            <a:picLocks noChangeAspect="1" noChangeArrowheads="1"/>
          </p:cNvPicPr>
          <p:nvPr/>
        </p:nvPicPr>
        <p:blipFill>
          <a:blip r:embed="rId3" cstate="email"/>
          <a:srcRect/>
          <a:stretch>
            <a:fillRect/>
          </a:stretch>
        </p:blipFill>
        <p:spPr bwMode="auto">
          <a:xfrm>
            <a:off x="971600" y="548680"/>
            <a:ext cx="3456384" cy="5202459"/>
          </a:xfrm>
          <a:prstGeom prst="rect">
            <a:avLst/>
          </a:prstGeom>
          <a:noFill/>
        </p:spPr>
      </p:pic>
      <p:pic>
        <p:nvPicPr>
          <p:cNvPr id="41988" name="Picture 4" descr="http://pomnite-nas.ru/img/215/201005171622130.kober2_.jpg"/>
          <p:cNvPicPr>
            <a:picLocks noChangeAspect="1" noChangeArrowheads="1"/>
          </p:cNvPicPr>
          <p:nvPr/>
        </p:nvPicPr>
        <p:blipFill>
          <a:blip r:embed="rId4" cstate="email"/>
          <a:srcRect/>
          <a:stretch>
            <a:fillRect/>
          </a:stretch>
        </p:blipFill>
        <p:spPr bwMode="auto">
          <a:xfrm>
            <a:off x="4139952" y="1916832"/>
            <a:ext cx="4791027" cy="3024336"/>
          </a:xfrm>
          <a:prstGeom prst="rect">
            <a:avLst/>
          </a:prstGeom>
          <a:noFill/>
        </p:spPr>
      </p:pic>
      <p:sp>
        <p:nvSpPr>
          <p:cNvPr id="5" name="TextBox 4"/>
          <p:cNvSpPr txBox="1"/>
          <p:nvPr/>
        </p:nvSpPr>
        <p:spPr>
          <a:xfrm>
            <a:off x="2051720" y="6021288"/>
            <a:ext cx="4536504" cy="523220"/>
          </a:xfrm>
          <a:prstGeom prst="rect">
            <a:avLst/>
          </a:prstGeom>
          <a:noFill/>
        </p:spPr>
        <p:txBody>
          <a:bodyPr wrap="square" rtlCol="0">
            <a:spAutoFit/>
          </a:bodyPr>
          <a:lstStyle/>
          <a:p>
            <a:pPr algn="ctr"/>
            <a:r>
              <a:rPr lang="ru-RU" sz="1400" b="1" dirty="0">
                <a:solidFill>
                  <a:srgbClr val="002060"/>
                </a:solidFill>
                <a:hlinkClick r:id="rId5"/>
              </a:rPr>
              <a:t>г. Николаев (</a:t>
            </a:r>
            <a:r>
              <a:rPr lang="ru-RU" sz="1400" b="1" dirty="0" err="1">
                <a:solidFill>
                  <a:srgbClr val="002060"/>
                </a:solidFill>
                <a:hlinkClick r:id="rId5"/>
              </a:rPr>
              <a:t>Миколаїв</a:t>
            </a:r>
            <a:r>
              <a:rPr lang="ru-RU" sz="1400" b="1" dirty="0">
                <a:solidFill>
                  <a:srgbClr val="002060"/>
                </a:solidFill>
                <a:hlinkClick r:id="rId5"/>
              </a:rPr>
              <a:t>), Николаевская область, Украина</a:t>
            </a:r>
            <a:endParaRPr lang="ru-RU" sz="1400" dirty="0">
              <a:solidFill>
                <a:srgbClr val="00206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sp>
        <p:nvSpPr>
          <p:cNvPr id="4" name="Прямоугольник 3"/>
          <p:cNvSpPr/>
          <p:nvPr/>
        </p:nvSpPr>
        <p:spPr>
          <a:xfrm>
            <a:off x="1403648" y="404664"/>
            <a:ext cx="7344816" cy="523220"/>
          </a:xfrm>
          <a:prstGeom prst="rect">
            <a:avLst/>
          </a:prstGeom>
        </p:spPr>
        <p:txBody>
          <a:bodyPr wrap="square">
            <a:spAutoFit/>
          </a:bodyPr>
          <a:lstStyle/>
          <a:p>
            <a:pPr algn="ctr"/>
            <a:r>
              <a:rPr lang="ru-RU" sz="2800" b="1" dirty="0" smtClean="0">
                <a:solidFill>
                  <a:srgbClr val="FF0000"/>
                </a:solidFill>
                <a:latin typeface="Calibri" pitchFamily="34" charset="0"/>
              </a:rPr>
              <a:t>Надя Богданова </a:t>
            </a:r>
            <a:endParaRPr lang="ru-RU" sz="2800" b="1" dirty="0"/>
          </a:p>
        </p:txBody>
      </p:sp>
      <p:pic>
        <p:nvPicPr>
          <p:cNvPr id="40962" name="Picture 2" descr="http://www.filipoc.ru/attaches/posts/heroes/2013-04-03/nadya-bogdanova-goryachee-serdtse-yunoy-partizanki/4e268218a77e71be564d18c889a2283d.jpg"/>
          <p:cNvPicPr>
            <a:picLocks noChangeAspect="1" noChangeArrowheads="1"/>
          </p:cNvPicPr>
          <p:nvPr/>
        </p:nvPicPr>
        <p:blipFill>
          <a:blip r:embed="rId3" cstate="email"/>
          <a:srcRect/>
          <a:stretch>
            <a:fillRect/>
          </a:stretch>
        </p:blipFill>
        <p:spPr bwMode="auto">
          <a:xfrm>
            <a:off x="251520" y="1556792"/>
            <a:ext cx="3086533" cy="3816424"/>
          </a:xfrm>
          <a:prstGeom prst="rect">
            <a:avLst/>
          </a:prstGeom>
          <a:noFill/>
        </p:spPr>
      </p:pic>
      <p:sp>
        <p:nvSpPr>
          <p:cNvPr id="6" name="Прямоугольник 5"/>
          <p:cNvSpPr/>
          <p:nvPr/>
        </p:nvSpPr>
        <p:spPr>
          <a:xfrm>
            <a:off x="3275856" y="980728"/>
            <a:ext cx="5670376" cy="6278642"/>
          </a:xfrm>
          <a:prstGeom prst="rect">
            <a:avLst/>
          </a:prstGeom>
        </p:spPr>
        <p:txBody>
          <a:bodyPr wrap="square">
            <a:spAutoFit/>
          </a:bodyPr>
          <a:lstStyle/>
          <a:p>
            <a:r>
              <a:rPr lang="ru-RU" sz="1200" dirty="0">
                <a:solidFill>
                  <a:srgbClr val="002060"/>
                </a:solidFill>
                <a:latin typeface="Arial Black" pitchFamily="34" charset="0"/>
              </a:rPr>
              <a:t>Её дважды казнили гитлеровцы, и боевые друзья долгие годы считали Надю погибшей. Ей даже памятник поставили. В это трудно поверить, но, когда она стала разведчицей в партизанском отряде "дяди Вани" </a:t>
            </a:r>
            <a:r>
              <a:rPr lang="ru-RU" sz="1200" dirty="0" err="1">
                <a:solidFill>
                  <a:srgbClr val="002060"/>
                </a:solidFill>
                <a:latin typeface="Arial Black" pitchFamily="34" charset="0"/>
              </a:rPr>
              <a:t>Дьячкова</a:t>
            </a:r>
            <a:r>
              <a:rPr lang="ru-RU" sz="1200" dirty="0">
                <a:solidFill>
                  <a:srgbClr val="002060"/>
                </a:solidFill>
                <a:latin typeface="Arial Black" pitchFamily="34" charset="0"/>
              </a:rPr>
              <a:t>, ей не было ещё и десяти лет. Маленькая, худенькая, она, прикидываясь нищенкой, бродила среди фашистов, всё подмечая, всё запоминая, и приносила в отряд ценнейшие сведения. А потом вместе с бойцами-партизанами взрывала фашистский штаб, пускала под откос эшелон с военным снаряжением, минировала объекты. Первый раз её схватили, когда вместе с Ваней </a:t>
            </a:r>
            <a:r>
              <a:rPr lang="ru-RU" sz="1200" dirty="0" err="1">
                <a:solidFill>
                  <a:srgbClr val="002060"/>
                </a:solidFill>
                <a:latin typeface="Arial Black" pitchFamily="34" charset="0"/>
              </a:rPr>
              <a:t>Звонцовым</a:t>
            </a:r>
            <a:r>
              <a:rPr lang="ru-RU" sz="1200" dirty="0">
                <a:solidFill>
                  <a:srgbClr val="002060"/>
                </a:solidFill>
                <a:latin typeface="Arial Black" pitchFamily="34" charset="0"/>
              </a:rPr>
              <a:t> вывесила она 7 ноября 1941 года красный флаг в оккупированном врагом Витебске. Били шомполами, пытали, а когда привели ко рву - расстреливать, сил у неё уже не оставалось - упала в ров, на мгновение, опередив пулю. Ваня погиб, а Надю партизаны нашли во рву живой... Второй раз её схватили в конце 43-го. И снова пытки: её обливали на морозе ледяной водой, выжигали на спине пятиконечную звезду. Считая разведчицу мёртвой, гитлеровцы, когда партизаны атаковали </a:t>
            </a:r>
            <a:r>
              <a:rPr lang="ru-RU" sz="1200" dirty="0" err="1">
                <a:solidFill>
                  <a:srgbClr val="002060"/>
                </a:solidFill>
                <a:latin typeface="Arial Black" pitchFamily="34" charset="0"/>
              </a:rPr>
              <a:t>Карасево</a:t>
            </a:r>
            <a:r>
              <a:rPr lang="ru-RU" sz="1200" dirty="0">
                <a:solidFill>
                  <a:srgbClr val="002060"/>
                </a:solidFill>
                <a:latin typeface="Arial Black" pitchFamily="34" charset="0"/>
              </a:rPr>
              <a:t>, бросили её. Выходили её, парализованную и почти слепую, местные жители. После войны в Одессе академик В.П.Филатов вернул Наде зрение. Спустя 15 лет услышала она по радио, как начальник разведки 6-го отряда </a:t>
            </a:r>
            <a:r>
              <a:rPr lang="ru-RU" sz="1200" dirty="0" err="1">
                <a:solidFill>
                  <a:srgbClr val="002060"/>
                </a:solidFill>
                <a:latin typeface="Arial Black" pitchFamily="34" charset="0"/>
              </a:rPr>
              <a:t>Слесаренко</a:t>
            </a:r>
            <a:r>
              <a:rPr lang="ru-RU" sz="1200" dirty="0">
                <a:solidFill>
                  <a:srgbClr val="002060"/>
                </a:solidFill>
                <a:latin typeface="Arial Black" pitchFamily="34" charset="0"/>
              </a:rPr>
              <a:t> - её командир - говорил, что никогда не забудут бойцы своих погибших товарищей, и назвал среди них Надю Богданову, которая ему, раненому, спасла жизнь... Только тогда и объявилась она, только тогда и узнали люди, работавшие с нею вместе, о том, какой удивительной судьбы человек она, Надя Богданова, награждённая орденами Красного Знамени, Отечественной войны 1 степени, медалями</a:t>
            </a:r>
            <a:r>
              <a:rPr lang="ru-RU" dirty="0"/>
              <a:t>.</a:t>
            </a:r>
          </a:p>
          <a:p>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sp>
        <p:nvSpPr>
          <p:cNvPr id="3" name="Прямоугольник 2"/>
          <p:cNvSpPr/>
          <p:nvPr/>
        </p:nvSpPr>
        <p:spPr>
          <a:xfrm>
            <a:off x="1259632" y="548680"/>
            <a:ext cx="7488832" cy="523220"/>
          </a:xfrm>
          <a:prstGeom prst="rect">
            <a:avLst/>
          </a:prstGeom>
        </p:spPr>
        <p:txBody>
          <a:bodyPr wrap="square">
            <a:spAutoFit/>
          </a:bodyPr>
          <a:lstStyle/>
          <a:p>
            <a:pPr algn="ctr"/>
            <a:r>
              <a:rPr lang="ru-RU" sz="2800" b="1" dirty="0" smtClean="0">
                <a:solidFill>
                  <a:srgbClr val="FF0000"/>
                </a:solidFill>
                <a:latin typeface="Calibri" pitchFamily="34" charset="0"/>
              </a:rPr>
              <a:t>Лида </a:t>
            </a:r>
            <a:r>
              <a:rPr lang="ru-RU" sz="2800" b="1" dirty="0" err="1" smtClean="0">
                <a:solidFill>
                  <a:srgbClr val="FF0000"/>
                </a:solidFill>
                <a:latin typeface="Calibri" pitchFamily="34" charset="0"/>
              </a:rPr>
              <a:t>Вашкевич</a:t>
            </a:r>
            <a:endParaRPr lang="ru-RU" sz="2800" b="1" dirty="0">
              <a:solidFill>
                <a:srgbClr val="FF0000"/>
              </a:solidFill>
              <a:latin typeface="Calibri" pitchFamily="34" charset="0"/>
            </a:endParaRPr>
          </a:p>
        </p:txBody>
      </p:sp>
      <p:pic>
        <p:nvPicPr>
          <p:cNvPr id="39938" name="Picture 2" descr="http://files.simcat.ru/edu/school63/img/201109/1316069965_lida_vashkevich.jpg"/>
          <p:cNvPicPr>
            <a:picLocks noChangeAspect="1" noChangeArrowheads="1"/>
          </p:cNvPicPr>
          <p:nvPr/>
        </p:nvPicPr>
        <p:blipFill>
          <a:blip r:embed="rId3" cstate="email"/>
          <a:srcRect/>
          <a:stretch>
            <a:fillRect/>
          </a:stretch>
        </p:blipFill>
        <p:spPr bwMode="auto">
          <a:xfrm>
            <a:off x="179512" y="1700808"/>
            <a:ext cx="2821537" cy="3456384"/>
          </a:xfrm>
          <a:prstGeom prst="rect">
            <a:avLst/>
          </a:prstGeom>
          <a:noFill/>
        </p:spPr>
      </p:pic>
      <p:sp>
        <p:nvSpPr>
          <p:cNvPr id="5" name="Прямоугольник 4"/>
          <p:cNvSpPr/>
          <p:nvPr/>
        </p:nvSpPr>
        <p:spPr>
          <a:xfrm>
            <a:off x="2987824" y="1052736"/>
            <a:ext cx="6156176" cy="5447645"/>
          </a:xfrm>
          <a:prstGeom prst="rect">
            <a:avLst/>
          </a:prstGeom>
        </p:spPr>
        <p:txBody>
          <a:bodyPr wrap="square">
            <a:spAutoFit/>
          </a:bodyPr>
          <a:lstStyle/>
          <a:p>
            <a:r>
              <a:rPr lang="ru-RU" sz="1200" dirty="0">
                <a:solidFill>
                  <a:srgbClr val="002060"/>
                </a:solidFill>
                <a:latin typeface="Arial Black" pitchFamily="34" charset="0"/>
              </a:rPr>
              <a:t>Обыкновенная чёрная сумка не привлекла бы внимания посетителей краеведческого музея, если бы не лежал рядом с нею красный галстук. Замрёт невольно мальчишка или девчонка, остановится взрослый, и читают пожелтевшую справку, выданную комиссаром партизанского отряда. О том, что юная хозяйка этих реликвий пионерка Лида </a:t>
            </a:r>
            <a:r>
              <a:rPr lang="ru-RU" sz="1200" dirty="0" err="1">
                <a:solidFill>
                  <a:srgbClr val="002060"/>
                </a:solidFill>
                <a:latin typeface="Arial Black" pitchFamily="34" charset="0"/>
              </a:rPr>
              <a:t>Вашкевич</a:t>
            </a:r>
            <a:r>
              <a:rPr lang="ru-RU" sz="1200" dirty="0">
                <a:solidFill>
                  <a:srgbClr val="002060"/>
                </a:solidFill>
                <a:latin typeface="Arial Black" pitchFamily="34" charset="0"/>
              </a:rPr>
              <a:t>, рискуя жизнью, помогла вести борьбу с фашистами. Есть и ещё одна причина того, чтобы остановиться возле этих экспонатов: Лида награждена медалью "Партизану Отечественной войны" 1 степени. ...В городе Гродно, оккупированном фашистами, действовало коммунистическое подполье. Одной из групп руководил отец Лиды. К нему приходили связные подпольщиков, партизан, и каждый раз у дома дежурила дочь командира. Со стороны поглядеть - играла. А она зорко всматривалась, вслушивалась, не приближаются ли полицаи, патруль, и, если нужно, подавала знак отцу. Опасно? Очень. Но по сравнению с другими заданиями это и было почти игрой. Лида добывала бумагу для листовок, скупая по паре листочков в разных магазинах, часто с помощью своих друзей. Наберётся пачка, упрячет её девочка на дно чёрной сумки и доставит в условленное место. А на другой день весь город читает слова правды о победах Красной Армии под Москвой, Сталинградом. Об облавах, обходя явочные квартиры, предупреждала народных мстителей девочка. Поездом со станции на станцию ездила, чтобы передать важное сообщение партизанам, подпольщикам. Взрывчатку мимо фашистских постов проносила всё в той же чёрной сумке, засыпав доверху углём и стараясь не сгибаться, чтобы не вызвать подозрений, - уголь-то взрывчатки полегче... Вот что за сумка оказалась в Гродненском музее. И галстук, который Лида тогда носила за пазухой: не могла, не хотела с ним расставаться.</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sp>
        <p:nvSpPr>
          <p:cNvPr id="3" name="Прямоугольник 2"/>
          <p:cNvSpPr/>
          <p:nvPr/>
        </p:nvSpPr>
        <p:spPr>
          <a:xfrm>
            <a:off x="179512" y="404664"/>
            <a:ext cx="8784976" cy="307777"/>
          </a:xfrm>
          <a:prstGeom prst="rect">
            <a:avLst/>
          </a:prstGeom>
        </p:spPr>
        <p:txBody>
          <a:bodyPr wrap="square">
            <a:spAutoFit/>
          </a:bodyPr>
          <a:lstStyle/>
          <a:p>
            <a:pPr eaLnBrk="0" hangingPunct="0"/>
            <a:endParaRPr lang="ru-RU" sz="1400" dirty="0">
              <a:solidFill>
                <a:srgbClr val="002060"/>
              </a:solidFill>
              <a:latin typeface="Arial Black" pitchFamily="34" charset="0"/>
            </a:endParaRPr>
          </a:p>
        </p:txBody>
      </p:sp>
      <p:sp>
        <p:nvSpPr>
          <p:cNvPr id="5" name="TextBox 4"/>
          <p:cNvSpPr txBox="1"/>
          <p:nvPr/>
        </p:nvSpPr>
        <p:spPr>
          <a:xfrm>
            <a:off x="1259632" y="548680"/>
            <a:ext cx="7344816" cy="523220"/>
          </a:xfrm>
          <a:prstGeom prst="rect">
            <a:avLst/>
          </a:prstGeom>
          <a:noFill/>
        </p:spPr>
        <p:txBody>
          <a:bodyPr wrap="square" rtlCol="0">
            <a:spAutoFit/>
          </a:bodyPr>
          <a:lstStyle/>
          <a:p>
            <a:pPr algn="ctr"/>
            <a:r>
              <a:rPr lang="ru-RU" sz="2800" b="1" dirty="0" smtClean="0">
                <a:solidFill>
                  <a:srgbClr val="FF0000"/>
                </a:solidFill>
              </a:rPr>
              <a:t>Люси Герасименко</a:t>
            </a:r>
            <a:endParaRPr lang="ru-RU" sz="2800" b="1" dirty="0">
              <a:solidFill>
                <a:srgbClr val="FF0000"/>
              </a:solidFill>
            </a:endParaRPr>
          </a:p>
        </p:txBody>
      </p:sp>
      <p:sp>
        <p:nvSpPr>
          <p:cNvPr id="38914" name="AutoShape 2" descr="Картинки по запросу Люси Герасименко"/>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38916" name="Picture 4" descr="http://zateevo.ru/userfiles/image/Deti_geroi/lusya_gerasimenko.jpg"/>
          <p:cNvPicPr>
            <a:picLocks noChangeAspect="1" noChangeArrowheads="1"/>
          </p:cNvPicPr>
          <p:nvPr/>
        </p:nvPicPr>
        <p:blipFill>
          <a:blip r:embed="rId3" cstate="email"/>
          <a:srcRect/>
          <a:stretch>
            <a:fillRect/>
          </a:stretch>
        </p:blipFill>
        <p:spPr bwMode="auto">
          <a:xfrm>
            <a:off x="467544" y="1412776"/>
            <a:ext cx="2790235" cy="3528392"/>
          </a:xfrm>
          <a:prstGeom prst="rect">
            <a:avLst/>
          </a:prstGeom>
          <a:noFill/>
        </p:spPr>
      </p:pic>
      <p:sp>
        <p:nvSpPr>
          <p:cNvPr id="8" name="Прямоугольник 7"/>
          <p:cNvSpPr/>
          <p:nvPr/>
        </p:nvSpPr>
        <p:spPr>
          <a:xfrm>
            <a:off x="3563888" y="1124744"/>
            <a:ext cx="5328592" cy="5078313"/>
          </a:xfrm>
          <a:prstGeom prst="rect">
            <a:avLst/>
          </a:prstGeom>
        </p:spPr>
        <p:txBody>
          <a:bodyPr wrap="square">
            <a:spAutoFit/>
          </a:bodyPr>
          <a:lstStyle/>
          <a:p>
            <a:r>
              <a:rPr lang="ru-RU" sz="1200" dirty="0">
                <a:solidFill>
                  <a:srgbClr val="002060"/>
                </a:solidFill>
                <a:latin typeface="Arial Black" pitchFamily="34" charset="0"/>
              </a:rPr>
              <a:t>Имя юной патриотки Люси Герасименко навечно занесено в Книгу почета Белорусской республиканской пионерской организации имени В. И. </a:t>
            </a:r>
            <a:r>
              <a:rPr lang="ru-RU" sz="1200" dirty="0" smtClean="0">
                <a:solidFill>
                  <a:srgbClr val="002060"/>
                </a:solidFill>
                <a:latin typeface="Arial Black" pitchFamily="34" charset="0"/>
              </a:rPr>
              <a:t>Ленина.</a:t>
            </a:r>
            <a:r>
              <a:rPr lang="ru-RU" sz="1200" dirty="0">
                <a:solidFill>
                  <a:srgbClr val="002060"/>
                </a:solidFill>
                <a:latin typeface="Arial Black" pitchFamily="34" charset="0"/>
              </a:rPr>
              <a:t> Люсе не было еще и одиннадцати лет. Когда столицу Белоруссии – ее родной Минск – захватили фашисты. С первых дней оккупации в Минске начала действовать подпольная организация. Руководителем одной из групп был отец Люси – Николай </a:t>
            </a:r>
            <a:r>
              <a:rPr lang="ru-RU" sz="1200" dirty="0" err="1">
                <a:solidFill>
                  <a:srgbClr val="002060"/>
                </a:solidFill>
                <a:latin typeface="Arial Black" pitchFamily="34" charset="0"/>
              </a:rPr>
              <a:t>Евстафьевич</a:t>
            </a:r>
            <a:r>
              <a:rPr lang="ru-RU" sz="1200" dirty="0">
                <a:solidFill>
                  <a:srgbClr val="002060"/>
                </a:solidFill>
                <a:latin typeface="Arial Black" pitchFamily="34" charset="0"/>
              </a:rPr>
              <a:t> Герасименко. Пионерка Люся стала активно помогать отцу. Когда у них на квартире шло совещание подпольщиков, Люся дежурила во дворе. Все более серьезные поручения давали пионерке коммунисты – она доставляла важные донесения, расклеивала листовки на стенах домов, приносила их на завод, где работал отец, тщательно пряча на дно кастрюльки, в которой несла ему обед… На квартире Герасименко несколько суток скрывался секретарь одного из подпольных райкомов партии, и его связь поддерживалась через Люсю. Ее отвага, выдержка поражала даже взрослых. Фашисты выследили семью Герасименко. Люсю и ее маму Татьяну Даниловну схватили. Каждый день водили на допрос девочку, зверски избивали, пытали, мучили. Ни одного имени не назвала отважная пионерка, ни слова не сказала врагу. Фашисты после нескольких дней пыток расстреляли Люсю. Память о юной героине жива. Имя ее навечно занесено в книгу Почета Белорусской республиканской пионерской организации.</a:t>
            </a:r>
            <a:r>
              <a:rPr lang="ru-RU" sz="1200" dirty="0" smtClean="0">
                <a:solidFill>
                  <a:srgbClr val="002060"/>
                </a:solidFill>
                <a:latin typeface="Arial Black" pitchFamily="34" charset="0"/>
              </a:rPr>
              <a:t>  </a:t>
            </a:r>
            <a:endParaRPr lang="ru-RU" sz="1200" dirty="0">
              <a:solidFill>
                <a:srgbClr val="002060"/>
              </a:solidFill>
              <a:latin typeface="Arial Black"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Картинки по запросу рамка великая отечественная война"/>
          <p:cNvPicPr>
            <a:picLocks noChangeAspect="1" noChangeArrowheads="1"/>
          </p:cNvPicPr>
          <p:nvPr/>
        </p:nvPicPr>
        <p:blipFill>
          <a:blip r:embed="rId2" cstate="email"/>
          <a:srcRect/>
          <a:stretch>
            <a:fillRect/>
          </a:stretch>
        </p:blipFill>
        <p:spPr bwMode="auto">
          <a:xfrm>
            <a:off x="0" y="0"/>
            <a:ext cx="9155779" cy="6858000"/>
          </a:xfrm>
          <a:prstGeom prst="rect">
            <a:avLst/>
          </a:prstGeom>
          <a:noFill/>
        </p:spPr>
      </p:pic>
      <p:sp>
        <p:nvSpPr>
          <p:cNvPr id="2" name="Прямоугольник 1"/>
          <p:cNvSpPr/>
          <p:nvPr/>
        </p:nvSpPr>
        <p:spPr>
          <a:xfrm>
            <a:off x="1691680" y="1412776"/>
            <a:ext cx="6192688" cy="4401205"/>
          </a:xfrm>
          <a:prstGeom prst="rect">
            <a:avLst/>
          </a:prstGeom>
        </p:spPr>
        <p:txBody>
          <a:bodyPr wrap="square">
            <a:spAutoFit/>
          </a:bodyPr>
          <a:lstStyle/>
          <a:p>
            <a:pPr algn="ctr">
              <a:buFont typeface="Arial" charset="0"/>
              <a:buNone/>
            </a:pPr>
            <a:r>
              <a:rPr lang="ru-RU" sz="2800" dirty="0" smtClean="0">
                <a:solidFill>
                  <a:srgbClr val="FF0000"/>
                </a:solidFill>
                <a:latin typeface="Arial Black" pitchFamily="34" charset="0"/>
              </a:rPr>
              <a:t>Войны не хотим мы нигде, никогда,</a:t>
            </a:r>
          </a:p>
          <a:p>
            <a:pPr algn="ctr">
              <a:buFont typeface="Arial" charset="0"/>
              <a:buNone/>
            </a:pPr>
            <a:r>
              <a:rPr lang="ru-RU" sz="2800" dirty="0" smtClean="0">
                <a:solidFill>
                  <a:srgbClr val="FF0000"/>
                </a:solidFill>
                <a:latin typeface="Arial Black" pitchFamily="34" charset="0"/>
              </a:rPr>
              <a:t>Пусть мир будет в мире везде и всегда.</a:t>
            </a:r>
          </a:p>
          <a:p>
            <a:pPr algn="ctr">
              <a:buFont typeface="Arial" charset="0"/>
              <a:buNone/>
            </a:pPr>
            <a:r>
              <a:rPr lang="ru-RU" sz="2800" dirty="0" smtClean="0">
                <a:solidFill>
                  <a:srgbClr val="FF0000"/>
                </a:solidFill>
                <a:latin typeface="Arial Black" pitchFamily="34" charset="0"/>
              </a:rPr>
              <a:t>Да будет светлой жизнь детей!</a:t>
            </a:r>
          </a:p>
          <a:p>
            <a:pPr algn="ctr">
              <a:buFont typeface="Arial" charset="0"/>
              <a:buNone/>
            </a:pPr>
            <a:r>
              <a:rPr lang="ru-RU" sz="2800" dirty="0" smtClean="0">
                <a:solidFill>
                  <a:srgbClr val="FF0000"/>
                </a:solidFill>
                <a:latin typeface="Arial Black" pitchFamily="34" charset="0"/>
              </a:rPr>
              <a:t>Как светел мир в глазах открытых!</a:t>
            </a:r>
          </a:p>
          <a:p>
            <a:pPr algn="ctr">
              <a:buFont typeface="Arial" charset="0"/>
              <a:buNone/>
            </a:pPr>
            <a:r>
              <a:rPr lang="ru-RU" sz="2800" dirty="0" smtClean="0">
                <a:solidFill>
                  <a:srgbClr val="FF0000"/>
                </a:solidFill>
                <a:latin typeface="Arial Black" pitchFamily="34" charset="0"/>
              </a:rPr>
              <a:t>О, не разрушь и не убей – </a:t>
            </a:r>
          </a:p>
          <a:p>
            <a:pPr algn="ctr">
              <a:buFont typeface="Arial" charset="0"/>
              <a:buNone/>
            </a:pPr>
            <a:r>
              <a:rPr lang="ru-RU" sz="2800" dirty="0" smtClean="0">
                <a:solidFill>
                  <a:srgbClr val="FF0000"/>
                </a:solidFill>
                <a:latin typeface="Arial Black" pitchFamily="34" charset="0"/>
              </a:rPr>
              <a:t>Земле достаточно убитых!</a:t>
            </a:r>
            <a:endParaRPr lang="ru-RU" sz="2800" dirty="0" smtClean="0">
              <a:solidFill>
                <a:srgbClr val="FF0000"/>
              </a:solidFill>
              <a:latin typeface="Arial Black"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3" name="Picture 5" descr="C:\Users\Ольга\Desktop\скачанные файлы.jpg"/>
          <p:cNvPicPr>
            <a:picLocks noChangeAspect="1" noChangeArrowheads="1"/>
          </p:cNvPicPr>
          <p:nvPr/>
        </p:nvPicPr>
        <p:blipFill>
          <a:blip r:embed="rId2" cstate="email"/>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1" y="0"/>
            <a:ext cx="9143997" cy="6858000"/>
          </a:xfrm>
          <a:prstGeom prst="rect">
            <a:avLst/>
          </a:prstGeom>
          <a:noFill/>
          <a:ln>
            <a:solidFill>
              <a:srgbClr val="7030A0"/>
            </a:solidFill>
          </a:ln>
        </p:spPr>
      </p:pic>
      <p:pic>
        <p:nvPicPr>
          <p:cNvPr id="20482" name="Picture 2" descr="http://petris.ru/images/geroi5.jpg"/>
          <p:cNvPicPr>
            <a:picLocks noChangeAspect="1" noChangeArrowheads="1"/>
          </p:cNvPicPr>
          <p:nvPr/>
        </p:nvPicPr>
        <p:blipFill>
          <a:blip r:embed="rId3" cstate="email"/>
          <a:srcRect/>
          <a:stretch>
            <a:fillRect/>
          </a:stretch>
        </p:blipFill>
        <p:spPr bwMode="auto">
          <a:xfrm>
            <a:off x="179512" y="1340768"/>
            <a:ext cx="3396923" cy="3768015"/>
          </a:xfrm>
          <a:prstGeom prst="rect">
            <a:avLst/>
          </a:prstGeom>
          <a:noFill/>
        </p:spPr>
      </p:pic>
      <p:sp>
        <p:nvSpPr>
          <p:cNvPr id="4" name="TextBox 3"/>
          <p:cNvSpPr txBox="1"/>
          <p:nvPr/>
        </p:nvSpPr>
        <p:spPr>
          <a:xfrm>
            <a:off x="1907704" y="332656"/>
            <a:ext cx="6264696" cy="646331"/>
          </a:xfrm>
          <a:prstGeom prst="rect">
            <a:avLst/>
          </a:prstGeom>
          <a:noFill/>
        </p:spPr>
        <p:txBody>
          <a:bodyPr wrap="square" rtlCol="0">
            <a:spAutoFit/>
          </a:bodyPr>
          <a:lstStyle/>
          <a:p>
            <a:pPr algn="ctr"/>
            <a:r>
              <a:rPr lang="ru-RU" sz="3600" dirty="0" smtClean="0">
                <a:solidFill>
                  <a:srgbClr val="FF0000"/>
                </a:solidFill>
                <a:latin typeface="Arial Black" pitchFamily="34" charset="0"/>
              </a:rPr>
              <a:t>Леня Голиков</a:t>
            </a:r>
            <a:endParaRPr lang="ru-RU" sz="3600" dirty="0">
              <a:solidFill>
                <a:srgbClr val="FF0000"/>
              </a:solidFill>
              <a:latin typeface="Arial Black" pitchFamily="34" charset="0"/>
            </a:endParaRPr>
          </a:p>
        </p:txBody>
      </p:sp>
      <p:sp>
        <p:nvSpPr>
          <p:cNvPr id="5" name="Прямоугольник 4"/>
          <p:cNvSpPr/>
          <p:nvPr/>
        </p:nvSpPr>
        <p:spPr>
          <a:xfrm>
            <a:off x="3707904" y="1124744"/>
            <a:ext cx="5256584" cy="5262979"/>
          </a:xfrm>
          <a:prstGeom prst="rect">
            <a:avLst/>
          </a:prstGeom>
        </p:spPr>
        <p:txBody>
          <a:bodyPr wrap="square">
            <a:spAutoFit/>
          </a:bodyPr>
          <a:lstStyle/>
          <a:p>
            <a:r>
              <a:rPr lang="ru-RU" sz="1200" dirty="0">
                <a:solidFill>
                  <a:srgbClr val="002060"/>
                </a:solidFill>
                <a:latin typeface="Arial Black" pitchFamily="34" charset="0"/>
              </a:rPr>
              <a:t>Когда началась война, ему было всего 15 лет.</a:t>
            </a:r>
          </a:p>
          <a:p>
            <a:r>
              <a:rPr lang="ru-RU" sz="1200" dirty="0">
                <a:solidFill>
                  <a:srgbClr val="002060"/>
                </a:solidFill>
                <a:latin typeface="Arial Black" pitchFamily="34" charset="0"/>
              </a:rPr>
              <a:t>Фашисты захватили его деревню, начали творить бесчинства, пытались установить свой «новый порядок». Вместе со взрослыми Леня ушел в партизанский отряд, чтобы бороться против фашистов</a:t>
            </a:r>
            <a:r>
              <a:rPr lang="ru-RU" sz="1200" dirty="0" smtClean="0">
                <a:solidFill>
                  <a:srgbClr val="002060"/>
                </a:solidFill>
                <a:latin typeface="Arial Black" pitchFamily="34" charset="0"/>
              </a:rPr>
              <a:t>. </a:t>
            </a:r>
            <a:r>
              <a:rPr lang="ru-RU" sz="1200" dirty="0" smtClean="0">
                <a:solidFill>
                  <a:srgbClr val="002060"/>
                </a:solidFill>
                <a:latin typeface="Arial Black" pitchFamily="34" charset="0"/>
              </a:rPr>
              <a:t>Не раз он ходил в разведку, приносил важные сведения в партизанский отряд. И летели под откос вражеские поезда, машины, рушились мосты, горели вражеские склады...</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 Был в его жизни бой, который Леня вел один на один с фашистским генералом. Граната, брошенная мальчиком, подбила машину. Немало было еще боев в его недолгой жизни! И ни разу не дрогнул юный герой, сражавшийся плечом к плечу со взрослыми. Он погиб под селом Острая Лука зимой 1943 года, когда особенно лютовал враг, почувствовав, что горит под ногами у него земля, что не будет ему пощады... </a:t>
            </a:r>
          </a:p>
          <a:p>
            <a:r>
              <a:rPr lang="ru-RU" sz="1200" dirty="0" smtClean="0">
                <a:solidFill>
                  <a:srgbClr val="002060"/>
                </a:solidFill>
                <a:latin typeface="Arial Black" pitchFamily="34" charset="0"/>
              </a:rPr>
              <a:t>Награды:</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Героя </a:t>
            </a:r>
            <a:r>
              <a:rPr lang="ru-RU" sz="1200" dirty="0">
                <a:solidFill>
                  <a:srgbClr val="002060"/>
                </a:solidFill>
                <a:latin typeface="Arial Black" pitchFamily="34" charset="0"/>
              </a:rPr>
              <a:t>Советского Союза. Звание присвоено посмертно Указом Президиума Верховного Совета от 2 апреля 1944 года</a:t>
            </a:r>
            <a:r>
              <a:rPr lang="ru-RU" sz="1200" dirty="0" smtClean="0">
                <a:solidFill>
                  <a:srgbClr val="002060"/>
                </a:solidFill>
                <a:latin typeface="Arial Black" pitchFamily="34" charset="0"/>
              </a:rPr>
              <a:t/>
            </a:r>
            <a:br>
              <a:rPr lang="ru-RU" sz="1200" dirty="0" smtClean="0">
                <a:solidFill>
                  <a:srgbClr val="002060"/>
                </a:solidFill>
                <a:latin typeface="Arial Black" pitchFamily="34" charset="0"/>
              </a:rPr>
            </a:br>
            <a:r>
              <a:rPr lang="ru-RU" sz="1200" dirty="0">
                <a:solidFill>
                  <a:srgbClr val="002060"/>
                </a:solidFill>
                <a:latin typeface="Arial Black" pitchFamily="34" charset="0"/>
              </a:rPr>
              <a:t>Орден Ленина</a:t>
            </a:r>
            <a:r>
              <a:rPr lang="ru-RU" sz="1200" dirty="0" smtClean="0">
                <a:solidFill>
                  <a:srgbClr val="002060"/>
                </a:solidFill>
                <a:latin typeface="Arial Black" pitchFamily="34" charset="0"/>
              </a:rPr>
              <a:t/>
            </a:r>
            <a:br>
              <a:rPr lang="ru-RU" sz="1200" dirty="0" smtClean="0">
                <a:solidFill>
                  <a:srgbClr val="002060"/>
                </a:solidFill>
                <a:latin typeface="Arial Black" pitchFamily="34" charset="0"/>
              </a:rPr>
            </a:br>
            <a:r>
              <a:rPr lang="ru-RU" sz="1200" dirty="0">
                <a:solidFill>
                  <a:srgbClr val="002060"/>
                </a:solidFill>
                <a:latin typeface="Arial Black" pitchFamily="34" charset="0"/>
              </a:rPr>
              <a:t>Орден Отечественной войны 1 степени</a:t>
            </a:r>
            <a:r>
              <a:rPr lang="ru-RU" sz="1200" dirty="0" smtClean="0">
                <a:solidFill>
                  <a:srgbClr val="002060"/>
                </a:solidFill>
                <a:latin typeface="Arial Black" pitchFamily="34" charset="0"/>
              </a:rPr>
              <a:t/>
            </a:r>
            <a:br>
              <a:rPr lang="ru-RU" sz="1200" dirty="0" smtClean="0">
                <a:solidFill>
                  <a:srgbClr val="002060"/>
                </a:solidFill>
                <a:latin typeface="Arial Black" pitchFamily="34" charset="0"/>
              </a:rPr>
            </a:br>
            <a:r>
              <a:rPr lang="ru-RU" sz="1200" dirty="0">
                <a:solidFill>
                  <a:srgbClr val="002060"/>
                </a:solidFill>
                <a:latin typeface="Arial Black" pitchFamily="34" charset="0"/>
              </a:rPr>
              <a:t>Медаль «Партизану Отечественной войны» 2 степени</a:t>
            </a:r>
            <a:r>
              <a:rPr lang="ru-RU" sz="1200" dirty="0" smtClean="0">
                <a:solidFill>
                  <a:srgbClr val="002060"/>
                </a:solidFill>
                <a:latin typeface="Arial Black" pitchFamily="34" charset="0"/>
              </a:rPr>
              <a:t/>
            </a:r>
            <a:br>
              <a:rPr lang="ru-RU" sz="1200" dirty="0" smtClean="0">
                <a:solidFill>
                  <a:srgbClr val="002060"/>
                </a:solidFill>
                <a:latin typeface="Arial Black" pitchFamily="34" charset="0"/>
              </a:rPr>
            </a:br>
            <a:r>
              <a:rPr lang="ru-RU" sz="1200" dirty="0">
                <a:solidFill>
                  <a:srgbClr val="002060"/>
                </a:solidFill>
                <a:latin typeface="Arial Black" pitchFamily="34" charset="0"/>
              </a:rPr>
              <a:t>Медаль «За отвагу», приказ войскам СЗФ № 0904 от 30 июля 1942 года</a:t>
            </a:r>
            <a:endParaRPr lang="ru-RU" sz="1200" dirty="0" smtClean="0">
              <a:solidFill>
                <a:srgbClr val="002060"/>
              </a:solidFill>
              <a:latin typeface="Arial Black" pitchFamily="34" charset="0"/>
            </a:endParaRPr>
          </a:p>
          <a:p>
            <a:r>
              <a:rPr lang="ru-RU" sz="1200" dirty="0" smtClean="0">
                <a:solidFill>
                  <a:srgbClr val="002060"/>
                </a:solidFill>
                <a:latin typeface="Arial Black" pitchFamily="34" charset="0"/>
              </a:rPr>
              <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 </a:t>
            </a:r>
            <a:endParaRPr lang="ru-RU" sz="1200" dirty="0">
              <a:solidFill>
                <a:srgbClr val="002060"/>
              </a:solidFill>
              <a:latin typeface="Arial Blac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3" y="0"/>
            <a:ext cx="9143997" cy="6858000"/>
          </a:xfrm>
          <a:prstGeom prst="rect">
            <a:avLst/>
          </a:prstGeom>
          <a:noFill/>
          <a:ln>
            <a:solidFill>
              <a:srgbClr val="7030A0"/>
            </a:solidFill>
          </a:ln>
        </p:spPr>
      </p:pic>
      <p:sp>
        <p:nvSpPr>
          <p:cNvPr id="3" name="Прямоугольник 2"/>
          <p:cNvSpPr/>
          <p:nvPr/>
        </p:nvSpPr>
        <p:spPr>
          <a:xfrm>
            <a:off x="323528" y="4869160"/>
            <a:ext cx="8640960" cy="1815882"/>
          </a:xfrm>
          <a:prstGeom prst="rect">
            <a:avLst/>
          </a:prstGeom>
        </p:spPr>
        <p:txBody>
          <a:bodyPr wrap="square">
            <a:spAutoFit/>
          </a:bodyPr>
          <a:lstStyle/>
          <a:p>
            <a:r>
              <a:rPr lang="ru-RU" sz="1400" dirty="0">
                <a:solidFill>
                  <a:srgbClr val="002060"/>
                </a:solidFill>
                <a:latin typeface="Arial Black" pitchFamily="34" charset="0"/>
              </a:rPr>
              <a:t>В честь Лёни Голикова в Кировском районе Санкт-Петербурга названа улица (между проспектом Стачек и проспектом Народного Ополчения).</a:t>
            </a:r>
            <a:r>
              <a:rPr lang="ru-RU" sz="1400" dirty="0" smtClean="0">
                <a:solidFill>
                  <a:srgbClr val="002060"/>
                </a:solidFill>
                <a:latin typeface="Arial Black" pitchFamily="34" charset="0"/>
              </a:rPr>
              <a:t/>
            </a:r>
            <a:br>
              <a:rPr lang="ru-RU" sz="1400" dirty="0" smtClean="0">
                <a:solidFill>
                  <a:srgbClr val="002060"/>
                </a:solidFill>
                <a:latin typeface="Arial Black" pitchFamily="34" charset="0"/>
              </a:rPr>
            </a:br>
            <a:r>
              <a:rPr lang="ru-RU" sz="1400" dirty="0">
                <a:solidFill>
                  <a:srgbClr val="002060"/>
                </a:solidFill>
                <a:latin typeface="Arial Black" pitchFamily="34" charset="0"/>
              </a:rPr>
              <a:t>Именем Лёни Голикова названы также улицы в Великом Новгороде (бульвар), Пскове, Старой Руссе (переулок), Окуловке, Калининграде, Донецке, посёлках Пола и Парфино и др.</a:t>
            </a:r>
            <a:r>
              <a:rPr lang="ru-RU" sz="1400" dirty="0" smtClean="0">
                <a:solidFill>
                  <a:srgbClr val="002060"/>
                </a:solidFill>
                <a:latin typeface="Arial Black" pitchFamily="34" charset="0"/>
              </a:rPr>
              <a:t/>
            </a:r>
            <a:br>
              <a:rPr lang="ru-RU" sz="1400" dirty="0" smtClean="0">
                <a:solidFill>
                  <a:srgbClr val="002060"/>
                </a:solidFill>
                <a:latin typeface="Arial Black" pitchFamily="34" charset="0"/>
              </a:rPr>
            </a:br>
            <a:r>
              <a:rPr lang="ru-RU" sz="1400" dirty="0">
                <a:solidFill>
                  <a:srgbClr val="002060"/>
                </a:solidFill>
                <a:latin typeface="Arial Black" pitchFamily="34" charset="0"/>
              </a:rPr>
              <a:t>Один из кораблей Новгородского клуба юных моряков носил имя «Партизан Лёня Голиков»</a:t>
            </a:r>
            <a:r>
              <a:rPr lang="ru-RU" sz="1400" dirty="0" smtClean="0">
                <a:solidFill>
                  <a:srgbClr val="002060"/>
                </a:solidFill>
                <a:latin typeface="Arial Black" pitchFamily="34" charset="0"/>
              </a:rPr>
              <a:t/>
            </a:r>
            <a:br>
              <a:rPr lang="ru-RU" sz="1400" dirty="0" smtClean="0">
                <a:solidFill>
                  <a:srgbClr val="002060"/>
                </a:solidFill>
                <a:latin typeface="Arial Black" pitchFamily="34" charset="0"/>
              </a:rPr>
            </a:br>
            <a:r>
              <a:rPr lang="ru-RU" sz="1400" dirty="0">
                <a:solidFill>
                  <a:srgbClr val="002060"/>
                </a:solidFill>
                <a:latin typeface="Arial Black" pitchFamily="34" charset="0"/>
              </a:rPr>
              <a:t>В Новгороде поставлен памятник Лёне Голикову.</a:t>
            </a:r>
          </a:p>
        </p:txBody>
      </p:sp>
      <p:pic>
        <p:nvPicPr>
          <p:cNvPr id="19458" name="Picture 2" descr="Юнй партизан"/>
          <p:cNvPicPr>
            <a:picLocks noChangeAspect="1" noChangeArrowheads="1"/>
          </p:cNvPicPr>
          <p:nvPr/>
        </p:nvPicPr>
        <p:blipFill>
          <a:blip r:embed="rId3" cstate="email"/>
          <a:srcRect/>
          <a:stretch>
            <a:fillRect/>
          </a:stretch>
        </p:blipFill>
        <p:spPr bwMode="auto">
          <a:xfrm>
            <a:off x="3059832" y="404664"/>
            <a:ext cx="2978251" cy="3960440"/>
          </a:xfrm>
          <a:prstGeom prst="rect">
            <a:avLst/>
          </a:prstGeom>
          <a:ln w="38100" cap="sq">
            <a:solidFill>
              <a:srgbClr val="FF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pic>
        <p:nvPicPr>
          <p:cNvPr id="18434" name="Picture 2" descr="http://www.peoples.ru/military/hero/kazey/aleksandr-sterljazhnikov_s_s_s"/>
          <p:cNvPicPr>
            <a:picLocks noChangeAspect="1" noChangeArrowheads="1"/>
          </p:cNvPicPr>
          <p:nvPr/>
        </p:nvPicPr>
        <p:blipFill>
          <a:blip r:embed="rId3" cstate="email"/>
          <a:srcRect/>
          <a:stretch>
            <a:fillRect/>
          </a:stretch>
        </p:blipFill>
        <p:spPr bwMode="auto">
          <a:xfrm>
            <a:off x="323528" y="1412776"/>
            <a:ext cx="3024336" cy="4043230"/>
          </a:xfrm>
          <a:prstGeom prst="rect">
            <a:avLst/>
          </a:prstGeom>
          <a:noFill/>
        </p:spPr>
      </p:pic>
      <p:sp>
        <p:nvSpPr>
          <p:cNvPr id="4" name="TextBox 3"/>
          <p:cNvSpPr txBox="1"/>
          <p:nvPr/>
        </p:nvSpPr>
        <p:spPr>
          <a:xfrm>
            <a:off x="1475656" y="548680"/>
            <a:ext cx="6768752" cy="523220"/>
          </a:xfrm>
          <a:prstGeom prst="rect">
            <a:avLst/>
          </a:prstGeom>
          <a:noFill/>
        </p:spPr>
        <p:txBody>
          <a:bodyPr wrap="square" rtlCol="0">
            <a:spAutoFit/>
          </a:bodyPr>
          <a:lstStyle/>
          <a:p>
            <a:pPr algn="ctr"/>
            <a:r>
              <a:rPr lang="ru-RU" sz="2800" b="1" dirty="0" smtClean="0">
                <a:solidFill>
                  <a:srgbClr val="FF0000"/>
                </a:solidFill>
                <a:latin typeface="Arial Black" pitchFamily="34" charset="0"/>
              </a:rPr>
              <a:t>Марат </a:t>
            </a:r>
            <a:r>
              <a:rPr lang="ru-RU" sz="2800" b="1" dirty="0" err="1" smtClean="0">
                <a:solidFill>
                  <a:srgbClr val="FF0000"/>
                </a:solidFill>
                <a:latin typeface="Arial Black" pitchFamily="34" charset="0"/>
              </a:rPr>
              <a:t>Казей</a:t>
            </a:r>
            <a:endParaRPr lang="ru-RU" sz="2800" b="1" dirty="0">
              <a:solidFill>
                <a:srgbClr val="FF0000"/>
              </a:solidFill>
              <a:latin typeface="Arial Black" pitchFamily="34" charset="0"/>
            </a:endParaRPr>
          </a:p>
        </p:txBody>
      </p:sp>
      <p:sp>
        <p:nvSpPr>
          <p:cNvPr id="5" name="Прямоугольник 4"/>
          <p:cNvSpPr/>
          <p:nvPr/>
        </p:nvSpPr>
        <p:spPr>
          <a:xfrm>
            <a:off x="3779912" y="1412776"/>
            <a:ext cx="5112568" cy="5078313"/>
          </a:xfrm>
          <a:prstGeom prst="rect">
            <a:avLst/>
          </a:prstGeom>
        </p:spPr>
        <p:txBody>
          <a:bodyPr wrap="square">
            <a:spAutoFit/>
          </a:bodyPr>
          <a:lstStyle/>
          <a:p>
            <a:r>
              <a:rPr lang="ru-RU" sz="1200" b="1" dirty="0" smtClean="0">
                <a:solidFill>
                  <a:srgbClr val="002060"/>
                </a:solidFill>
                <a:latin typeface="Arial Black" pitchFamily="34" charset="0"/>
              </a:rPr>
              <a:t>...Война обрушилась на белорусскую землю. В деревню, где жил Марат с мамой, Анной Александровной </a:t>
            </a:r>
            <a:r>
              <a:rPr lang="ru-RU" sz="1200" b="1" dirty="0" err="1" smtClean="0">
                <a:solidFill>
                  <a:srgbClr val="002060"/>
                </a:solidFill>
                <a:latin typeface="Arial Black" pitchFamily="34" charset="0"/>
              </a:rPr>
              <a:t>Казей</a:t>
            </a:r>
            <a:r>
              <a:rPr lang="ru-RU" sz="1200" b="1" dirty="0" smtClean="0">
                <a:solidFill>
                  <a:srgbClr val="002060"/>
                </a:solidFill>
                <a:latin typeface="Arial Black" pitchFamily="34" charset="0"/>
              </a:rPr>
              <a:t>, ворвались фашисты. Осенью Марату уже не пришлось идти в школу в пятый класс. Школьное здание фашисты превратили в свою казарму. Враг лютовал.</a:t>
            </a:r>
            <a:br>
              <a:rPr lang="ru-RU" sz="1200" b="1" dirty="0" smtClean="0">
                <a:solidFill>
                  <a:srgbClr val="002060"/>
                </a:solidFill>
                <a:latin typeface="Arial Black" pitchFamily="34" charset="0"/>
              </a:rPr>
            </a:br>
            <a:r>
              <a:rPr lang="ru-RU" sz="1200" b="1" dirty="0" smtClean="0">
                <a:solidFill>
                  <a:srgbClr val="002060"/>
                </a:solidFill>
                <a:latin typeface="Arial Black" pitchFamily="34" charset="0"/>
              </a:rPr>
              <a:t> За связь с партизанами была схвачена Анна Александровна </a:t>
            </a:r>
            <a:r>
              <a:rPr lang="ru-RU" sz="1200" b="1" dirty="0" err="1" smtClean="0">
                <a:solidFill>
                  <a:srgbClr val="002060"/>
                </a:solidFill>
                <a:latin typeface="Arial Black" pitchFamily="34" charset="0"/>
              </a:rPr>
              <a:t>Казей</a:t>
            </a:r>
            <a:r>
              <a:rPr lang="ru-RU" sz="1200" b="1" dirty="0" smtClean="0">
                <a:solidFill>
                  <a:srgbClr val="002060"/>
                </a:solidFill>
                <a:latin typeface="Arial Black" pitchFamily="34" charset="0"/>
              </a:rPr>
              <a:t>, и вскоре Марат узнал, что маму повесили в Минске. Гневом и ненавистью к врагу наполнилось сердце мальчика. Вместе с сестрой, комсомолкой Адой, пионер Марат </a:t>
            </a:r>
            <a:r>
              <a:rPr lang="ru-RU" sz="1200" b="1" dirty="0" err="1" smtClean="0">
                <a:solidFill>
                  <a:srgbClr val="002060"/>
                </a:solidFill>
                <a:latin typeface="Arial Black" pitchFamily="34" charset="0"/>
              </a:rPr>
              <a:t>Казей</a:t>
            </a:r>
            <a:r>
              <a:rPr lang="ru-RU" sz="1200" b="1" dirty="0" smtClean="0">
                <a:solidFill>
                  <a:srgbClr val="002060"/>
                </a:solidFill>
                <a:latin typeface="Arial Black" pitchFamily="34" charset="0"/>
              </a:rPr>
              <a:t> ушел к партизанам в </a:t>
            </a:r>
            <a:r>
              <a:rPr lang="ru-RU" sz="1200" b="1" dirty="0" err="1" smtClean="0">
                <a:solidFill>
                  <a:srgbClr val="002060"/>
                </a:solidFill>
                <a:latin typeface="Arial Black" pitchFamily="34" charset="0"/>
              </a:rPr>
              <a:t>Станьковский</a:t>
            </a:r>
            <a:r>
              <a:rPr lang="ru-RU" sz="1200" b="1" dirty="0" smtClean="0">
                <a:solidFill>
                  <a:srgbClr val="002060"/>
                </a:solidFill>
                <a:latin typeface="Arial Black" pitchFamily="34" charset="0"/>
              </a:rPr>
              <a:t> лес. Он стал разведчиком в штабе партизанской бригады. Проникал во вражеские гарнизоны и доставлял командованию ценные сведения. Используя эти данные, партизаны разработали дерзкую операцию и разгромили фашистский гарнизон в городе Дзержинске...</a:t>
            </a:r>
            <a:br>
              <a:rPr lang="ru-RU" sz="1200" b="1" dirty="0" smtClean="0">
                <a:solidFill>
                  <a:srgbClr val="002060"/>
                </a:solidFill>
                <a:latin typeface="Arial Black" pitchFamily="34" charset="0"/>
              </a:rPr>
            </a:br>
            <a:r>
              <a:rPr lang="ru-RU" sz="1200" b="1" dirty="0" smtClean="0">
                <a:solidFill>
                  <a:srgbClr val="002060"/>
                </a:solidFill>
                <a:latin typeface="Arial Black" pitchFamily="34" charset="0"/>
              </a:rPr>
              <a:t>   Марат участвовал в боях и неизменно проявлял отвагу, бесстрашие, вместе с опытными подрывниками минировал железную дорогу.</a:t>
            </a:r>
            <a:br>
              <a:rPr lang="ru-RU" sz="1200" b="1" dirty="0" smtClean="0">
                <a:solidFill>
                  <a:srgbClr val="002060"/>
                </a:solidFill>
                <a:latin typeface="Arial Black" pitchFamily="34" charset="0"/>
              </a:rPr>
            </a:br>
            <a:r>
              <a:rPr lang="ru-RU" sz="1200" b="1" dirty="0" smtClean="0">
                <a:solidFill>
                  <a:srgbClr val="002060"/>
                </a:solidFill>
                <a:latin typeface="Arial Black" pitchFamily="34" charset="0"/>
              </a:rPr>
              <a:t>   Марат погиб в бою. Сражался до последнего патрона, а когда у него осталась лишь одна граната, подпустил врагов поближе и взорвал их... и себя.</a:t>
            </a:r>
            <a:br>
              <a:rPr lang="ru-RU" sz="1200" b="1" dirty="0" smtClean="0">
                <a:solidFill>
                  <a:srgbClr val="002060"/>
                </a:solidFill>
                <a:latin typeface="Arial Black" pitchFamily="34" charset="0"/>
              </a:rPr>
            </a:br>
            <a:r>
              <a:rPr lang="ru-RU" sz="1200" b="1" dirty="0" smtClean="0">
                <a:solidFill>
                  <a:srgbClr val="002060"/>
                </a:solidFill>
                <a:latin typeface="Arial Black" pitchFamily="34" charset="0"/>
              </a:rPr>
              <a:t>   За мужество и отвагу пионер Марат </a:t>
            </a:r>
            <a:r>
              <a:rPr lang="ru-RU" sz="1200" b="1" dirty="0" err="1" smtClean="0">
                <a:solidFill>
                  <a:srgbClr val="002060"/>
                </a:solidFill>
                <a:latin typeface="Arial Black" pitchFamily="34" charset="0"/>
              </a:rPr>
              <a:t>Казей</a:t>
            </a:r>
            <a:r>
              <a:rPr lang="ru-RU" sz="1200" b="1" dirty="0" smtClean="0">
                <a:solidFill>
                  <a:srgbClr val="002060"/>
                </a:solidFill>
                <a:latin typeface="Arial Black" pitchFamily="34" charset="0"/>
              </a:rPr>
              <a:t> был удостоен звания Героя Советского Союза. </a:t>
            </a:r>
            <a:r>
              <a:rPr lang="ru-RU" sz="1200" dirty="0">
                <a:solidFill>
                  <a:srgbClr val="002060"/>
                </a:solidFill>
                <a:latin typeface="Arial Black" pitchFamily="34" charset="0"/>
              </a:rPr>
              <a:t>Юного партизана награждали еще орденом Ленина, а также медалями “За боевые заслуги” и “За отвагу”.</a:t>
            </a:r>
            <a:endParaRPr lang="ru-RU" sz="1200" b="1" dirty="0">
              <a:solidFill>
                <a:srgbClr val="002060"/>
              </a:solidFill>
              <a:latin typeface="Arial Black"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sp>
        <p:nvSpPr>
          <p:cNvPr id="3" name="Прямоугольник 2"/>
          <p:cNvSpPr/>
          <p:nvPr/>
        </p:nvSpPr>
        <p:spPr>
          <a:xfrm>
            <a:off x="467544" y="5085184"/>
            <a:ext cx="8424936" cy="954107"/>
          </a:xfrm>
          <a:prstGeom prst="rect">
            <a:avLst/>
          </a:prstGeom>
        </p:spPr>
        <p:txBody>
          <a:bodyPr wrap="square">
            <a:spAutoFit/>
          </a:bodyPr>
          <a:lstStyle/>
          <a:p>
            <a:r>
              <a:rPr lang="ru-RU" sz="1400" dirty="0">
                <a:solidFill>
                  <a:srgbClr val="002060"/>
                </a:solidFill>
                <a:latin typeface="Arial Black" pitchFamily="34" charset="0"/>
              </a:rPr>
              <a:t>В Минске пионеры собрали деньги и в 1959 году установлен памятник Марату </a:t>
            </a:r>
            <a:r>
              <a:rPr lang="ru-RU" sz="1400" dirty="0" err="1">
                <a:solidFill>
                  <a:srgbClr val="002060"/>
                </a:solidFill>
                <a:latin typeface="Arial Black" pitchFamily="34" charset="0"/>
              </a:rPr>
              <a:t>Казею</a:t>
            </a:r>
            <a:r>
              <a:rPr lang="ru-RU" sz="1400" dirty="0">
                <a:solidFill>
                  <a:srgbClr val="002060"/>
                </a:solidFill>
                <a:latin typeface="Arial Black" pitchFamily="34" charset="0"/>
              </a:rPr>
              <a:t>. В 1958 году был установлен обелиск на могиле Героя в деревне. Памятник Марату </a:t>
            </a:r>
            <a:r>
              <a:rPr lang="ru-RU" sz="1400" dirty="0" err="1">
                <a:solidFill>
                  <a:srgbClr val="002060"/>
                </a:solidFill>
                <a:latin typeface="Arial Black" pitchFamily="34" charset="0"/>
              </a:rPr>
              <a:t>Казею</a:t>
            </a:r>
            <a:r>
              <a:rPr lang="ru-RU" sz="1400" dirty="0">
                <a:solidFill>
                  <a:srgbClr val="002060"/>
                </a:solidFill>
                <a:latin typeface="Arial Black" pitchFamily="34" charset="0"/>
              </a:rPr>
              <a:t> также установлен в Москве. Многие совхозы, улицы, школы, пионерские дружины и отряды носили имя пионера Марата </a:t>
            </a:r>
            <a:r>
              <a:rPr lang="ru-RU" sz="1400" dirty="0" err="1">
                <a:solidFill>
                  <a:srgbClr val="002060"/>
                </a:solidFill>
                <a:latin typeface="Arial Black" pitchFamily="34" charset="0"/>
              </a:rPr>
              <a:t>Казея</a:t>
            </a:r>
            <a:r>
              <a:rPr lang="ru-RU" sz="1400" dirty="0">
                <a:solidFill>
                  <a:srgbClr val="002060"/>
                </a:solidFill>
                <a:latin typeface="Arial Black" pitchFamily="34" charset="0"/>
              </a:rPr>
              <a:t>.</a:t>
            </a:r>
          </a:p>
        </p:txBody>
      </p:sp>
      <p:pic>
        <p:nvPicPr>
          <p:cNvPr id="17410" name="Picture 2" descr="http://kudago.com/media/images/place/76/39/763997ba0e6beb6d2e69e1181db68337.jpg"/>
          <p:cNvPicPr>
            <a:picLocks noChangeAspect="1" noChangeArrowheads="1"/>
          </p:cNvPicPr>
          <p:nvPr/>
        </p:nvPicPr>
        <p:blipFill>
          <a:blip r:embed="rId3" cstate="email"/>
          <a:srcRect/>
          <a:stretch>
            <a:fillRect/>
          </a:stretch>
        </p:blipFill>
        <p:spPr bwMode="auto">
          <a:xfrm>
            <a:off x="395536" y="1124744"/>
            <a:ext cx="3555950" cy="2880320"/>
          </a:xfrm>
          <a:prstGeom prst="rect">
            <a:avLst/>
          </a:prstGeom>
          <a:noFill/>
        </p:spPr>
      </p:pic>
      <p:pic>
        <p:nvPicPr>
          <p:cNvPr id="17412" name="Picture 4" descr="http://i020.radikal.ru/0907/eb/602943e2e3a3.jpg"/>
          <p:cNvPicPr>
            <a:picLocks noChangeAspect="1" noChangeArrowheads="1"/>
          </p:cNvPicPr>
          <p:nvPr/>
        </p:nvPicPr>
        <p:blipFill>
          <a:blip r:embed="rId4" cstate="email"/>
          <a:srcRect/>
          <a:stretch>
            <a:fillRect/>
          </a:stretch>
        </p:blipFill>
        <p:spPr bwMode="auto">
          <a:xfrm>
            <a:off x="4499992" y="1196752"/>
            <a:ext cx="3837112" cy="287783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sp>
        <p:nvSpPr>
          <p:cNvPr id="3" name="TextBox 2"/>
          <p:cNvSpPr txBox="1"/>
          <p:nvPr/>
        </p:nvSpPr>
        <p:spPr>
          <a:xfrm>
            <a:off x="1331640" y="404664"/>
            <a:ext cx="7416824" cy="523220"/>
          </a:xfrm>
          <a:prstGeom prst="rect">
            <a:avLst/>
          </a:prstGeom>
          <a:noFill/>
        </p:spPr>
        <p:txBody>
          <a:bodyPr wrap="square" rtlCol="0">
            <a:spAutoFit/>
          </a:bodyPr>
          <a:lstStyle/>
          <a:p>
            <a:pPr algn="ctr"/>
            <a:r>
              <a:rPr lang="ru-RU" sz="2800" dirty="0" smtClean="0">
                <a:solidFill>
                  <a:srgbClr val="FF0000"/>
                </a:solidFill>
                <a:latin typeface="Arial Black" pitchFamily="34" charset="0"/>
              </a:rPr>
              <a:t>Зина Портнова</a:t>
            </a:r>
            <a:endParaRPr lang="ru-RU" sz="2800" dirty="0">
              <a:solidFill>
                <a:srgbClr val="FF0000"/>
              </a:solidFill>
              <a:latin typeface="Arial Black" pitchFamily="34" charset="0"/>
            </a:endParaRPr>
          </a:p>
        </p:txBody>
      </p:sp>
      <p:pic>
        <p:nvPicPr>
          <p:cNvPr id="16386" name="Picture 2" descr="http://images.aif.ru/003/333/eb58ae72aac6013255c8ad96a88da749.jpg"/>
          <p:cNvPicPr>
            <a:picLocks noChangeAspect="1" noChangeArrowheads="1"/>
          </p:cNvPicPr>
          <p:nvPr/>
        </p:nvPicPr>
        <p:blipFill>
          <a:blip r:embed="rId3" cstate="email"/>
          <a:srcRect/>
          <a:stretch>
            <a:fillRect/>
          </a:stretch>
        </p:blipFill>
        <p:spPr bwMode="auto">
          <a:xfrm>
            <a:off x="251520" y="1772816"/>
            <a:ext cx="3888432" cy="3096344"/>
          </a:xfrm>
          <a:prstGeom prst="rect">
            <a:avLst/>
          </a:prstGeom>
          <a:noFill/>
        </p:spPr>
      </p:pic>
      <p:sp>
        <p:nvSpPr>
          <p:cNvPr id="5" name="Прямоугольник 4"/>
          <p:cNvSpPr/>
          <p:nvPr/>
        </p:nvSpPr>
        <p:spPr>
          <a:xfrm>
            <a:off x="4283968" y="1124744"/>
            <a:ext cx="4572000" cy="4893647"/>
          </a:xfrm>
          <a:prstGeom prst="rect">
            <a:avLst/>
          </a:prstGeom>
        </p:spPr>
        <p:txBody>
          <a:bodyPr>
            <a:spAutoFit/>
          </a:bodyPr>
          <a:lstStyle/>
          <a:p>
            <a:r>
              <a:rPr lang="ru-RU" sz="1200" dirty="0">
                <a:solidFill>
                  <a:srgbClr val="002060"/>
                </a:solidFill>
                <a:latin typeface="Arial Black" pitchFamily="34" charset="0"/>
              </a:rPr>
              <a:t>Зина Портнова родилась в Ленинграде.  После седьмого класса летом 1941 года она приехала на каникулы к бабушке в белорусскую деревню Зуя. Там её и застала война. Белоруссию заняли фашисты</a:t>
            </a:r>
            <a:r>
              <a:rPr lang="ru-RU" sz="1200" dirty="0" smtClean="0">
                <a:solidFill>
                  <a:srgbClr val="002060"/>
                </a:solidFill>
                <a:latin typeface="Arial Black" pitchFamily="34" charset="0"/>
              </a:rPr>
              <a:t>. </a:t>
            </a:r>
            <a:r>
              <a:rPr lang="ru-RU" sz="1200" dirty="0" smtClean="0">
                <a:solidFill>
                  <a:srgbClr val="002060"/>
                </a:solidFill>
                <a:latin typeface="Arial Black" pitchFamily="34" charset="0"/>
              </a:rPr>
              <a:t>была создана подпольная комсомольско-молодежная организация "Юные мстители", и Зину избрали членом ее комитета. Она участвовала в дерзких операциях против врага, в диверсиях, распространяла листовки, по заданию партизанского отряда вела разведку. Стоял декабрь 1943 года. Зина возвращалась с задания. В деревне </a:t>
            </a:r>
            <a:r>
              <a:rPr lang="ru-RU" sz="1200" dirty="0" err="1" smtClean="0">
                <a:solidFill>
                  <a:srgbClr val="002060"/>
                </a:solidFill>
                <a:latin typeface="Arial Black" pitchFamily="34" charset="0"/>
              </a:rPr>
              <a:t>Мостище</a:t>
            </a:r>
            <a:r>
              <a:rPr lang="ru-RU" sz="1200" dirty="0" smtClean="0">
                <a:solidFill>
                  <a:srgbClr val="002060"/>
                </a:solidFill>
                <a:latin typeface="Arial Black" pitchFamily="34" charset="0"/>
              </a:rPr>
              <a:t> ее выдал предатель. Фашисты схватили юную партизанку, пытали. Ответом врагу было молчание Зины, ее презрение и ненависть, решимость бороться до конца. Во время одного из допросов, выбрав момент, Зина схватила со стола пистолет и в упор выстрела в гестаповца.</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   Вбежавший на выстрел офицер был также убит наповал. Зина пыталась бежать, но фашисты настигли ее...</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   Отважная юная пионерка была зверски замучена, но до последней минуты оставалась стойкой, мужественной, несгибаемой. И Родина посмертно отметила ее подвиг высшим своим званием - </a:t>
            </a:r>
            <a:r>
              <a:rPr lang="ru-RU" sz="1200" dirty="0" err="1" smtClean="0">
                <a:solidFill>
                  <a:srgbClr val="002060"/>
                </a:solidFill>
                <a:latin typeface="Arial Black" pitchFamily="34" charset="0"/>
              </a:rPr>
              <a:t>званием</a:t>
            </a:r>
            <a:r>
              <a:rPr lang="ru-RU" sz="1200" dirty="0" smtClean="0">
                <a:solidFill>
                  <a:srgbClr val="002060"/>
                </a:solidFill>
                <a:latin typeface="Arial Black" pitchFamily="34" charset="0"/>
              </a:rPr>
              <a:t> Героя Советского Союза.</a:t>
            </a:r>
            <a:endParaRPr lang="ru-RU" sz="1200" dirty="0">
              <a:solidFill>
                <a:srgbClr val="002060"/>
              </a:solidFill>
              <a:latin typeface="Arial Black"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pic>
        <p:nvPicPr>
          <p:cNvPr id="15362" name="Picture 2" descr="Челябинск. На улицах города. Парк &quot;Алое поле&quot;. Аллея пионеров-героев. Зина Портнова © Александра Кириллина / фотобанк ПРОФИ-ИМИДЖ|РОСФОТО"/>
          <p:cNvPicPr>
            <a:picLocks noChangeAspect="1" noChangeArrowheads="1"/>
          </p:cNvPicPr>
          <p:nvPr/>
        </p:nvPicPr>
        <p:blipFill>
          <a:blip r:embed="rId3" cstate="email"/>
          <a:srcRect/>
          <a:stretch>
            <a:fillRect/>
          </a:stretch>
        </p:blipFill>
        <p:spPr bwMode="auto">
          <a:xfrm>
            <a:off x="755576" y="980728"/>
            <a:ext cx="2952328" cy="4428492"/>
          </a:xfrm>
          <a:prstGeom prst="rect">
            <a:avLst/>
          </a:prstGeom>
          <a:noFill/>
        </p:spPr>
      </p:pic>
      <p:sp>
        <p:nvSpPr>
          <p:cNvPr id="4" name="Прямоугольник 3"/>
          <p:cNvSpPr/>
          <p:nvPr/>
        </p:nvSpPr>
        <p:spPr>
          <a:xfrm>
            <a:off x="611560" y="5805264"/>
            <a:ext cx="3384376" cy="646331"/>
          </a:xfrm>
          <a:prstGeom prst="rect">
            <a:avLst/>
          </a:prstGeom>
        </p:spPr>
        <p:txBody>
          <a:bodyPr wrap="square">
            <a:spAutoFit/>
          </a:bodyPr>
          <a:lstStyle/>
          <a:p>
            <a:r>
              <a:rPr lang="ru-RU" sz="1200" b="1" dirty="0">
                <a:solidFill>
                  <a:srgbClr val="002060"/>
                </a:solidFill>
                <a:latin typeface="Arial Black" pitchFamily="34" charset="0"/>
              </a:rPr>
              <a:t>Челябинск. На улицах города. Парк "Алое поле". Аллея пионеров-героев. Зина Портнова</a:t>
            </a:r>
          </a:p>
        </p:txBody>
      </p:sp>
      <p:pic>
        <p:nvPicPr>
          <p:cNvPr id="15364" name="Picture 4" descr="https://img-fotki.yandex.ru/get/3204/juryno.0/0_1c9bc_620af9a0_-2-L"/>
          <p:cNvPicPr>
            <a:picLocks noChangeAspect="1" noChangeArrowheads="1"/>
          </p:cNvPicPr>
          <p:nvPr/>
        </p:nvPicPr>
        <p:blipFill>
          <a:blip r:embed="rId4" cstate="email"/>
          <a:srcRect/>
          <a:stretch>
            <a:fillRect/>
          </a:stretch>
        </p:blipFill>
        <p:spPr bwMode="auto">
          <a:xfrm>
            <a:off x="4716016" y="548680"/>
            <a:ext cx="3096344" cy="2322258"/>
          </a:xfrm>
          <a:prstGeom prst="rect">
            <a:avLst/>
          </a:prstGeom>
          <a:noFill/>
        </p:spPr>
      </p:pic>
      <p:pic>
        <p:nvPicPr>
          <p:cNvPr id="15366" name="Picture 6" descr="http://ekabu2.unistoreserve.ru/50ef2cf07efa6e69405cfa5b"/>
          <p:cNvPicPr>
            <a:picLocks noChangeAspect="1" noChangeArrowheads="1"/>
          </p:cNvPicPr>
          <p:nvPr/>
        </p:nvPicPr>
        <p:blipFill>
          <a:blip r:embed="rId5" cstate="email"/>
          <a:srcRect/>
          <a:stretch>
            <a:fillRect/>
          </a:stretch>
        </p:blipFill>
        <p:spPr bwMode="auto">
          <a:xfrm>
            <a:off x="4716016" y="3068960"/>
            <a:ext cx="3240360" cy="2427524"/>
          </a:xfrm>
          <a:prstGeom prst="rect">
            <a:avLst/>
          </a:prstGeom>
          <a:noFill/>
        </p:spPr>
      </p:pic>
      <p:sp>
        <p:nvSpPr>
          <p:cNvPr id="7" name="Прямоугольник 6"/>
          <p:cNvSpPr/>
          <p:nvPr/>
        </p:nvSpPr>
        <p:spPr>
          <a:xfrm>
            <a:off x="4572000" y="5805264"/>
            <a:ext cx="4067944" cy="646331"/>
          </a:xfrm>
          <a:prstGeom prst="rect">
            <a:avLst/>
          </a:prstGeom>
        </p:spPr>
        <p:txBody>
          <a:bodyPr wrap="square">
            <a:spAutoFit/>
          </a:bodyPr>
          <a:lstStyle/>
          <a:p>
            <a:r>
              <a:rPr lang="ru-RU" sz="1200" dirty="0">
                <a:solidFill>
                  <a:srgbClr val="002060"/>
                </a:solidFill>
                <a:latin typeface="Arial Black" pitchFamily="34" charset="0"/>
              </a:rPr>
              <a:t>В столице Белоруссии — городе-герое Минске установлен бюст Зины Портновой, а около посёлка </a:t>
            </a:r>
            <a:r>
              <a:rPr lang="ru-RU" sz="1200" dirty="0" err="1">
                <a:solidFill>
                  <a:srgbClr val="002060"/>
                </a:solidFill>
                <a:latin typeface="Arial Black" pitchFamily="34" charset="0"/>
              </a:rPr>
              <a:t>Оболь</a:t>
            </a:r>
            <a:r>
              <a:rPr lang="ru-RU" sz="1200" dirty="0">
                <a:solidFill>
                  <a:srgbClr val="002060"/>
                </a:solidFill>
                <a:latin typeface="Arial Black" pitchFamily="34" charset="0"/>
              </a:rPr>
              <a:t> — обелиск.</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http://pedsovet.su/_ld/455/51932348.jpg"/>
          <p:cNvPicPr>
            <a:picLocks noChangeAspect="1" noChangeArrowheads="1"/>
          </p:cNvPicPr>
          <p:nvPr/>
        </p:nvPicPr>
        <p:blipFill>
          <a:blip r:embed="rId2" cstate="email"/>
          <a:srcRect/>
          <a:stretch>
            <a:fillRect/>
          </a:stretch>
        </p:blipFill>
        <p:spPr bwMode="auto">
          <a:xfrm>
            <a:off x="0" y="0"/>
            <a:ext cx="9143997" cy="6858000"/>
          </a:xfrm>
          <a:prstGeom prst="rect">
            <a:avLst/>
          </a:prstGeom>
          <a:noFill/>
          <a:ln>
            <a:solidFill>
              <a:srgbClr val="7030A0"/>
            </a:solidFill>
          </a:ln>
        </p:spPr>
      </p:pic>
      <p:sp>
        <p:nvSpPr>
          <p:cNvPr id="3" name="TextBox 2"/>
          <p:cNvSpPr txBox="1"/>
          <p:nvPr/>
        </p:nvSpPr>
        <p:spPr>
          <a:xfrm>
            <a:off x="1547664" y="548680"/>
            <a:ext cx="6840760" cy="523220"/>
          </a:xfrm>
          <a:prstGeom prst="rect">
            <a:avLst/>
          </a:prstGeom>
          <a:noFill/>
        </p:spPr>
        <p:txBody>
          <a:bodyPr wrap="square" rtlCol="0">
            <a:spAutoFit/>
          </a:bodyPr>
          <a:lstStyle/>
          <a:p>
            <a:pPr algn="ctr"/>
            <a:r>
              <a:rPr lang="ru-RU" sz="2800" dirty="0" smtClean="0">
                <a:solidFill>
                  <a:srgbClr val="FF0000"/>
                </a:solidFill>
              </a:rPr>
              <a:t>Валя Котик</a:t>
            </a:r>
            <a:endParaRPr lang="ru-RU" sz="2800" dirty="0">
              <a:solidFill>
                <a:srgbClr val="FF0000"/>
              </a:solidFill>
            </a:endParaRPr>
          </a:p>
        </p:txBody>
      </p:sp>
      <p:pic>
        <p:nvPicPr>
          <p:cNvPr id="31746" name="Picture 2" descr="https://upload.wikimedia.org/wikipedia/commons/thumb/d/d6/ValaKotyk.jpg/200px-ValaKotyk.jpg"/>
          <p:cNvPicPr>
            <a:picLocks noChangeAspect="1" noChangeArrowheads="1"/>
          </p:cNvPicPr>
          <p:nvPr/>
        </p:nvPicPr>
        <p:blipFill>
          <a:blip r:embed="rId3" cstate="email"/>
          <a:srcRect/>
          <a:stretch>
            <a:fillRect/>
          </a:stretch>
        </p:blipFill>
        <p:spPr bwMode="auto">
          <a:xfrm>
            <a:off x="539552" y="1484784"/>
            <a:ext cx="2821537" cy="3456384"/>
          </a:xfrm>
          <a:prstGeom prst="rect">
            <a:avLst/>
          </a:prstGeom>
          <a:noFill/>
        </p:spPr>
      </p:pic>
      <p:sp>
        <p:nvSpPr>
          <p:cNvPr id="5" name="Прямоугольник 4"/>
          <p:cNvSpPr/>
          <p:nvPr/>
        </p:nvSpPr>
        <p:spPr>
          <a:xfrm>
            <a:off x="3491880" y="1268760"/>
            <a:ext cx="5472608" cy="6001643"/>
          </a:xfrm>
          <a:prstGeom prst="rect">
            <a:avLst/>
          </a:prstGeom>
        </p:spPr>
        <p:txBody>
          <a:bodyPr wrap="square">
            <a:spAutoFit/>
          </a:bodyPr>
          <a:lstStyle/>
          <a:p>
            <a:r>
              <a:rPr lang="ru-RU" sz="1100" dirty="0" smtClean="0">
                <a:solidFill>
                  <a:srgbClr val="002060"/>
                </a:solidFill>
                <a:latin typeface="Arial Black" pitchFamily="34" charset="0"/>
              </a:rPr>
              <a:t>Он </a:t>
            </a:r>
            <a:r>
              <a:rPr lang="ru-RU" sz="1200" dirty="0" smtClean="0">
                <a:solidFill>
                  <a:srgbClr val="002060"/>
                </a:solidFill>
                <a:latin typeface="Arial Black" pitchFamily="34" charset="0"/>
              </a:rPr>
              <a:t>родился 11 февраля 1930 года в селе Хмелевка </a:t>
            </a:r>
            <a:r>
              <a:rPr lang="ru-RU" sz="1200" dirty="0" err="1" smtClean="0">
                <a:solidFill>
                  <a:srgbClr val="002060"/>
                </a:solidFill>
                <a:latin typeface="Arial Black" pitchFamily="34" charset="0"/>
              </a:rPr>
              <a:t>Шепетовского</a:t>
            </a:r>
            <a:r>
              <a:rPr lang="ru-RU" sz="1200" dirty="0" smtClean="0">
                <a:solidFill>
                  <a:srgbClr val="002060"/>
                </a:solidFill>
                <a:latin typeface="Arial Black" pitchFamily="34" charset="0"/>
              </a:rPr>
              <a:t> района Хмельницкой области. Учился в школе №4 города Шепетовки, был признанным вожаком пионеров, своих ровесников.</a:t>
            </a:r>
            <a:r>
              <a:rPr lang="en-US" sz="1200" dirty="0" smtClean="0">
                <a:solidFill>
                  <a:srgbClr val="002060"/>
                </a:solidFill>
                <a:latin typeface="Arial Black" pitchFamily="34" charset="0"/>
              </a:rPr>
              <a:t> </a:t>
            </a:r>
            <a:r>
              <a:rPr lang="ru-RU" sz="1200" dirty="0" smtClean="0">
                <a:solidFill>
                  <a:srgbClr val="002060"/>
                </a:solidFill>
                <a:latin typeface="Arial Black" pitchFamily="34" charset="0"/>
              </a:rPr>
              <a:t>Когда в Шепетовку ворвались фашисты, Валя Котик вместе с друзьями решил бороться с врагом. Ребята собрали на месте боев оружие, которое потом партизаны на возу с сеном переправили в отряд.</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Присмотревшись к мальчику, коммунисты доверили Вале быть связным и разведчиком в своей подпольной организации. Он узнавал расположение вражеских постов, порядок смены караула. Присмотревшись к мальчику, коммунисты доверили Вале быть связным и разведчиком в своей подпольной организации. Он узнавал расположение вражеских постов, порядок смены караула.</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   Фашисты наметили карательную операцию против партизан, а Валя, выследив гитлеровского офицера, возглавлявшего карателей, убил его...</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   Когда в городе начались аресты, Валя вместе с мамой и братом Виктором ушел к партизанам. Пионер, которому только-только исполнилось четырнадцать лет, сражался плечом к плечу со взрослыми, освобождая родную землю. На его счету - шесть вражеских эшелонов, взорванных на пути к фронту. Валя Котик был награжден орденом отечественной войны 1 степени, медалью "Партизану Отечественной войны" 2 степени.</a:t>
            </a:r>
            <a:br>
              <a:rPr lang="ru-RU" sz="1200" dirty="0" smtClean="0">
                <a:solidFill>
                  <a:srgbClr val="002060"/>
                </a:solidFill>
                <a:latin typeface="Arial Black" pitchFamily="34" charset="0"/>
              </a:rPr>
            </a:br>
            <a:r>
              <a:rPr lang="ru-RU" sz="1200" dirty="0" smtClean="0">
                <a:solidFill>
                  <a:srgbClr val="002060"/>
                </a:solidFill>
                <a:latin typeface="Arial Black" pitchFamily="34" charset="0"/>
              </a:rPr>
              <a:t>   Валя Котик погиб как герой, и Родина посмертно удостоила его званием Героя Советского Союза. Перед школой, в которой учился этот отважный пионер, поставлен ему памятник. </a:t>
            </a:r>
            <a:r>
              <a:rPr lang="ru-RU" sz="1100" dirty="0" smtClean="0">
                <a:solidFill>
                  <a:srgbClr val="002060"/>
                </a:solidFill>
                <a:latin typeface="Arial Black" pitchFamily="34" charset="0"/>
              </a:rPr>
              <a:t/>
            </a:r>
            <a:br>
              <a:rPr lang="ru-RU" sz="1100" dirty="0" smtClean="0">
                <a:solidFill>
                  <a:srgbClr val="002060"/>
                </a:solidFill>
                <a:latin typeface="Arial Black" pitchFamily="34" charset="0"/>
              </a:rPr>
            </a:br>
            <a:r>
              <a:rPr lang="ru-RU" dirty="0" smtClean="0">
                <a:latin typeface="Calibri" pitchFamily="34" charset="0"/>
              </a:rPr>
              <a:t/>
            </a:r>
            <a:br>
              <a:rPr lang="ru-RU" dirty="0" smtClean="0">
                <a:latin typeface="Calibri" pitchFamily="34" charset="0"/>
              </a:rPr>
            </a:br>
            <a:endParaRPr lang="ru-RU" dirty="0">
              <a:latin typeface="Calibri"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234</TotalTime>
  <Words>2706</Words>
  <Application>Microsoft Office PowerPoint</Application>
  <PresentationFormat>Экран (4:3)</PresentationFormat>
  <Paragraphs>62</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Аспект</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Ольга</dc:creator>
  <cp:lastModifiedBy>Ольга</cp:lastModifiedBy>
  <cp:revision>24</cp:revision>
  <dcterms:created xsi:type="dcterms:W3CDTF">2015-04-04T13:29:51Z</dcterms:created>
  <dcterms:modified xsi:type="dcterms:W3CDTF">2015-04-04T17:24:09Z</dcterms:modified>
</cp:coreProperties>
</file>