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5"/>
  </p:notesMasterIdLst>
  <p:sldIdLst>
    <p:sldId id="257" r:id="rId3"/>
    <p:sldId id="302" r:id="rId4"/>
    <p:sldId id="284" r:id="rId5"/>
    <p:sldId id="285" r:id="rId6"/>
    <p:sldId id="297" r:id="rId7"/>
    <p:sldId id="286" r:id="rId8"/>
    <p:sldId id="298" r:id="rId9"/>
    <p:sldId id="299" r:id="rId10"/>
    <p:sldId id="269" r:id="rId11"/>
    <p:sldId id="258" r:id="rId12"/>
    <p:sldId id="308" r:id="rId13"/>
    <p:sldId id="290" r:id="rId14"/>
    <p:sldId id="287" r:id="rId15"/>
    <p:sldId id="288" r:id="rId16"/>
    <p:sldId id="289" r:id="rId17"/>
    <p:sldId id="301" r:id="rId18"/>
    <p:sldId id="292" r:id="rId19"/>
    <p:sldId id="294" r:id="rId20"/>
    <p:sldId id="295" r:id="rId21"/>
    <p:sldId id="296" r:id="rId22"/>
    <p:sldId id="300" r:id="rId23"/>
    <p:sldId id="293" r:id="rId2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78E18E-BC08-408F-8EF5-1907F70134B1}" type="doc">
      <dgm:prSet loTypeId="urn:microsoft.com/office/officeart/2005/8/layout/pyramid2" loCatId="list" qsTypeId="urn:microsoft.com/office/officeart/2005/8/quickstyle/3d5" qsCatId="3D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23C18355-254B-4F3B-A8E8-33D33E3D54D5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0099"/>
              </a:solidFill>
              <a:latin typeface="Georgia" pitchFamily="18" charset="0"/>
            </a:rPr>
            <a:t>Игровая</a:t>
          </a:r>
          <a:endParaRPr lang="ru-RU" sz="1800" b="1" dirty="0">
            <a:solidFill>
              <a:srgbClr val="000099"/>
            </a:solidFill>
            <a:latin typeface="Georgia" pitchFamily="18" charset="0"/>
          </a:endParaRPr>
        </a:p>
      </dgm:t>
    </dgm:pt>
    <dgm:pt modelId="{719A1BB9-0391-4C71-8233-BEAC6A62F8C0}" type="parTrans" cxnId="{29D05B1A-77FD-4487-978A-9DDF302BF7E0}">
      <dgm:prSet/>
      <dgm:spPr/>
      <dgm:t>
        <a:bodyPr/>
        <a:lstStyle/>
        <a:p>
          <a:endParaRPr lang="ru-RU"/>
        </a:p>
      </dgm:t>
    </dgm:pt>
    <dgm:pt modelId="{365995F7-36C4-41DE-9814-CCEE6CE15746}" type="sibTrans" cxnId="{29D05B1A-77FD-4487-978A-9DDF302BF7E0}">
      <dgm:prSet/>
      <dgm:spPr/>
      <dgm:t>
        <a:bodyPr/>
        <a:lstStyle/>
        <a:p>
          <a:endParaRPr lang="ru-RU"/>
        </a:p>
      </dgm:t>
    </dgm:pt>
    <dgm:pt modelId="{89BDBF99-BA2A-41CA-8FE5-A1A40FFF7037}">
      <dgm:prSet custT="1"/>
      <dgm:spPr/>
      <dgm:t>
        <a:bodyPr/>
        <a:lstStyle/>
        <a:p>
          <a:r>
            <a:rPr lang="ru-RU" sz="1800" b="1" dirty="0" smtClean="0">
              <a:solidFill>
                <a:srgbClr val="000099"/>
              </a:solidFill>
              <a:latin typeface="Georgia" pitchFamily="18" charset="0"/>
            </a:rPr>
            <a:t>Двигательная</a:t>
          </a:r>
        </a:p>
      </dgm:t>
    </dgm:pt>
    <dgm:pt modelId="{4B38C75E-92B4-441C-BF1B-90875659CE61}" type="parTrans" cxnId="{1DCE2B69-DC2D-451A-A769-8AAFCA8CB414}">
      <dgm:prSet/>
      <dgm:spPr/>
      <dgm:t>
        <a:bodyPr/>
        <a:lstStyle/>
        <a:p>
          <a:endParaRPr lang="ru-RU"/>
        </a:p>
      </dgm:t>
    </dgm:pt>
    <dgm:pt modelId="{02470D1E-0341-420C-8581-C7675F2052C8}" type="sibTrans" cxnId="{1DCE2B69-DC2D-451A-A769-8AAFCA8CB414}">
      <dgm:prSet/>
      <dgm:spPr/>
      <dgm:t>
        <a:bodyPr/>
        <a:lstStyle/>
        <a:p>
          <a:endParaRPr lang="ru-RU"/>
        </a:p>
      </dgm:t>
    </dgm:pt>
    <dgm:pt modelId="{B8B091C9-B4B9-4182-A4F5-36CF61ED33AC}">
      <dgm:prSet custT="1"/>
      <dgm:spPr/>
      <dgm:t>
        <a:bodyPr/>
        <a:lstStyle/>
        <a:p>
          <a:r>
            <a:rPr lang="ru-RU" sz="1800" b="1" dirty="0" smtClean="0">
              <a:solidFill>
                <a:srgbClr val="000099"/>
              </a:solidFill>
              <a:latin typeface="Georgia" pitchFamily="18" charset="0"/>
            </a:rPr>
            <a:t>Продуктивная</a:t>
          </a:r>
        </a:p>
      </dgm:t>
    </dgm:pt>
    <dgm:pt modelId="{DE4FCEA7-50E4-403F-9A22-FEA2AD965FCC}" type="parTrans" cxnId="{00B60610-70F1-44B6-8F27-F210163CC7C1}">
      <dgm:prSet/>
      <dgm:spPr/>
      <dgm:t>
        <a:bodyPr/>
        <a:lstStyle/>
        <a:p>
          <a:endParaRPr lang="ru-RU"/>
        </a:p>
      </dgm:t>
    </dgm:pt>
    <dgm:pt modelId="{AD2AE3B9-7B2D-4AB7-85F0-F7E2EA2CEBEC}" type="sibTrans" cxnId="{00B60610-70F1-44B6-8F27-F210163CC7C1}">
      <dgm:prSet/>
      <dgm:spPr/>
      <dgm:t>
        <a:bodyPr/>
        <a:lstStyle/>
        <a:p>
          <a:endParaRPr lang="ru-RU"/>
        </a:p>
      </dgm:t>
    </dgm:pt>
    <dgm:pt modelId="{51D88B40-277B-49D5-98C1-97243FC98004}">
      <dgm:prSet custT="1"/>
      <dgm:spPr/>
      <dgm:t>
        <a:bodyPr/>
        <a:lstStyle/>
        <a:p>
          <a:r>
            <a:rPr lang="ru-RU" sz="1800" b="1" dirty="0" smtClean="0">
              <a:solidFill>
                <a:srgbClr val="000099"/>
              </a:solidFill>
              <a:latin typeface="Georgia" pitchFamily="18" charset="0"/>
            </a:rPr>
            <a:t>Коммуникативная</a:t>
          </a:r>
        </a:p>
      </dgm:t>
    </dgm:pt>
    <dgm:pt modelId="{E1B50FF6-CF76-4B74-A4BC-8FBAEF7B7CDC}" type="parTrans" cxnId="{33D74819-E67B-48F2-8B1D-921D22BBA611}">
      <dgm:prSet/>
      <dgm:spPr/>
      <dgm:t>
        <a:bodyPr/>
        <a:lstStyle/>
        <a:p>
          <a:endParaRPr lang="ru-RU"/>
        </a:p>
      </dgm:t>
    </dgm:pt>
    <dgm:pt modelId="{753E3ECF-919A-41C4-9541-68F2737A2096}" type="sibTrans" cxnId="{33D74819-E67B-48F2-8B1D-921D22BBA611}">
      <dgm:prSet/>
      <dgm:spPr/>
      <dgm:t>
        <a:bodyPr/>
        <a:lstStyle/>
        <a:p>
          <a:endParaRPr lang="ru-RU"/>
        </a:p>
      </dgm:t>
    </dgm:pt>
    <dgm:pt modelId="{352E493D-7893-4C56-834F-C73EAF0F0082}">
      <dgm:prSet custT="1"/>
      <dgm:spPr/>
      <dgm:t>
        <a:bodyPr/>
        <a:lstStyle/>
        <a:p>
          <a:r>
            <a:rPr lang="ru-RU" sz="1800" b="1" dirty="0" smtClean="0">
              <a:solidFill>
                <a:srgbClr val="000099"/>
              </a:solidFill>
              <a:latin typeface="Georgia" pitchFamily="18" charset="0"/>
            </a:rPr>
            <a:t>Трудовая</a:t>
          </a:r>
        </a:p>
      </dgm:t>
    </dgm:pt>
    <dgm:pt modelId="{E1C27F5C-F484-4561-A826-082AD736616A}" type="parTrans" cxnId="{8B10A662-90D8-44B9-BBDF-0CA45FAA9B92}">
      <dgm:prSet/>
      <dgm:spPr/>
      <dgm:t>
        <a:bodyPr/>
        <a:lstStyle/>
        <a:p>
          <a:endParaRPr lang="ru-RU"/>
        </a:p>
      </dgm:t>
    </dgm:pt>
    <dgm:pt modelId="{61151806-E311-4FCA-8F4E-4DE512C5148B}" type="sibTrans" cxnId="{8B10A662-90D8-44B9-BBDF-0CA45FAA9B92}">
      <dgm:prSet/>
      <dgm:spPr/>
      <dgm:t>
        <a:bodyPr/>
        <a:lstStyle/>
        <a:p>
          <a:endParaRPr lang="ru-RU"/>
        </a:p>
      </dgm:t>
    </dgm:pt>
    <dgm:pt modelId="{1A7F4EFD-E0EE-43A0-9F4F-462C86E70B2A}">
      <dgm:prSet custT="1"/>
      <dgm:spPr/>
      <dgm:t>
        <a:bodyPr/>
        <a:lstStyle/>
        <a:p>
          <a:r>
            <a:rPr lang="ru-RU" sz="1800" b="1" dirty="0" smtClean="0">
              <a:solidFill>
                <a:srgbClr val="000099"/>
              </a:solidFill>
              <a:latin typeface="Georgia" pitchFamily="18" charset="0"/>
            </a:rPr>
            <a:t>Познавательно-исследовательская</a:t>
          </a:r>
        </a:p>
      </dgm:t>
    </dgm:pt>
    <dgm:pt modelId="{036E393B-0049-4CEE-A53F-5CAF2DED8B26}" type="parTrans" cxnId="{9FF9F71F-156E-42D5-BF45-430D9F0D2C5B}">
      <dgm:prSet/>
      <dgm:spPr/>
      <dgm:t>
        <a:bodyPr/>
        <a:lstStyle/>
        <a:p>
          <a:endParaRPr lang="ru-RU"/>
        </a:p>
      </dgm:t>
    </dgm:pt>
    <dgm:pt modelId="{F8B30B88-BBE7-4C39-A84A-3BC8D7287F44}" type="sibTrans" cxnId="{9FF9F71F-156E-42D5-BF45-430D9F0D2C5B}">
      <dgm:prSet/>
      <dgm:spPr/>
      <dgm:t>
        <a:bodyPr/>
        <a:lstStyle/>
        <a:p>
          <a:endParaRPr lang="ru-RU"/>
        </a:p>
      </dgm:t>
    </dgm:pt>
    <dgm:pt modelId="{064978E7-5E80-448B-8A2E-33DB8EB4662C}">
      <dgm:prSet custT="1"/>
      <dgm:spPr/>
      <dgm:t>
        <a:bodyPr/>
        <a:lstStyle/>
        <a:p>
          <a:r>
            <a:rPr lang="ru-RU" sz="1800" b="1" dirty="0" smtClean="0">
              <a:solidFill>
                <a:srgbClr val="000099"/>
              </a:solidFill>
              <a:latin typeface="Georgia" pitchFamily="18" charset="0"/>
            </a:rPr>
            <a:t>Восприятие художественной литературы</a:t>
          </a:r>
          <a:endParaRPr lang="ru-RU" sz="1800" b="1" dirty="0">
            <a:solidFill>
              <a:srgbClr val="000099"/>
            </a:solidFill>
            <a:latin typeface="Georgia" pitchFamily="18" charset="0"/>
          </a:endParaRPr>
        </a:p>
      </dgm:t>
    </dgm:pt>
    <dgm:pt modelId="{7CB8D6D7-8039-4D2A-B9AC-337E9D04031A}" type="parTrans" cxnId="{E5593BE7-1698-4C03-A405-914D6991224D}">
      <dgm:prSet/>
      <dgm:spPr/>
      <dgm:t>
        <a:bodyPr/>
        <a:lstStyle/>
        <a:p>
          <a:endParaRPr lang="ru-RU"/>
        </a:p>
      </dgm:t>
    </dgm:pt>
    <dgm:pt modelId="{252512C8-F2C6-4055-8A39-D556B0168B8C}" type="sibTrans" cxnId="{E5593BE7-1698-4C03-A405-914D6991224D}">
      <dgm:prSet/>
      <dgm:spPr/>
      <dgm:t>
        <a:bodyPr/>
        <a:lstStyle/>
        <a:p>
          <a:endParaRPr lang="ru-RU"/>
        </a:p>
      </dgm:t>
    </dgm:pt>
    <dgm:pt modelId="{A705D70B-2BFF-45A2-856D-DC8A0CDDCDB5}">
      <dgm:prSet custT="1"/>
      <dgm:spPr/>
      <dgm:t>
        <a:bodyPr/>
        <a:lstStyle/>
        <a:p>
          <a:r>
            <a:rPr lang="ru-RU" sz="1800" b="1" dirty="0" smtClean="0">
              <a:solidFill>
                <a:srgbClr val="000099"/>
              </a:solidFill>
              <a:latin typeface="Georgia" pitchFamily="18" charset="0"/>
            </a:rPr>
            <a:t>Музыкально-художественная</a:t>
          </a:r>
        </a:p>
      </dgm:t>
    </dgm:pt>
    <dgm:pt modelId="{A9CEE859-0AE3-4A51-AB33-4022CE7E67F7}" type="parTrans" cxnId="{16696EDF-59B3-4E48-979D-EFDDBECDE00F}">
      <dgm:prSet/>
      <dgm:spPr/>
      <dgm:t>
        <a:bodyPr/>
        <a:lstStyle/>
        <a:p>
          <a:endParaRPr lang="ru-RU"/>
        </a:p>
      </dgm:t>
    </dgm:pt>
    <dgm:pt modelId="{CB756884-8033-45D4-823B-5995C9B31B8B}" type="sibTrans" cxnId="{16696EDF-59B3-4E48-979D-EFDDBECDE00F}">
      <dgm:prSet/>
      <dgm:spPr/>
      <dgm:t>
        <a:bodyPr/>
        <a:lstStyle/>
        <a:p>
          <a:endParaRPr lang="ru-RU"/>
        </a:p>
      </dgm:t>
    </dgm:pt>
    <dgm:pt modelId="{F51681C1-7E7E-4D97-B36F-9077FB9191D4}" type="pres">
      <dgm:prSet presAssocID="{D478E18E-BC08-408F-8EF5-1907F70134B1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A60D5551-70B5-440E-BA37-44E7D069CFDF}" type="pres">
      <dgm:prSet presAssocID="{D478E18E-BC08-408F-8EF5-1907F70134B1}" presName="pyramid" presStyleLbl="node1" presStyleIdx="0" presStyleCnt="1" custLinFactNeighborX="14241" custLinFactNeighborY="1301"/>
      <dgm:spPr/>
      <dgm:t>
        <a:bodyPr/>
        <a:lstStyle/>
        <a:p>
          <a:endParaRPr lang="ru-RU"/>
        </a:p>
      </dgm:t>
    </dgm:pt>
    <dgm:pt modelId="{1E6B34E6-C8F9-4969-9EC0-AA2AC91FCBB7}" type="pres">
      <dgm:prSet presAssocID="{D478E18E-BC08-408F-8EF5-1907F70134B1}" presName="theList" presStyleCnt="0"/>
      <dgm:spPr/>
      <dgm:t>
        <a:bodyPr/>
        <a:lstStyle/>
        <a:p>
          <a:endParaRPr lang="ru-RU"/>
        </a:p>
      </dgm:t>
    </dgm:pt>
    <dgm:pt modelId="{BDAB8325-AA70-4BEF-9361-C20E3F26156D}" type="pres">
      <dgm:prSet presAssocID="{23C18355-254B-4F3B-A8E8-33D33E3D54D5}" presName="aNode" presStyleLbl="fgAcc1" presStyleIdx="0" presStyleCnt="8" custLinFactY="-41570" custLinFactNeighborX="704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B215BD-8C2F-418E-8712-3CFCAB48EFF4}" type="pres">
      <dgm:prSet presAssocID="{23C18355-254B-4F3B-A8E8-33D33E3D54D5}" presName="aSpace" presStyleCnt="0"/>
      <dgm:spPr/>
      <dgm:t>
        <a:bodyPr/>
        <a:lstStyle/>
        <a:p>
          <a:endParaRPr lang="ru-RU"/>
        </a:p>
      </dgm:t>
    </dgm:pt>
    <dgm:pt modelId="{32FB35CD-2477-4784-85DC-36FEECE5D62F}" type="pres">
      <dgm:prSet presAssocID="{89BDBF99-BA2A-41CA-8FE5-A1A40FFF7037}" presName="aNode" presStyleLbl="fgAcc1" presStyleIdx="1" presStyleCnt="8" custLinFactY="-22294" custLinFactNeighborX="811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5AE12E-FB91-4820-A3E0-A17211D3BBD7}" type="pres">
      <dgm:prSet presAssocID="{89BDBF99-BA2A-41CA-8FE5-A1A40FFF7037}" presName="aSpace" presStyleCnt="0"/>
      <dgm:spPr/>
      <dgm:t>
        <a:bodyPr/>
        <a:lstStyle/>
        <a:p>
          <a:endParaRPr lang="ru-RU"/>
        </a:p>
      </dgm:t>
    </dgm:pt>
    <dgm:pt modelId="{8D9131E5-D09D-40E0-A1AB-3B6797AA019F}" type="pres">
      <dgm:prSet presAssocID="{B8B091C9-B4B9-4182-A4F5-36CF61ED33AC}" presName="aNode" presStyleLbl="fgAcc1" presStyleIdx="2" presStyleCnt="8" custLinFactY="-525" custLinFactNeighborX="811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1144F9-8091-4984-BF51-F07CCF34E4B0}" type="pres">
      <dgm:prSet presAssocID="{B8B091C9-B4B9-4182-A4F5-36CF61ED33AC}" presName="aSpace" presStyleCnt="0"/>
      <dgm:spPr/>
      <dgm:t>
        <a:bodyPr/>
        <a:lstStyle/>
        <a:p>
          <a:endParaRPr lang="ru-RU"/>
        </a:p>
      </dgm:t>
    </dgm:pt>
    <dgm:pt modelId="{B585728E-B20C-424D-A2AE-FF5C87AF3767}" type="pres">
      <dgm:prSet presAssocID="{51D88B40-277B-49D5-98C1-97243FC98004}" presName="aNode" presStyleLbl="fgAcc1" presStyleIdx="3" presStyleCnt="8" custLinFactNeighborX="9134" custLinFactNeighborY="500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C02F5F-C8C0-48CF-9288-5B2166750E7A}" type="pres">
      <dgm:prSet presAssocID="{51D88B40-277B-49D5-98C1-97243FC98004}" presName="aSpace" presStyleCnt="0"/>
      <dgm:spPr/>
      <dgm:t>
        <a:bodyPr/>
        <a:lstStyle/>
        <a:p>
          <a:endParaRPr lang="ru-RU"/>
        </a:p>
      </dgm:t>
    </dgm:pt>
    <dgm:pt modelId="{F3ED1E3A-CBA5-4AEA-BB00-4A25562BFEA8}" type="pres">
      <dgm:prSet presAssocID="{352E493D-7893-4C56-834F-C73EAF0F0082}" presName="aNode" presStyleLbl="fgAcc1" presStyleIdx="4" presStyleCnt="8" custLinFactY="13027" custLinFactNeighborX="1104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6D403B-3440-4FFA-9C46-6DBDDCE27429}" type="pres">
      <dgm:prSet presAssocID="{352E493D-7893-4C56-834F-C73EAF0F0082}" presName="aSpace" presStyleCnt="0"/>
      <dgm:spPr/>
      <dgm:t>
        <a:bodyPr/>
        <a:lstStyle/>
        <a:p>
          <a:endParaRPr lang="ru-RU"/>
        </a:p>
      </dgm:t>
    </dgm:pt>
    <dgm:pt modelId="{8DA132B4-0BF8-4A7E-8A59-886CC069958C}" type="pres">
      <dgm:prSet presAssocID="{1A7F4EFD-E0EE-43A0-9F4F-462C86E70B2A}" presName="aNode" presStyleLbl="fgAcc1" presStyleIdx="5" presStyleCnt="8" custLinFactY="29811" custLinFactNeighborX="1313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630D3F-FA19-40FB-B5D5-84536C7769E6}" type="pres">
      <dgm:prSet presAssocID="{1A7F4EFD-E0EE-43A0-9F4F-462C86E70B2A}" presName="aSpace" presStyleCnt="0"/>
      <dgm:spPr/>
      <dgm:t>
        <a:bodyPr/>
        <a:lstStyle/>
        <a:p>
          <a:endParaRPr lang="ru-RU"/>
        </a:p>
      </dgm:t>
    </dgm:pt>
    <dgm:pt modelId="{964BD82E-B9B7-483B-9AC6-5C6748B50315}" type="pres">
      <dgm:prSet presAssocID="{A705D70B-2BFF-45A2-856D-DC8A0CDDCDB5}" presName="aNode" presStyleLbl="fgAcc1" presStyleIdx="6" presStyleCnt="8" custLinFactY="49087" custLinFactNeighborX="1513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E66657-E2E6-4E74-9989-A168883D5C1C}" type="pres">
      <dgm:prSet presAssocID="{A705D70B-2BFF-45A2-856D-DC8A0CDDCDB5}" presName="aSpace" presStyleCnt="0"/>
      <dgm:spPr/>
      <dgm:t>
        <a:bodyPr/>
        <a:lstStyle/>
        <a:p>
          <a:endParaRPr lang="ru-RU"/>
        </a:p>
      </dgm:t>
    </dgm:pt>
    <dgm:pt modelId="{1D9D44EC-8EA2-4DE1-9FA6-F73D86ECFB1C}" type="pres">
      <dgm:prSet presAssocID="{064978E7-5E80-448B-8A2E-33DB8EB4662C}" presName="aNode" presStyleLbl="fgAcc1" presStyleIdx="7" presStyleCnt="8" custLinFactY="66086" custLinFactNeighborX="1728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055F9C-09C3-4568-91D6-EDD6B09C06C7}" type="pres">
      <dgm:prSet presAssocID="{064978E7-5E80-448B-8A2E-33DB8EB4662C}" presName="aSpace" presStyleCnt="0"/>
      <dgm:spPr/>
      <dgm:t>
        <a:bodyPr/>
        <a:lstStyle/>
        <a:p>
          <a:endParaRPr lang="ru-RU"/>
        </a:p>
      </dgm:t>
    </dgm:pt>
  </dgm:ptLst>
  <dgm:cxnLst>
    <dgm:cxn modelId="{D7E3E0CA-99CD-4043-97D2-2168DFF8002A}" type="presOf" srcId="{1A7F4EFD-E0EE-43A0-9F4F-462C86E70B2A}" destId="{8DA132B4-0BF8-4A7E-8A59-886CC069958C}" srcOrd="0" destOrd="0" presId="urn:microsoft.com/office/officeart/2005/8/layout/pyramid2"/>
    <dgm:cxn modelId="{8B10A662-90D8-44B9-BBDF-0CA45FAA9B92}" srcId="{D478E18E-BC08-408F-8EF5-1907F70134B1}" destId="{352E493D-7893-4C56-834F-C73EAF0F0082}" srcOrd="4" destOrd="0" parTransId="{E1C27F5C-F484-4561-A826-082AD736616A}" sibTransId="{61151806-E311-4FCA-8F4E-4DE512C5148B}"/>
    <dgm:cxn modelId="{29D05B1A-77FD-4487-978A-9DDF302BF7E0}" srcId="{D478E18E-BC08-408F-8EF5-1907F70134B1}" destId="{23C18355-254B-4F3B-A8E8-33D33E3D54D5}" srcOrd="0" destOrd="0" parTransId="{719A1BB9-0391-4C71-8233-BEAC6A62F8C0}" sibTransId="{365995F7-36C4-41DE-9814-CCEE6CE15746}"/>
    <dgm:cxn modelId="{9FF9F71F-156E-42D5-BF45-430D9F0D2C5B}" srcId="{D478E18E-BC08-408F-8EF5-1907F70134B1}" destId="{1A7F4EFD-E0EE-43A0-9F4F-462C86E70B2A}" srcOrd="5" destOrd="0" parTransId="{036E393B-0049-4CEE-A53F-5CAF2DED8B26}" sibTransId="{F8B30B88-BBE7-4C39-A84A-3BC8D7287F44}"/>
    <dgm:cxn modelId="{0AE67AC6-AA92-4AF0-8069-21E5A7FF3A81}" type="presOf" srcId="{064978E7-5E80-448B-8A2E-33DB8EB4662C}" destId="{1D9D44EC-8EA2-4DE1-9FA6-F73D86ECFB1C}" srcOrd="0" destOrd="0" presId="urn:microsoft.com/office/officeart/2005/8/layout/pyramid2"/>
    <dgm:cxn modelId="{33D74819-E67B-48F2-8B1D-921D22BBA611}" srcId="{D478E18E-BC08-408F-8EF5-1907F70134B1}" destId="{51D88B40-277B-49D5-98C1-97243FC98004}" srcOrd="3" destOrd="0" parTransId="{E1B50FF6-CF76-4B74-A4BC-8FBAEF7B7CDC}" sibTransId="{753E3ECF-919A-41C4-9541-68F2737A2096}"/>
    <dgm:cxn modelId="{E5593BE7-1698-4C03-A405-914D6991224D}" srcId="{D478E18E-BC08-408F-8EF5-1907F70134B1}" destId="{064978E7-5E80-448B-8A2E-33DB8EB4662C}" srcOrd="7" destOrd="0" parTransId="{7CB8D6D7-8039-4D2A-B9AC-337E9D04031A}" sibTransId="{252512C8-F2C6-4055-8A39-D556B0168B8C}"/>
    <dgm:cxn modelId="{32B6C9A8-CF80-4218-8D4C-460FBC6C71CD}" type="presOf" srcId="{23C18355-254B-4F3B-A8E8-33D33E3D54D5}" destId="{BDAB8325-AA70-4BEF-9361-C20E3F26156D}" srcOrd="0" destOrd="0" presId="urn:microsoft.com/office/officeart/2005/8/layout/pyramid2"/>
    <dgm:cxn modelId="{B5BE1A5E-81D5-49CA-BFAA-213AECF32872}" type="presOf" srcId="{51D88B40-277B-49D5-98C1-97243FC98004}" destId="{B585728E-B20C-424D-A2AE-FF5C87AF3767}" srcOrd="0" destOrd="0" presId="urn:microsoft.com/office/officeart/2005/8/layout/pyramid2"/>
    <dgm:cxn modelId="{9C8BE5F6-CBCD-4614-BC17-84CDCA5F1877}" type="presOf" srcId="{352E493D-7893-4C56-834F-C73EAF0F0082}" destId="{F3ED1E3A-CBA5-4AEA-BB00-4A25562BFEA8}" srcOrd="0" destOrd="0" presId="urn:microsoft.com/office/officeart/2005/8/layout/pyramid2"/>
    <dgm:cxn modelId="{00B60610-70F1-44B6-8F27-F210163CC7C1}" srcId="{D478E18E-BC08-408F-8EF5-1907F70134B1}" destId="{B8B091C9-B4B9-4182-A4F5-36CF61ED33AC}" srcOrd="2" destOrd="0" parTransId="{DE4FCEA7-50E4-403F-9A22-FEA2AD965FCC}" sibTransId="{AD2AE3B9-7B2D-4AB7-85F0-F7E2EA2CEBEC}"/>
    <dgm:cxn modelId="{6F9957F9-3A9C-4AB5-8E7E-F3CE49A3C35D}" type="presOf" srcId="{89BDBF99-BA2A-41CA-8FE5-A1A40FFF7037}" destId="{32FB35CD-2477-4784-85DC-36FEECE5D62F}" srcOrd="0" destOrd="0" presId="urn:microsoft.com/office/officeart/2005/8/layout/pyramid2"/>
    <dgm:cxn modelId="{1DCE2B69-DC2D-451A-A769-8AAFCA8CB414}" srcId="{D478E18E-BC08-408F-8EF5-1907F70134B1}" destId="{89BDBF99-BA2A-41CA-8FE5-A1A40FFF7037}" srcOrd="1" destOrd="0" parTransId="{4B38C75E-92B4-441C-BF1B-90875659CE61}" sibTransId="{02470D1E-0341-420C-8581-C7675F2052C8}"/>
    <dgm:cxn modelId="{7CD71527-7DBB-4247-BD0B-33C462DD720E}" type="presOf" srcId="{B8B091C9-B4B9-4182-A4F5-36CF61ED33AC}" destId="{8D9131E5-D09D-40E0-A1AB-3B6797AA019F}" srcOrd="0" destOrd="0" presId="urn:microsoft.com/office/officeart/2005/8/layout/pyramid2"/>
    <dgm:cxn modelId="{58D9A886-780D-499A-9A72-46BBC0694A38}" type="presOf" srcId="{A705D70B-2BFF-45A2-856D-DC8A0CDDCDB5}" destId="{964BD82E-B9B7-483B-9AC6-5C6748B50315}" srcOrd="0" destOrd="0" presId="urn:microsoft.com/office/officeart/2005/8/layout/pyramid2"/>
    <dgm:cxn modelId="{16696EDF-59B3-4E48-979D-EFDDBECDE00F}" srcId="{D478E18E-BC08-408F-8EF5-1907F70134B1}" destId="{A705D70B-2BFF-45A2-856D-DC8A0CDDCDB5}" srcOrd="6" destOrd="0" parTransId="{A9CEE859-0AE3-4A51-AB33-4022CE7E67F7}" sibTransId="{CB756884-8033-45D4-823B-5995C9B31B8B}"/>
    <dgm:cxn modelId="{76DF0640-EEC1-4D67-BA72-D66E2CCD2EB0}" type="presOf" srcId="{D478E18E-BC08-408F-8EF5-1907F70134B1}" destId="{F51681C1-7E7E-4D97-B36F-9077FB9191D4}" srcOrd="0" destOrd="0" presId="urn:microsoft.com/office/officeart/2005/8/layout/pyramid2"/>
    <dgm:cxn modelId="{53196C61-F29D-40D9-854C-D71C1BDA4071}" type="presParOf" srcId="{F51681C1-7E7E-4D97-B36F-9077FB9191D4}" destId="{A60D5551-70B5-440E-BA37-44E7D069CFDF}" srcOrd="0" destOrd="0" presId="urn:microsoft.com/office/officeart/2005/8/layout/pyramid2"/>
    <dgm:cxn modelId="{E52D639D-1B0C-4357-A8CE-B9FF47C059F0}" type="presParOf" srcId="{F51681C1-7E7E-4D97-B36F-9077FB9191D4}" destId="{1E6B34E6-C8F9-4969-9EC0-AA2AC91FCBB7}" srcOrd="1" destOrd="0" presId="urn:microsoft.com/office/officeart/2005/8/layout/pyramid2"/>
    <dgm:cxn modelId="{ECFBAB04-FE91-4445-BC61-51B040CFE4E8}" type="presParOf" srcId="{1E6B34E6-C8F9-4969-9EC0-AA2AC91FCBB7}" destId="{BDAB8325-AA70-4BEF-9361-C20E3F26156D}" srcOrd="0" destOrd="0" presId="urn:microsoft.com/office/officeart/2005/8/layout/pyramid2"/>
    <dgm:cxn modelId="{93031411-1BA9-4722-85CE-BDCA536F2CE2}" type="presParOf" srcId="{1E6B34E6-C8F9-4969-9EC0-AA2AC91FCBB7}" destId="{78B215BD-8C2F-418E-8712-3CFCAB48EFF4}" srcOrd="1" destOrd="0" presId="urn:microsoft.com/office/officeart/2005/8/layout/pyramid2"/>
    <dgm:cxn modelId="{81EDFCEF-62AC-4580-A558-BBB3EE49AD12}" type="presParOf" srcId="{1E6B34E6-C8F9-4969-9EC0-AA2AC91FCBB7}" destId="{32FB35CD-2477-4784-85DC-36FEECE5D62F}" srcOrd="2" destOrd="0" presId="urn:microsoft.com/office/officeart/2005/8/layout/pyramid2"/>
    <dgm:cxn modelId="{0526A222-F434-4942-A224-13F605CBA5F8}" type="presParOf" srcId="{1E6B34E6-C8F9-4969-9EC0-AA2AC91FCBB7}" destId="{3B5AE12E-FB91-4820-A3E0-A17211D3BBD7}" srcOrd="3" destOrd="0" presId="urn:microsoft.com/office/officeart/2005/8/layout/pyramid2"/>
    <dgm:cxn modelId="{58ED59CB-6E40-4CA0-9E4F-3062FD550C02}" type="presParOf" srcId="{1E6B34E6-C8F9-4969-9EC0-AA2AC91FCBB7}" destId="{8D9131E5-D09D-40E0-A1AB-3B6797AA019F}" srcOrd="4" destOrd="0" presId="urn:microsoft.com/office/officeart/2005/8/layout/pyramid2"/>
    <dgm:cxn modelId="{C943F1AF-C875-40B1-B189-56337495BFB6}" type="presParOf" srcId="{1E6B34E6-C8F9-4969-9EC0-AA2AC91FCBB7}" destId="{9C1144F9-8091-4984-BF51-F07CCF34E4B0}" srcOrd="5" destOrd="0" presId="urn:microsoft.com/office/officeart/2005/8/layout/pyramid2"/>
    <dgm:cxn modelId="{EEF43ACB-73EB-46A2-8C2E-7A93384F4733}" type="presParOf" srcId="{1E6B34E6-C8F9-4969-9EC0-AA2AC91FCBB7}" destId="{B585728E-B20C-424D-A2AE-FF5C87AF3767}" srcOrd="6" destOrd="0" presId="urn:microsoft.com/office/officeart/2005/8/layout/pyramid2"/>
    <dgm:cxn modelId="{85BDAAA7-E438-44FA-B398-CDB08CD5B542}" type="presParOf" srcId="{1E6B34E6-C8F9-4969-9EC0-AA2AC91FCBB7}" destId="{D1C02F5F-C8C0-48CF-9288-5B2166750E7A}" srcOrd="7" destOrd="0" presId="urn:microsoft.com/office/officeart/2005/8/layout/pyramid2"/>
    <dgm:cxn modelId="{ED1AA560-C368-48A5-93BF-73F71D32E35F}" type="presParOf" srcId="{1E6B34E6-C8F9-4969-9EC0-AA2AC91FCBB7}" destId="{F3ED1E3A-CBA5-4AEA-BB00-4A25562BFEA8}" srcOrd="8" destOrd="0" presId="urn:microsoft.com/office/officeart/2005/8/layout/pyramid2"/>
    <dgm:cxn modelId="{7B4A29AF-7FD7-4994-941C-0E5EF302E68B}" type="presParOf" srcId="{1E6B34E6-C8F9-4969-9EC0-AA2AC91FCBB7}" destId="{F06D403B-3440-4FFA-9C46-6DBDDCE27429}" srcOrd="9" destOrd="0" presId="urn:microsoft.com/office/officeart/2005/8/layout/pyramid2"/>
    <dgm:cxn modelId="{B67872A3-9774-4100-8385-D03CA1DCD27B}" type="presParOf" srcId="{1E6B34E6-C8F9-4969-9EC0-AA2AC91FCBB7}" destId="{8DA132B4-0BF8-4A7E-8A59-886CC069958C}" srcOrd="10" destOrd="0" presId="urn:microsoft.com/office/officeart/2005/8/layout/pyramid2"/>
    <dgm:cxn modelId="{C613FA55-BD6B-4DBF-A98F-9BCED21BF619}" type="presParOf" srcId="{1E6B34E6-C8F9-4969-9EC0-AA2AC91FCBB7}" destId="{71630D3F-FA19-40FB-B5D5-84536C7769E6}" srcOrd="11" destOrd="0" presId="urn:microsoft.com/office/officeart/2005/8/layout/pyramid2"/>
    <dgm:cxn modelId="{8E37743E-F56A-46C6-916B-C0DC1F96F372}" type="presParOf" srcId="{1E6B34E6-C8F9-4969-9EC0-AA2AC91FCBB7}" destId="{964BD82E-B9B7-483B-9AC6-5C6748B50315}" srcOrd="12" destOrd="0" presId="urn:microsoft.com/office/officeart/2005/8/layout/pyramid2"/>
    <dgm:cxn modelId="{C29D4778-57E3-412D-ABE5-2FC1D4192341}" type="presParOf" srcId="{1E6B34E6-C8F9-4969-9EC0-AA2AC91FCBB7}" destId="{09E66657-E2E6-4E74-9989-A168883D5C1C}" srcOrd="13" destOrd="0" presId="urn:microsoft.com/office/officeart/2005/8/layout/pyramid2"/>
    <dgm:cxn modelId="{A91FC76C-3FFA-4CF1-83CF-AE4F05417CD4}" type="presParOf" srcId="{1E6B34E6-C8F9-4969-9EC0-AA2AC91FCBB7}" destId="{1D9D44EC-8EA2-4DE1-9FA6-F73D86ECFB1C}" srcOrd="14" destOrd="0" presId="urn:microsoft.com/office/officeart/2005/8/layout/pyramid2"/>
    <dgm:cxn modelId="{628C374C-DBE3-4057-9DC4-5C14EE6F0B33}" type="presParOf" srcId="{1E6B34E6-C8F9-4969-9EC0-AA2AC91FCBB7}" destId="{62055F9C-09C3-4568-91D6-EDD6B09C06C7}" srcOrd="15" destOrd="0" presId="urn:microsoft.com/office/officeart/2005/8/layout/pyramid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60D5551-70B5-440E-BA37-44E7D069CFDF}">
      <dsp:nvSpPr>
        <dsp:cNvPr id="0" name=""/>
        <dsp:cNvSpPr/>
      </dsp:nvSpPr>
      <dsp:spPr>
        <a:xfrm>
          <a:off x="1979889" y="0"/>
          <a:ext cx="6326163" cy="6326163"/>
        </a:xfrm>
        <a:prstGeom prst="triangl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AB8325-AA70-4BEF-9361-C20E3F26156D}">
      <dsp:nvSpPr>
        <dsp:cNvPr id="0" name=""/>
        <dsp:cNvSpPr/>
      </dsp:nvSpPr>
      <dsp:spPr>
        <a:xfrm>
          <a:off x="4531588" y="329258"/>
          <a:ext cx="4112005" cy="56218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99"/>
              </a:solidFill>
              <a:latin typeface="Georgia" pitchFamily="18" charset="0"/>
            </a:rPr>
            <a:t>Игровая</a:t>
          </a:r>
          <a:endParaRPr lang="ru-RU" sz="1800" b="1" kern="1200" dirty="0">
            <a:solidFill>
              <a:srgbClr val="000099"/>
            </a:solidFill>
            <a:latin typeface="Georgia" pitchFamily="18" charset="0"/>
          </a:endParaRPr>
        </a:p>
      </dsp:txBody>
      <dsp:txXfrm>
        <a:off x="4531588" y="329258"/>
        <a:ext cx="4112005" cy="562188"/>
      </dsp:txXfrm>
    </dsp:sp>
    <dsp:sp modelId="{32FB35CD-2477-4784-85DC-36FEECE5D62F}">
      <dsp:nvSpPr>
        <dsp:cNvPr id="0" name=""/>
        <dsp:cNvSpPr/>
      </dsp:nvSpPr>
      <dsp:spPr>
        <a:xfrm>
          <a:off x="4575915" y="1070088"/>
          <a:ext cx="4112005" cy="56218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43749"/>
              <a:satOff val="-627"/>
              <a:lumOff val="3659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99"/>
              </a:solidFill>
              <a:latin typeface="Georgia" pitchFamily="18" charset="0"/>
            </a:rPr>
            <a:t>Двигательная</a:t>
          </a:r>
        </a:p>
      </dsp:txBody>
      <dsp:txXfrm>
        <a:off x="4575915" y="1070088"/>
        <a:ext cx="4112005" cy="562188"/>
      </dsp:txXfrm>
    </dsp:sp>
    <dsp:sp modelId="{8D9131E5-D09D-40E0-A1AB-3B6797AA019F}">
      <dsp:nvSpPr>
        <dsp:cNvPr id="0" name=""/>
        <dsp:cNvSpPr/>
      </dsp:nvSpPr>
      <dsp:spPr>
        <a:xfrm>
          <a:off x="4575915" y="1824932"/>
          <a:ext cx="4112005" cy="56218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87499"/>
              <a:satOff val="-1255"/>
              <a:lumOff val="7319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99"/>
              </a:solidFill>
              <a:latin typeface="Georgia" pitchFamily="18" charset="0"/>
            </a:rPr>
            <a:t>Продуктивная</a:t>
          </a:r>
        </a:p>
      </dsp:txBody>
      <dsp:txXfrm>
        <a:off x="4575915" y="1824932"/>
        <a:ext cx="4112005" cy="562188"/>
      </dsp:txXfrm>
    </dsp:sp>
    <dsp:sp modelId="{B585728E-B20C-424D-A2AE-FF5C87AF3767}">
      <dsp:nvSpPr>
        <dsp:cNvPr id="0" name=""/>
        <dsp:cNvSpPr/>
      </dsp:nvSpPr>
      <dsp:spPr>
        <a:xfrm>
          <a:off x="4617652" y="2565762"/>
          <a:ext cx="4112005" cy="56218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131248"/>
              <a:satOff val="-1882"/>
              <a:lumOff val="10978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99"/>
              </a:solidFill>
              <a:latin typeface="Georgia" pitchFamily="18" charset="0"/>
            </a:rPr>
            <a:t>Коммуникативная</a:t>
          </a:r>
        </a:p>
      </dsp:txBody>
      <dsp:txXfrm>
        <a:off x="4617652" y="2565762"/>
        <a:ext cx="4112005" cy="562188"/>
      </dsp:txXfrm>
    </dsp:sp>
    <dsp:sp modelId="{F3ED1E3A-CBA5-4AEA-BB00-4A25562BFEA8}">
      <dsp:nvSpPr>
        <dsp:cNvPr id="0" name=""/>
        <dsp:cNvSpPr/>
      </dsp:nvSpPr>
      <dsp:spPr>
        <a:xfrm>
          <a:off x="4696232" y="3306591"/>
          <a:ext cx="4112005" cy="56218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174998"/>
              <a:satOff val="-2510"/>
              <a:lumOff val="14637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99"/>
              </a:solidFill>
              <a:latin typeface="Georgia" pitchFamily="18" charset="0"/>
            </a:rPr>
            <a:t>Трудовая</a:t>
          </a:r>
        </a:p>
      </dsp:txBody>
      <dsp:txXfrm>
        <a:off x="4696232" y="3306591"/>
        <a:ext cx="4112005" cy="562188"/>
      </dsp:txXfrm>
    </dsp:sp>
    <dsp:sp modelId="{8DA132B4-0BF8-4A7E-8A59-886CC069958C}">
      <dsp:nvSpPr>
        <dsp:cNvPr id="0" name=""/>
        <dsp:cNvSpPr/>
      </dsp:nvSpPr>
      <dsp:spPr>
        <a:xfrm>
          <a:off x="4782255" y="4033410"/>
          <a:ext cx="4112005" cy="56218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218747"/>
              <a:satOff val="-3137"/>
              <a:lumOff val="18296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99"/>
              </a:solidFill>
              <a:latin typeface="Georgia" pitchFamily="18" charset="0"/>
            </a:rPr>
            <a:t>Познавательно-исследовательская</a:t>
          </a:r>
        </a:p>
      </dsp:txBody>
      <dsp:txXfrm>
        <a:off x="4782255" y="4033410"/>
        <a:ext cx="4112005" cy="562188"/>
      </dsp:txXfrm>
    </dsp:sp>
    <dsp:sp modelId="{964BD82E-B9B7-483B-9AC6-5C6748B50315}">
      <dsp:nvSpPr>
        <dsp:cNvPr id="0" name=""/>
        <dsp:cNvSpPr/>
      </dsp:nvSpPr>
      <dsp:spPr>
        <a:xfrm>
          <a:off x="4864578" y="4774240"/>
          <a:ext cx="4112005" cy="56218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262496"/>
              <a:satOff val="-3765"/>
              <a:lumOff val="21956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99"/>
              </a:solidFill>
              <a:latin typeface="Georgia" pitchFamily="18" charset="0"/>
            </a:rPr>
            <a:t>Музыкально-художественная</a:t>
          </a:r>
        </a:p>
      </dsp:txBody>
      <dsp:txXfrm>
        <a:off x="4864578" y="4774240"/>
        <a:ext cx="4112005" cy="562188"/>
      </dsp:txXfrm>
    </dsp:sp>
    <dsp:sp modelId="{1D9D44EC-8EA2-4DE1-9FA6-F73D86ECFB1C}">
      <dsp:nvSpPr>
        <dsp:cNvPr id="0" name=""/>
        <dsp:cNvSpPr/>
      </dsp:nvSpPr>
      <dsp:spPr>
        <a:xfrm>
          <a:off x="4952986" y="5502268"/>
          <a:ext cx="4112005" cy="56218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306246"/>
              <a:satOff val="-4392"/>
              <a:lumOff val="25615"/>
              <a:alphaOff val="0"/>
            </a:schemeClr>
          </a:solidFill>
          <a:prstDash val="solid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99"/>
              </a:solidFill>
              <a:latin typeface="Georgia" pitchFamily="18" charset="0"/>
            </a:rPr>
            <a:t>Восприятие художественной литературы</a:t>
          </a:r>
          <a:endParaRPr lang="ru-RU" sz="1800" b="1" kern="1200" dirty="0">
            <a:solidFill>
              <a:srgbClr val="000099"/>
            </a:solidFill>
            <a:latin typeface="Georgia" pitchFamily="18" charset="0"/>
          </a:endParaRPr>
        </a:p>
      </dsp:txBody>
      <dsp:txXfrm>
        <a:off x="4952986" y="5502268"/>
        <a:ext cx="4112005" cy="5621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1D269-764F-427E-BF00-4F8C3208696A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CE2D9-D538-424D-84A2-CE3FFE6534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CE2D9-D538-424D-84A2-CE3FFE65344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malves\AppData\Local\Microsoft\Windows\Temporary Internet Files\Content.IE5\54I5HWCN\MPj04372470000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6157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38600" y="0"/>
            <a:ext cx="5105400" cy="5181600"/>
          </a:xfrm>
        </p:spPr>
        <p:txBody>
          <a:bodyPr>
            <a:normAutofit/>
          </a:bodyPr>
          <a:lstStyle>
            <a:lvl1pPr>
              <a:defRPr lang="ru-RU" sz="4400" b="1" kern="1200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38600" y="5181600"/>
            <a:ext cx="5105400" cy="914400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400" b="1" kern="1200" dirty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1559-10BF-4FA3-BEBC-50ADB22BFF21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7D05D-D326-4878-A62F-E3CD402CB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malves\AppData\Local\Microsoft\Windows\Temporary Internet Files\Content.IE5\54I5HWCN\MPj04372470000[1].jp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4000" contrast="8000"/>
          </a:blip>
          <a:srcRect/>
          <a:stretch>
            <a:fillRect/>
          </a:stretch>
        </p:blipFill>
        <p:spPr bwMode="auto">
          <a:xfrm>
            <a:off x="-1" y="0"/>
            <a:ext cx="9176157" cy="6858000"/>
          </a:xfrm>
          <a:prstGeom prst="rect">
            <a:avLst/>
          </a:prstGeom>
          <a:noFill/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Текст слайда</a:t>
            </a:r>
          </a:p>
          <a:p>
            <a:pPr lvl="1"/>
            <a:r>
              <a:rPr lang="ru-RU" smtClean="0"/>
              <a:t>Текст слайда</a:t>
            </a:r>
          </a:p>
          <a:p>
            <a:pPr lvl="2"/>
            <a:r>
              <a:rPr lang="ru-RU" smtClean="0"/>
              <a:t>Текст слайда</a:t>
            </a:r>
          </a:p>
          <a:p>
            <a:pPr lvl="3"/>
            <a:r>
              <a:rPr lang="ru-RU" smtClean="0"/>
              <a:t>Текст слайда</a:t>
            </a:r>
          </a:p>
          <a:p>
            <a:pPr lvl="4"/>
            <a:r>
              <a:rPr lang="ru-RU" smtClean="0"/>
              <a:t>Текст слайда</a:t>
            </a:r>
            <a:endParaRPr lang="ru-RU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95000"/>
                    <a:lumOff val="5000"/>
                  </a:schemeClr>
                </a:solidFill>
              </a:defRPr>
            </a:lvl1pPr>
          </a:lstStyle>
          <a:p>
            <a:fld id="{E0F31559-10BF-4FA3-BEBC-50ADB22BFF21}" type="datetimeFigureOut">
              <a:rPr lang="ru-RU" smtClean="0"/>
              <a:pPr/>
              <a:t>04.11.2014</a:t>
            </a:fld>
            <a:endParaRPr lang="ru-RU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0A07D05D-D326-4878-A62F-E3CD402CB1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lang="ru-RU" sz="4400" b="1" kern="1200" cap="all" spc="200" baseline="0">
          <a:ln w="0"/>
          <a:gradFill flip="none">
            <a:gsLst>
              <a:gs pos="0">
                <a:schemeClr val="accent1">
                  <a:tint val="75000"/>
                  <a:shade val="75000"/>
                  <a:satMod val="170000"/>
                </a:schemeClr>
              </a:gs>
              <a:gs pos="49000">
                <a:schemeClr val="accent1">
                  <a:tint val="88000"/>
                  <a:shade val="65000"/>
                  <a:satMod val="172000"/>
                </a:schemeClr>
              </a:gs>
              <a:gs pos="50000">
                <a:schemeClr val="accent1">
                  <a:shade val="65000"/>
                  <a:satMod val="130000"/>
                </a:schemeClr>
              </a:gs>
              <a:gs pos="92000">
                <a:schemeClr val="accent1">
                  <a:shade val="50000"/>
                  <a:satMod val="120000"/>
                </a:schemeClr>
              </a:gs>
              <a:gs pos="100000">
                <a:schemeClr val="accent1">
                  <a:shade val="48000"/>
                  <a:satMod val="120000"/>
                </a:schemeClr>
              </a:gs>
            </a:gsLst>
            <a:lin ang="5400000"/>
          </a:gradFill>
          <a:effectLst>
            <a:glow rad="139700">
              <a:schemeClr val="bg1">
                <a:alpha val="40000"/>
              </a:schemeClr>
            </a:glo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476672"/>
            <a:ext cx="6357982" cy="5309782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0099"/>
                </a:solidFill>
              </a:rPr>
              <a:t>«Деятельностный </a:t>
            </a:r>
            <a:br>
              <a:rPr lang="ru-RU" sz="4000" dirty="0" smtClean="0">
                <a:solidFill>
                  <a:srgbClr val="000099"/>
                </a:solidFill>
              </a:rPr>
            </a:br>
            <a:r>
              <a:rPr lang="ru-RU" sz="4000" dirty="0" smtClean="0">
                <a:solidFill>
                  <a:srgbClr val="000099"/>
                </a:solidFill>
              </a:rPr>
              <a:t>подход </a:t>
            </a:r>
            <a:br>
              <a:rPr lang="ru-RU" sz="4000" dirty="0" smtClean="0">
                <a:solidFill>
                  <a:srgbClr val="000099"/>
                </a:solidFill>
              </a:rPr>
            </a:br>
            <a:r>
              <a:rPr lang="ru-RU" sz="4000" dirty="0" smtClean="0">
                <a:solidFill>
                  <a:srgbClr val="000099"/>
                </a:solidFill>
              </a:rPr>
              <a:t>в образовательной деятельности </a:t>
            </a:r>
            <a:br>
              <a:rPr lang="ru-RU" sz="4000" dirty="0" smtClean="0">
                <a:solidFill>
                  <a:srgbClr val="000099"/>
                </a:solidFill>
              </a:rPr>
            </a:br>
            <a:r>
              <a:rPr lang="ru-RU" sz="4000" dirty="0" smtClean="0">
                <a:solidFill>
                  <a:srgbClr val="000099"/>
                </a:solidFill>
              </a:rPr>
              <a:t>с дошкольниками»</a:t>
            </a:r>
            <a:endParaRPr lang="ru-RU" sz="4000" dirty="0">
              <a:solidFill>
                <a:srgbClr val="000099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5181600"/>
            <a:ext cx="4427984" cy="1343744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lnSpc>
                <a:spcPct val="80000"/>
              </a:lnSpc>
            </a:pPr>
            <a:endParaRPr lang="ru-RU" sz="3200" cap="all" dirty="0" smtClean="0">
              <a:ln w="0"/>
              <a:solidFill>
                <a:srgbClr val="000099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ru-RU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ru-RU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395536" y="188640"/>
            <a:ext cx="84249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МДОУ детский сад 230 г. Волгоград</a:t>
            </a:r>
            <a:endParaRPr lang="ru-RU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99"/>
                </a:solidFill>
              </a:rPr>
              <a:t>Деятельностный подход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000099"/>
                </a:solidFill>
              </a:rPr>
              <a:t>В основе развития лежит не пассивное созерцание окружающей действительности, а активное и непрерывное взаимодействие с ней.</a:t>
            </a:r>
            <a:endParaRPr lang="ru-RU" sz="40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86800" cy="1143000"/>
          </a:xfrm>
        </p:spPr>
        <p:txBody>
          <a:bodyPr>
            <a:noAutofit/>
          </a:bodyPr>
          <a:lstStyle/>
          <a:p>
            <a:pPr algn="r"/>
            <a:r>
              <a:rPr lang="ru-RU" sz="2800" dirty="0" smtClean="0">
                <a:solidFill>
                  <a:srgbClr val="000099"/>
                </a:solidFill>
              </a:rPr>
              <a:t>«Хочешь накормить человека один раз – дай ему рыбу. Хочешь накормить его на всю жизнь – научи его рыбачить»</a:t>
            </a:r>
            <a:br>
              <a:rPr lang="ru-RU" sz="2800" dirty="0" smtClean="0">
                <a:solidFill>
                  <a:srgbClr val="000099"/>
                </a:solidFill>
              </a:rPr>
            </a:br>
            <a:r>
              <a:rPr lang="ru-RU" sz="2800" dirty="0" err="1" smtClean="0">
                <a:solidFill>
                  <a:srgbClr val="000099"/>
                </a:solidFill>
              </a:rPr>
              <a:t>конфуций</a:t>
            </a:r>
            <a:endParaRPr lang="ru-RU" sz="2800" dirty="0">
              <a:solidFill>
                <a:srgbClr val="000099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3240360" cy="2430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780928"/>
            <a:ext cx="3674705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221088"/>
            <a:ext cx="3613584" cy="2409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7"/>
          <p:cNvGraphicFramePr>
            <a:graphicFrameLocks/>
          </p:cNvGraphicFramePr>
          <p:nvPr/>
        </p:nvGraphicFramePr>
        <p:xfrm>
          <a:off x="-1116632" y="332656"/>
          <a:ext cx="9433048" cy="6326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1560" y="109538"/>
            <a:ext cx="8280920" cy="1447254"/>
          </a:xfrm>
        </p:spPr>
        <p:txBody>
          <a:bodyPr anchor="b">
            <a:normAutofit/>
          </a:bodyPr>
          <a:lstStyle/>
          <a:p>
            <a:r>
              <a:rPr lang="ru-RU" sz="3600" dirty="0" smtClean="0">
                <a:solidFill>
                  <a:srgbClr val="000099"/>
                </a:solidFill>
              </a:rPr>
              <a:t>Непосредственно образовательная деятельность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idx="4294967295"/>
          </p:nvPr>
        </p:nvSpPr>
        <p:spPr>
          <a:xfrm>
            <a:off x="251520" y="1988840"/>
            <a:ext cx="8501063" cy="4652962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ru-RU" sz="30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3000" b="1" i="1" dirty="0">
                <a:solidFill>
                  <a:srgbClr val="000099"/>
                </a:solidFill>
                <a:cs typeface="Times New Roman" pitchFamily="18" charset="0"/>
              </a:rPr>
              <a:t>Реализуется через организацию различных видов детской деятельности </a:t>
            </a:r>
            <a:r>
              <a:rPr lang="ru-RU" sz="3000" b="1" i="1" dirty="0" smtClean="0">
                <a:solidFill>
                  <a:srgbClr val="000099"/>
                </a:solidFill>
                <a:cs typeface="Times New Roman" pitchFamily="18" charset="0"/>
              </a:rPr>
              <a:t>и </a:t>
            </a:r>
            <a:r>
              <a:rPr lang="ru-RU" sz="3000" b="1" i="1" dirty="0">
                <a:solidFill>
                  <a:srgbClr val="000099"/>
                </a:solidFill>
                <a:cs typeface="Times New Roman" pitchFamily="18" charset="0"/>
              </a:rPr>
              <a:t>их интеграцию с использованием разнообразных форм и методов работы, выбор которых осуществляется педагогами самостоятельно в зависимости от контингента детей, уровня освоения Программы и решения конкретных образовательных задач. </a:t>
            </a:r>
          </a:p>
          <a:p>
            <a:pPr algn="ctr">
              <a:defRPr/>
            </a:pPr>
            <a:endParaRPr lang="ru-RU" sz="3000" b="1" i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9388" y="1196975"/>
          <a:ext cx="8785225" cy="5608320"/>
        </p:xfrm>
        <a:graphic>
          <a:graphicData uri="http://schemas.openxmlformats.org/drawingml/2006/table">
            <a:tbl>
              <a:tblPr/>
              <a:tblGrid>
                <a:gridCol w="4392612"/>
                <a:gridCol w="4392613"/>
              </a:tblGrid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Учебная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модель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7329" marR="47329" marT="0" marB="0" horzOverflow="overflow">
                    <a:lnL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Совместная деятельность взрослого и детей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7329" marR="47329" marT="0" marB="0" horzOverflow="overflow">
                    <a:lnL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5"/>
                    </a:solidFill>
                  </a:tcPr>
                </a:tc>
              </a:tr>
              <a:tr h="17938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Позиция ребёнка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7329" marR="47329" marT="0" marB="0" horzOverflow="overflow">
                    <a:lnL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D5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Ребенок – объект формирующих воздействий взрослого человека (взрослый управляет (манипулирует) ребёнком, занимает более активную позицию)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7329" marR="47329" marT="0" marB="0" horzOverflow="overflow">
                    <a:lnL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Ребенок – субъект взаимодействия со взрослым (сотрудничество взрослого и ребёнка; ребенок, если и не равен, то равноценен взрослому; ребенок активен не менее взрослого)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7329" marR="47329" marT="0" marB="0" horzOverflow="overflow">
                    <a:lnL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5"/>
                    </a:solidFill>
                  </a:tcPr>
                </a:tc>
              </a:tr>
              <a:tr h="857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Лозунг</a:t>
                      </a:r>
                    </a:p>
                  </a:txBody>
                  <a:tcPr marL="47329" marR="47329" marT="0" marB="0" horzOverflow="overflow">
                    <a:lnL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D5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9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«Делай как я!»</a:t>
                      </a:r>
                    </a:p>
                  </a:txBody>
                  <a:tcPr marL="47329" marR="47329" marT="0" marB="0" horzOverflow="overflow">
                    <a:lnL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«Вместе с ребенком»</a:t>
                      </a:r>
                    </a:p>
                  </a:txBody>
                  <a:tcPr marL="47329" marR="47329" marT="0" marB="0" horzOverflow="overflow">
                    <a:lnL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5"/>
                    </a:solidFill>
                  </a:tcPr>
                </a:tc>
              </a:tr>
              <a:tr h="17938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Регламентированность 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7329" marR="47329" marT="0" marB="0" horzOverflow="overflow">
                    <a:lnL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D5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Большая регламентированность образовательного процесса, использование готовых образцов и шаблонов (готовых конспектов занятий)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7329" marR="47329" marT="0" marB="0" horzOverflow="overflow">
                    <a:lnL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Гибкость в организации образовательного процесса, учет потребностей и интересов детей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7329" marR="47329" marT="0" marB="0" horzOverflow="overflow">
                    <a:lnL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5"/>
                    </a:solidFill>
                  </a:tcPr>
                </a:tc>
              </a:tr>
              <a:tr h="17938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Форма организации деятельности 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7329" marR="47329" marT="0" marB="0" horzOverflow="overflow">
                    <a:lnL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D5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Основная форма – учебное занятие, основная деятельность – учебная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7329" marR="47329" marT="0" marB="0" horzOverflow="overflow">
                    <a:lnL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Организация детской деятельности в различных, адекватных дошкольному возрасту формах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7329" marR="47329" marT="0" marB="0" horzOverflow="overflow">
                    <a:lnL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5"/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323528" y="1"/>
            <a:ext cx="8424936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800" b="1" kern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ПРИЗНАКИ РАЗЛИЧНЫХ МОДЕЛЕЙ ОРГАНИЗАЦИИ ОБРАЗОВАТЕЛЬНОГО ПРОЦЕССА</a:t>
            </a:r>
            <a:endParaRPr lang="ru-RU" sz="2800" b="1" kern="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9388" y="1341438"/>
          <a:ext cx="8640762" cy="4451604"/>
        </p:xfrm>
        <a:graphic>
          <a:graphicData uri="http://schemas.openxmlformats.org/drawingml/2006/table">
            <a:tbl>
              <a:tblPr/>
              <a:tblGrid>
                <a:gridCol w="4356100"/>
                <a:gridCol w="4284662"/>
              </a:tblGrid>
              <a:tr h="554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Учебная модель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7329" marR="47329" marT="0" marB="0" horzOverflow="overflow">
                    <a:lnL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Совместная деятельность взрослого и детей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7329" marR="47329" marT="0" marB="0" horzOverflow="overflow">
                    <a:lnL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5"/>
                    </a:solidFill>
                  </a:tcPr>
                </a:tc>
              </a:tr>
              <a:tr h="2762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Преобладающие методы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7329" marR="47329" marT="0" marB="0" horzOverflow="overflow">
                    <a:lnL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D5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7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Монолог взрослого (преобладание словесных методов работы)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7329" marR="47329" marT="0" marB="0" horzOverflow="overflow">
                    <a:lnL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Диалог (общение) взрослого и ребёнка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7329" marR="47329" marT="0" marB="0" horzOverflow="overflow">
                    <a:lnL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5"/>
                    </a:solidFill>
                  </a:tcPr>
                </a:tc>
              </a:tr>
              <a:tr h="2762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Рассадка детей</a:t>
                      </a:r>
                    </a:p>
                  </a:txBody>
                  <a:tcPr marL="47329" marR="47329" marT="0" marB="0" horzOverflow="overflow">
                    <a:lnL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D5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Рассадка «взрослый напротив ребёнка»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7329" marR="47329" marT="0" marB="0" horzOverflow="overflow">
                    <a:lnL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Рассадка взрослых и детей «по кругу»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7329" marR="47329" marT="0" marB="0" horzOverflow="overflow">
                    <a:lnL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5"/>
                    </a:solidFill>
                  </a:tcPr>
                </a:tc>
              </a:tr>
              <a:tr h="2762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Участие ребёнка в образовательном процессе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7329" marR="47329" marT="0" marB="0" horzOverflow="overflow">
                    <a:lnL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D5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Обязательность участия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7329" marR="47329" marT="0" marB="0" horzOverflow="overflow">
                    <a:lnL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Необязательность участия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7329" marR="47329" marT="0" marB="0" horzOverflow="overflow">
                    <a:lnL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5"/>
                    </a:solidFill>
                  </a:tcPr>
                </a:tc>
              </a:tr>
              <a:tr h="2762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Основной мотив</a:t>
                      </a:r>
                    </a:p>
                  </a:txBody>
                  <a:tcPr marL="47329" marR="47329" marT="0" marB="0" horzOverflow="overflow">
                    <a:lnL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D5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3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Основной мотив участия в образовательном процессе – авторитет взрослых (педагога, родителей)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7329" marR="47329" marT="0" marB="0" horzOverflow="overflow">
                    <a:lnL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pitchFamily="34" charset="0"/>
                        </a:rPr>
                        <a:t>Основной мотив участия (неучастия) в образовательном процессе – наличие (отсутствие) интереса у ребёнка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7329" marR="47329" marT="0" marB="0" horzOverflow="overflow">
                    <a:lnL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195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5"/>
                    </a:solidFill>
                  </a:tcPr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23528" y="1"/>
            <a:ext cx="8424936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800" b="1" kern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ПРИЗНАКИ РАЗЛИЧНЫХ МОДЕЛЕЙ ОРГАНИЗАЦИИ ОБРАЗОВАТЕЛЬНОГО ПРОЦЕССА</a:t>
            </a:r>
            <a:endParaRPr lang="ru-RU" sz="2800" b="1" kern="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структура НОД на основе </a:t>
            </a:r>
            <a:r>
              <a:rPr lang="ru-RU" dirty="0" err="1" smtClean="0">
                <a:solidFill>
                  <a:srgbClr val="000099"/>
                </a:solidFill>
              </a:rPr>
              <a:t>деятельностного</a:t>
            </a:r>
            <a:r>
              <a:rPr lang="ru-RU" dirty="0" smtClean="0">
                <a:solidFill>
                  <a:srgbClr val="000099"/>
                </a:solidFill>
              </a:rPr>
              <a:t> подхода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332037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0099"/>
                </a:solidFill>
              </a:rPr>
              <a:t>1. Создание проблемной ситуации</a:t>
            </a:r>
          </a:p>
          <a:p>
            <a:pPr>
              <a:buNone/>
            </a:pPr>
            <a:r>
              <a:rPr lang="ru-RU" b="1" dirty="0" smtClean="0">
                <a:solidFill>
                  <a:srgbClr val="000099"/>
                </a:solidFill>
              </a:rPr>
              <a:t> 2. Целевая установка</a:t>
            </a:r>
          </a:p>
          <a:p>
            <a:pPr>
              <a:buNone/>
            </a:pPr>
            <a:r>
              <a:rPr lang="ru-RU" b="1" dirty="0" smtClean="0">
                <a:solidFill>
                  <a:srgbClr val="000099"/>
                </a:solidFill>
              </a:rPr>
              <a:t> 3. Мотивирование к деятельности</a:t>
            </a:r>
          </a:p>
          <a:p>
            <a:pPr>
              <a:buNone/>
            </a:pPr>
            <a:r>
              <a:rPr lang="ru-RU" b="1" dirty="0" smtClean="0">
                <a:solidFill>
                  <a:srgbClr val="000099"/>
                </a:solidFill>
              </a:rPr>
              <a:t> 4. Проектирование решений проблемной ситуации</a:t>
            </a:r>
          </a:p>
          <a:p>
            <a:pPr>
              <a:buNone/>
            </a:pPr>
            <a:r>
              <a:rPr lang="ru-RU" b="1" dirty="0" smtClean="0">
                <a:solidFill>
                  <a:srgbClr val="000099"/>
                </a:solidFill>
              </a:rPr>
              <a:t> 5. Выполнение действий</a:t>
            </a:r>
          </a:p>
          <a:p>
            <a:pPr>
              <a:buNone/>
            </a:pPr>
            <a:r>
              <a:rPr lang="ru-RU" b="1" dirty="0" smtClean="0">
                <a:solidFill>
                  <a:srgbClr val="000099"/>
                </a:solidFill>
              </a:rPr>
              <a:t> 6. Анализ результатов деятельности</a:t>
            </a:r>
          </a:p>
          <a:p>
            <a:pPr>
              <a:buNone/>
            </a:pPr>
            <a:r>
              <a:rPr lang="ru-RU" b="1" dirty="0" smtClean="0">
                <a:solidFill>
                  <a:srgbClr val="000099"/>
                </a:solidFill>
              </a:rPr>
              <a:t> 7. Подведение итогов</a:t>
            </a:r>
          </a:p>
          <a:p>
            <a:endParaRPr lang="ru-RU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0099"/>
                </a:solidFill>
              </a:rPr>
              <a:t>СТРУКТУРА НЕПОСРЕДСТВЕННО ОБРАЗОВАТЕЛЬНОЙ ДЕЯТЕЛЬНОСТИ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968552"/>
          </a:xfrm>
        </p:spPr>
        <p:txBody>
          <a:bodyPr>
            <a:normAutofit lnSpcReduction="10000"/>
          </a:bodyPr>
          <a:lstStyle/>
          <a:p>
            <a:pPr algn="ctr">
              <a:buFontTx/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НАЧАЛО</a:t>
            </a:r>
          </a:p>
          <a:p>
            <a:pPr algn="just">
              <a:buFontTx/>
              <a:buNone/>
            </a:pPr>
            <a:r>
              <a:rPr lang="ru-RU" sz="2700" b="1" i="1" dirty="0" smtClean="0">
                <a:solidFill>
                  <a:srgbClr val="000099"/>
                </a:solidFill>
              </a:rPr>
              <a:t>	</a:t>
            </a:r>
            <a:r>
              <a:rPr lang="ru-RU" sz="2700" b="1" dirty="0" smtClean="0">
                <a:solidFill>
                  <a:srgbClr val="000099"/>
                </a:solidFill>
              </a:rPr>
              <a:t>Для начала это приглашение к деятельности – необязательной, непринужденной: «Давайте сегодня… Кто хочет, устраивайтесь поудобнее…» (или: «Я буду… Кто хочет – присоединяйтесь…»). </a:t>
            </a:r>
          </a:p>
          <a:p>
            <a:pPr algn="just">
              <a:buFontTx/>
              <a:buNone/>
            </a:pPr>
            <a:endParaRPr lang="ru-RU" sz="2700" b="1" dirty="0" smtClean="0">
              <a:solidFill>
                <a:srgbClr val="000099"/>
              </a:solidFill>
            </a:endParaRPr>
          </a:p>
          <a:p>
            <a:pPr algn="just">
              <a:buFontTx/>
              <a:buNone/>
            </a:pPr>
            <a:r>
              <a:rPr lang="ru-RU" sz="2700" b="1" u="sng" dirty="0" smtClean="0">
                <a:solidFill>
                  <a:srgbClr val="000099"/>
                </a:solidFill>
              </a:rPr>
              <a:t>Игровая мотивация </a:t>
            </a:r>
            <a:r>
              <a:rPr lang="ru-RU" sz="2700" b="1" dirty="0" smtClean="0">
                <a:solidFill>
                  <a:srgbClr val="000099"/>
                </a:solidFill>
              </a:rPr>
              <a:t>– это методический прием, помогающий в игровой форме руководить детской деятельностью и добиться желаемого результата. Игровая мотивация должна отвечать возрастным особенностям детей.</a:t>
            </a:r>
          </a:p>
          <a:p>
            <a:pPr algn="just">
              <a:buFontTx/>
              <a:buNone/>
            </a:pPr>
            <a:endParaRPr lang="ru-RU" sz="2400" b="1" dirty="0" smtClean="0">
              <a:solidFill>
                <a:srgbClr val="000099"/>
              </a:solidFill>
            </a:endParaRPr>
          </a:p>
          <a:p>
            <a:pPr>
              <a:buFontTx/>
              <a:buNone/>
            </a:pPr>
            <a:endParaRPr lang="ru-RU" dirty="0" smtClean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>
            <a:noAutofit/>
          </a:bodyPr>
          <a:lstStyle/>
          <a:p>
            <a:pPr algn="ctr">
              <a:buFontTx/>
              <a:buNone/>
              <a:defRPr/>
            </a:pPr>
            <a:r>
              <a:rPr lang="ru-RU" sz="2700" b="1" i="1" dirty="0" smtClean="0">
                <a:solidFill>
                  <a:srgbClr val="FF0000"/>
                </a:solidFill>
              </a:rPr>
              <a:t>ОСНОВНАЯ ЧАСТЬ</a:t>
            </a:r>
            <a:endParaRPr lang="ru-RU" sz="2700" b="1" dirty="0" smtClean="0">
              <a:solidFill>
                <a:srgbClr val="FF0000"/>
              </a:solidFill>
            </a:endParaRPr>
          </a:p>
          <a:p>
            <a:pPr algn="just">
              <a:buFontTx/>
              <a:buNone/>
              <a:defRPr/>
            </a:pPr>
            <a:r>
              <a:rPr lang="ru-RU" sz="2700" b="1" dirty="0" smtClean="0">
                <a:solidFill>
                  <a:srgbClr val="000099"/>
                </a:solidFill>
              </a:rPr>
              <a:t>	</a:t>
            </a:r>
            <a:r>
              <a:rPr lang="ru-RU" sz="2400" b="1" dirty="0" smtClean="0">
                <a:solidFill>
                  <a:srgbClr val="000099"/>
                </a:solidFill>
              </a:rPr>
              <a:t>Наметив </a:t>
            </a:r>
            <a:r>
              <a:rPr lang="ru-RU" sz="2400" b="1" dirty="0">
                <a:solidFill>
                  <a:srgbClr val="000099"/>
                </a:solidFill>
              </a:rPr>
              <a:t>задачу для совместного выполнения, взрослый, как равноправный участник, предлагает всевозможные способы ее реализации. В самом процессе деятельности исподволь он «задает» развивающее содержание  (новые задания, способы деятельности и </a:t>
            </a:r>
            <a:r>
              <a:rPr lang="ru-RU" sz="2400" b="1" dirty="0" smtClean="0">
                <a:solidFill>
                  <a:srgbClr val="000099"/>
                </a:solidFill>
              </a:rPr>
              <a:t>пр.); </a:t>
            </a:r>
            <a:r>
              <a:rPr lang="ru-RU" sz="2400" b="1" dirty="0">
                <a:solidFill>
                  <a:srgbClr val="000099"/>
                </a:solidFill>
              </a:rPr>
              <a:t>предлагает свою идею или свой результат для детской критики; проявляет заинтересованность в результате других; включается во взаимную оценку и интерпретацию действий участников; усиливает интерес ребенка к работе сверстника, поощряет содержательное общение, провоцирует взаимные оценки, обсуждение возникающих проблем.</a:t>
            </a:r>
          </a:p>
          <a:p>
            <a:pPr algn="just">
              <a:defRPr/>
            </a:pPr>
            <a:endParaRPr lang="ru-RU" sz="2700" b="1" dirty="0">
              <a:solidFill>
                <a:srgbClr val="000099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0099"/>
                </a:solidFill>
              </a:rPr>
              <a:t>СТРУКТУРА НЕПОСРЕДСТВЕННО ОБРАЗОВАТЕЛЬНОЙ ДЕЯТЕЛЬНОСТИ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700808"/>
            <a:ext cx="8445624" cy="3795315"/>
          </a:xfrm>
        </p:spPr>
        <p:txBody>
          <a:bodyPr>
            <a:noAutofit/>
          </a:bodyPr>
          <a:lstStyle/>
          <a:p>
            <a:pPr algn="ctr">
              <a:buFontTx/>
              <a:buNone/>
              <a:defRPr/>
            </a:pPr>
            <a:r>
              <a:rPr lang="ru-RU" sz="2700" b="1" dirty="0" smtClean="0">
                <a:solidFill>
                  <a:srgbClr val="FF0000"/>
                </a:solidFill>
              </a:rPr>
              <a:t>ЗАКЛЮЧИТЕЛЬНЫЙ ЭТАП</a:t>
            </a:r>
          </a:p>
          <a:p>
            <a:pPr algn="just">
              <a:buFontTx/>
              <a:buNone/>
              <a:defRPr/>
            </a:pPr>
            <a:r>
              <a:rPr lang="ru-RU" sz="2700" b="1" dirty="0" smtClean="0">
                <a:solidFill>
                  <a:srgbClr val="000099"/>
                </a:solidFill>
              </a:rPr>
              <a:t>	Прежде </a:t>
            </a:r>
            <a:r>
              <a:rPr lang="ru-RU" sz="2700" b="1" dirty="0">
                <a:solidFill>
                  <a:srgbClr val="000099"/>
                </a:solidFill>
              </a:rPr>
              <a:t>всего, его характеризует «открытый конец»: каждый ребенок работает в своем темпе и решает сам, закончил он или нет исследование, работу. </a:t>
            </a:r>
            <a:endParaRPr lang="ru-RU" sz="2700" b="1" dirty="0" smtClean="0">
              <a:solidFill>
                <a:srgbClr val="000099"/>
              </a:solidFill>
            </a:endParaRPr>
          </a:p>
          <a:p>
            <a:pPr algn="just">
              <a:buFontTx/>
              <a:buNone/>
              <a:defRPr/>
            </a:pPr>
            <a:r>
              <a:rPr lang="ru-RU" sz="2700" b="1" dirty="0">
                <a:solidFill>
                  <a:srgbClr val="000099"/>
                </a:solidFill>
              </a:rPr>
              <a:t>	</a:t>
            </a:r>
            <a:r>
              <a:rPr lang="ru-RU" sz="2700" b="1" dirty="0" smtClean="0">
                <a:solidFill>
                  <a:srgbClr val="000099"/>
                </a:solidFill>
              </a:rPr>
              <a:t>Оценка </a:t>
            </a:r>
            <a:r>
              <a:rPr lang="ru-RU" sz="2700" b="1" dirty="0">
                <a:solidFill>
                  <a:srgbClr val="000099"/>
                </a:solidFill>
              </a:rPr>
              <a:t>взрослым действий детей может быть дана лишь косвенно, как сопоставление результата с целью ребенка: что хотел сделать – что получилось.</a:t>
            </a:r>
          </a:p>
          <a:p>
            <a:pPr>
              <a:buFontTx/>
              <a:buNone/>
              <a:defRPr/>
            </a:pPr>
            <a:endParaRPr lang="ru-RU" sz="2700" b="1" dirty="0">
              <a:solidFill>
                <a:srgbClr val="000099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0099"/>
                </a:solidFill>
              </a:rPr>
              <a:t>СТРУКТУРА НЕПОСРЕДСТВЕННО ОБРАЗОВАТЕЛЬНОЙ ДЕЯТЕЛЬНОСТИ 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Цель педагогического совета: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01416"/>
            <a:ext cx="8435280" cy="52565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000099"/>
                </a:solidFill>
              </a:rPr>
              <a:t>    систематизировать знания педагогов о </a:t>
            </a:r>
            <a:r>
              <a:rPr lang="ru-RU" b="1" i="1" dirty="0" err="1" smtClean="0">
                <a:solidFill>
                  <a:srgbClr val="000099"/>
                </a:solidFill>
              </a:rPr>
              <a:t>деятельностном</a:t>
            </a:r>
            <a:r>
              <a:rPr lang="ru-RU" b="1" i="1" dirty="0" smtClean="0">
                <a:solidFill>
                  <a:srgbClr val="000099"/>
                </a:solidFill>
              </a:rPr>
              <a:t> подходе в воспитательно-образовательном процессе ДОУ, показать необходимость использования данного метода в работе педагога на современном этапе развития дошкольного образования.</a:t>
            </a:r>
            <a:endParaRPr lang="ru-RU" b="1" i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50304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0099"/>
                </a:solidFill>
              </a:rPr>
              <a:t>ОРГАНИЗАЦИЯ  ПРОСТРАНСТВА НЕПОСРЕДСТВЕННО ОБРАЗОВАТЕЛЬНОЙ ДЕЯТЕЛЬНОСТИ</a:t>
            </a:r>
          </a:p>
        </p:txBody>
      </p:sp>
      <p:sp>
        <p:nvSpPr>
          <p:cNvPr id="15" name="Содержимое 14"/>
          <p:cNvSpPr>
            <a:spLocks noGrp="1"/>
          </p:cNvSpPr>
          <p:nvPr>
            <p:ph idx="1"/>
          </p:nvPr>
        </p:nvSpPr>
        <p:spPr>
          <a:xfrm>
            <a:off x="395536" y="2204864"/>
            <a:ext cx="8229600" cy="4214813"/>
          </a:xfrm>
        </p:spPr>
        <p:txBody>
          <a:bodyPr/>
          <a:lstStyle/>
          <a:p>
            <a:pPr algn="just">
              <a:defRPr/>
            </a:pPr>
            <a:r>
              <a:rPr lang="ru-RU" sz="2700" b="1" dirty="0" smtClean="0">
                <a:solidFill>
                  <a:srgbClr val="000099"/>
                </a:solidFill>
              </a:rPr>
              <a:t>Максимальное приближение </a:t>
            </a:r>
            <a:r>
              <a:rPr lang="ru-RU" sz="2700" b="1" dirty="0">
                <a:solidFill>
                  <a:srgbClr val="000099"/>
                </a:solidFill>
              </a:rPr>
              <a:t>к ситуации «круглого стола», приглашающего к равному участию в работе, осуждении, </a:t>
            </a:r>
            <a:r>
              <a:rPr lang="ru-RU" sz="2700" b="1" dirty="0" smtClean="0">
                <a:solidFill>
                  <a:srgbClr val="000099"/>
                </a:solidFill>
              </a:rPr>
              <a:t>исследовании.</a:t>
            </a:r>
          </a:p>
          <a:p>
            <a:pPr algn="just">
              <a:defRPr/>
            </a:pPr>
            <a:r>
              <a:rPr lang="ru-RU" sz="2700" b="1" dirty="0" smtClean="0">
                <a:solidFill>
                  <a:srgbClr val="000099"/>
                </a:solidFill>
              </a:rPr>
              <a:t>Свободный выбор детьми рабочего </a:t>
            </a:r>
            <a:r>
              <a:rPr lang="ru-RU" sz="2700" b="1" dirty="0">
                <a:solidFill>
                  <a:srgbClr val="000099"/>
                </a:solidFill>
              </a:rPr>
              <a:t>места, </a:t>
            </a:r>
            <a:r>
              <a:rPr lang="ru-RU" sz="2700" b="1" dirty="0" smtClean="0">
                <a:solidFill>
                  <a:srgbClr val="000099"/>
                </a:solidFill>
              </a:rPr>
              <a:t>перемещение, </a:t>
            </a:r>
            <a:r>
              <a:rPr lang="ru-RU" sz="2700" b="1" dirty="0">
                <a:solidFill>
                  <a:srgbClr val="000099"/>
                </a:solidFill>
              </a:rPr>
              <a:t>чтобы взять тот или иной материал, инструмент</a:t>
            </a:r>
            <a:r>
              <a:rPr lang="ru-RU" sz="2700" b="1" dirty="0" smtClean="0">
                <a:solidFill>
                  <a:srgbClr val="000099"/>
                </a:solidFill>
              </a:rPr>
              <a:t>.</a:t>
            </a:r>
          </a:p>
          <a:p>
            <a:pPr algn="just">
              <a:defRPr/>
            </a:pPr>
            <a:r>
              <a:rPr lang="ru-RU" sz="2700" b="1" dirty="0" smtClean="0">
                <a:solidFill>
                  <a:srgbClr val="000099"/>
                </a:solidFill>
              </a:rPr>
              <a:t>Партнер </a:t>
            </a:r>
            <a:r>
              <a:rPr lang="ru-RU" sz="2700" b="1" dirty="0">
                <a:solidFill>
                  <a:srgbClr val="000099"/>
                </a:solidFill>
              </a:rPr>
              <a:t>– взрослый всегда вместе (рядом) с детьми, в круге (в учительской позиции он вне круга, противостоит детям, над ними).</a:t>
            </a:r>
          </a:p>
          <a:p>
            <a:pPr algn="just">
              <a:buFontTx/>
              <a:buNone/>
              <a:defRPr/>
            </a:pPr>
            <a:endParaRPr lang="ru-RU" sz="2000" b="1" dirty="0">
              <a:solidFill>
                <a:schemeClr val="tx2"/>
              </a:solidFill>
            </a:endParaRPr>
          </a:p>
          <a:p>
            <a:pPr algn="just">
              <a:buFontTx/>
              <a:buNone/>
              <a:defRPr/>
            </a:pPr>
            <a:endParaRPr lang="ru-RU" sz="2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0099"/>
                </a:solidFill>
                <a:latin typeface="Georgia" pitchFamily="18" charset="0"/>
              </a:rPr>
              <a:t>«Золотые правила»</a:t>
            </a:r>
            <a:br>
              <a:rPr lang="ru-RU" sz="3600" b="1" dirty="0" smtClean="0">
                <a:solidFill>
                  <a:srgbClr val="000099"/>
                </a:solidFill>
                <a:latin typeface="Georgia" pitchFamily="18" charset="0"/>
              </a:rPr>
            </a:br>
            <a:r>
              <a:rPr lang="ru-RU" sz="3600" b="1" dirty="0" smtClean="0">
                <a:solidFill>
                  <a:srgbClr val="000099"/>
                </a:solidFill>
                <a:latin typeface="Georgia" pitchFamily="18" charset="0"/>
              </a:rPr>
              <a:t>деятельностного подхода</a:t>
            </a:r>
            <a:endParaRPr lang="ru-RU" sz="3600" dirty="0">
              <a:solidFill>
                <a:srgbClr val="00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332037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700" b="1" dirty="0" smtClean="0">
                <a:solidFill>
                  <a:srgbClr val="000099"/>
                </a:solidFill>
              </a:rPr>
              <a:t>Подари ребенку радость творчества, осознание авторского голоса</a:t>
            </a:r>
          </a:p>
          <a:p>
            <a:pPr>
              <a:lnSpc>
                <a:spcPct val="90000"/>
              </a:lnSpc>
            </a:pPr>
            <a:r>
              <a:rPr lang="ru-RU" sz="2700" b="1" dirty="0" smtClean="0">
                <a:solidFill>
                  <a:srgbClr val="000099"/>
                </a:solidFill>
              </a:rPr>
              <a:t>Веди  ребенка от собственного опыта к общественному</a:t>
            </a:r>
          </a:p>
          <a:p>
            <a:pPr>
              <a:lnSpc>
                <a:spcPct val="90000"/>
              </a:lnSpc>
            </a:pPr>
            <a:r>
              <a:rPr lang="ru-RU" sz="2700" b="1" dirty="0" smtClean="0">
                <a:solidFill>
                  <a:srgbClr val="000099"/>
                </a:solidFill>
              </a:rPr>
              <a:t>Будь не «НАД», а «РЯДОМ»</a:t>
            </a:r>
          </a:p>
          <a:p>
            <a:pPr>
              <a:lnSpc>
                <a:spcPct val="90000"/>
              </a:lnSpc>
            </a:pPr>
            <a:r>
              <a:rPr lang="ru-RU" sz="2700" b="1" dirty="0" smtClean="0">
                <a:solidFill>
                  <a:srgbClr val="000099"/>
                </a:solidFill>
              </a:rPr>
              <a:t>Радуйся вопросу, но отвечать не спеши</a:t>
            </a:r>
          </a:p>
          <a:p>
            <a:pPr>
              <a:lnSpc>
                <a:spcPct val="90000"/>
              </a:lnSpc>
            </a:pPr>
            <a:r>
              <a:rPr lang="ru-RU" sz="2700" b="1" dirty="0" smtClean="0">
                <a:solidFill>
                  <a:srgbClr val="000099"/>
                </a:solidFill>
              </a:rPr>
              <a:t>Учи анализировать каждый этап работы</a:t>
            </a:r>
          </a:p>
          <a:p>
            <a:pPr>
              <a:lnSpc>
                <a:spcPct val="90000"/>
              </a:lnSpc>
            </a:pPr>
            <a:r>
              <a:rPr lang="ru-RU" sz="2700" b="1" dirty="0" smtClean="0">
                <a:solidFill>
                  <a:srgbClr val="000099"/>
                </a:solidFill>
              </a:rPr>
              <a:t>Критикуя, стимулируй активность ребенка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2400" cy="6192688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000099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СПАСИБО </a:t>
            </a:r>
            <a:br>
              <a:rPr lang="ru-RU" sz="4800" b="1" dirty="0" smtClean="0">
                <a:solidFill>
                  <a:srgbClr val="000099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4800" b="1" dirty="0" smtClean="0">
                <a:solidFill>
                  <a:srgbClr val="000099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 ВНИМАНИЕ!</a:t>
            </a:r>
            <a:br>
              <a:rPr lang="ru-RU" sz="4800" b="1" dirty="0" smtClean="0">
                <a:solidFill>
                  <a:srgbClr val="000099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4800" b="1" dirty="0" smtClean="0">
                <a:solidFill>
                  <a:srgbClr val="000099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4800" b="1" dirty="0" smtClean="0">
                <a:solidFill>
                  <a:srgbClr val="000099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4800" dirty="0" smtClean="0">
                <a:solidFill>
                  <a:srgbClr val="000099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УСПЕХОВ ВАМ И ТЕРПЕНИЯ ПРИ РЕАЛИЗАЦИИ ФГОС ДО!</a:t>
            </a: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endParaRPr lang="ru-RU" sz="36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507288" cy="286633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600" i="1" spc="0" dirty="0" smtClean="0"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«Слышу – не помню, </a:t>
            </a:r>
            <a:br>
              <a:rPr lang="ru-RU" sz="3600" i="1" spc="0" dirty="0" smtClean="0"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</a:br>
            <a:r>
              <a:rPr lang="ru-RU" sz="3600" i="1" spc="0" dirty="0" smtClean="0"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вижу – помню,</a:t>
            </a:r>
            <a:br>
              <a:rPr lang="ru-RU" sz="3600" i="1" spc="0" dirty="0" smtClean="0"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</a:br>
            <a:r>
              <a:rPr lang="ru-RU" sz="3600" i="1" spc="0" dirty="0" smtClean="0"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 делаю – понимаю…»                      </a:t>
            </a:r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600" i="1" spc="0" dirty="0" smtClean="0"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                                        </a:t>
            </a:r>
            <a:br>
              <a:rPr lang="ru-RU" sz="3600" i="1" spc="0" dirty="0" smtClean="0"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</a:br>
            <a:r>
              <a:rPr lang="ru-RU" sz="3600" i="1" spc="0" dirty="0" smtClean="0"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 Конфуций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3802434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3600" i="1" spc="0" dirty="0" smtClean="0"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«Единственный путь, ведущий к знанию – это деятельность» </a:t>
            </a:r>
            <a:br>
              <a:rPr lang="ru-RU" sz="3600" i="1" spc="0" dirty="0" smtClean="0"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</a:br>
            <a:r>
              <a:rPr lang="ru-RU" sz="3600" i="1" spc="0" dirty="0" smtClean="0"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/>
            </a:r>
            <a:br>
              <a:rPr lang="ru-RU" sz="3600" i="1" spc="0" dirty="0" smtClean="0"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</a:br>
            <a:r>
              <a:rPr lang="ru-RU" sz="3600" i="1" spc="0" dirty="0" smtClean="0"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 Б. Шоу</a:t>
            </a:r>
            <a:br>
              <a:rPr lang="ru-RU" sz="3600" i="1" spc="0" dirty="0" smtClean="0">
                <a:solidFill>
                  <a:srgbClr val="000099"/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</a:br>
            <a:endParaRPr lang="ru-RU" sz="3600" spc="0" dirty="0">
              <a:solidFill>
                <a:srgbClr val="000099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99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Деятельность</a:t>
            </a:r>
            <a:endParaRPr lang="ru-RU" dirty="0">
              <a:solidFill>
                <a:srgbClr val="000099"/>
              </a:solidFill>
              <a:effectLst>
                <a:glow rad="1397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ru-RU" b="1" dirty="0" smtClean="0">
                <a:solidFill>
                  <a:srgbClr val="000099"/>
                </a:solidFill>
              </a:rPr>
              <a:t>Деятельность</a:t>
            </a:r>
            <a:r>
              <a:rPr lang="ru-RU" dirty="0" smtClean="0">
                <a:solidFill>
                  <a:srgbClr val="000099"/>
                </a:solidFill>
              </a:rPr>
              <a:t> можно определить как специфический вид активности человека, направленный на познание и творческое превращение окружающего мира, включая самого себя и условия своего существования.</a:t>
            </a:r>
            <a:r>
              <a:rPr lang="ru-RU" b="1" dirty="0" smtClean="0">
                <a:solidFill>
                  <a:srgbClr val="000099"/>
                </a:solidFill>
              </a:rPr>
              <a:t> </a:t>
            </a:r>
            <a:endParaRPr lang="ru-RU" dirty="0" smtClean="0">
              <a:solidFill>
                <a:srgbClr val="000099"/>
              </a:solidFill>
            </a:endParaRPr>
          </a:p>
          <a:p>
            <a:pPr lvl="0"/>
            <a:r>
              <a:rPr lang="ru-RU" b="1" dirty="0" smtClean="0">
                <a:solidFill>
                  <a:srgbClr val="000099"/>
                </a:solidFill>
              </a:rPr>
              <a:t>Деятельность</a:t>
            </a:r>
            <a:r>
              <a:rPr lang="ru-RU" dirty="0" smtClean="0">
                <a:solidFill>
                  <a:srgbClr val="000099"/>
                </a:solidFill>
              </a:rPr>
              <a:t> – активное отношение к окружающей действительности, выражающееся в воздействии на нее. Складывается из действий.</a:t>
            </a:r>
          </a:p>
          <a:p>
            <a:pPr lvl="0"/>
            <a:r>
              <a:rPr lang="ru-RU" b="1" dirty="0" smtClean="0">
                <a:solidFill>
                  <a:srgbClr val="000099"/>
                </a:solidFill>
              </a:rPr>
              <a:t>Деятельность</a:t>
            </a:r>
            <a:r>
              <a:rPr lang="ru-RU" dirty="0" smtClean="0">
                <a:solidFill>
                  <a:srgbClr val="000099"/>
                </a:solidFill>
              </a:rPr>
              <a:t> – система действий человека, направленная на достижение определенной цели</a:t>
            </a:r>
            <a:r>
              <a:rPr lang="ru-RU" b="1" dirty="0" smtClean="0">
                <a:solidFill>
                  <a:srgbClr val="000099"/>
                </a:solidFill>
              </a:rPr>
              <a:t>  </a:t>
            </a:r>
            <a:endParaRPr lang="ru-RU" dirty="0" smtClean="0">
              <a:solidFill>
                <a:srgbClr val="000099"/>
              </a:solidFill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805264"/>
            <a:ext cx="8280920" cy="1097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0099"/>
                </a:solidFill>
              </a:rPr>
              <a:t>Словарь - справочник воспитателя/ Авт.-сост. С. С. Степанов. - М.:ТЦ Сфера, 2008.</a:t>
            </a:r>
          </a:p>
          <a:p>
            <a:r>
              <a:rPr lang="ru-RU" sz="1400" b="1" dirty="0" smtClean="0">
                <a:solidFill>
                  <a:srgbClr val="000099"/>
                </a:solidFill>
              </a:rPr>
              <a:t>Давыдов В.В. Проблемы развивающего обучения. (Приложение). М., 1986.</a:t>
            </a:r>
            <a:r>
              <a:rPr lang="ru-RU" sz="1400" b="1" baseline="30000" dirty="0" smtClean="0">
                <a:solidFill>
                  <a:srgbClr val="000099"/>
                </a:solidFill>
              </a:rPr>
              <a:t> </a:t>
            </a:r>
          </a:p>
          <a:p>
            <a:r>
              <a:rPr lang="ru-RU" sz="1400" b="1" dirty="0" smtClean="0">
                <a:solidFill>
                  <a:srgbClr val="000099"/>
                </a:solidFill>
              </a:rPr>
              <a:t>Леонтьев А.Н. Деятельность. Сознание. Личность. М., 1977.</a:t>
            </a:r>
          </a:p>
          <a:p>
            <a:endParaRPr lang="ru-RU" sz="1400" b="1" baseline="30000" dirty="0" smtClean="0">
              <a:solidFill>
                <a:srgbClr val="000099"/>
              </a:solidFill>
            </a:endParaRPr>
          </a:p>
          <a:p>
            <a:endParaRPr lang="ru-RU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8712968" cy="1340768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400" dirty="0" smtClean="0">
                <a:solidFill>
                  <a:srgbClr val="FF0000"/>
                </a:solidFill>
              </a:rPr>
              <a:t>Можно выделить два принципиально разных подхода в образовании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52736"/>
            <a:ext cx="9144000" cy="5184552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000" b="1" i="1" u="sng" dirty="0" smtClean="0">
                <a:solidFill>
                  <a:srgbClr val="FF0000"/>
                </a:solidFill>
              </a:rPr>
              <a:t>«</a:t>
            </a:r>
            <a:r>
              <a:rPr lang="ru-RU" sz="3000" b="1" i="1" u="sng" dirty="0" err="1" smtClean="0">
                <a:solidFill>
                  <a:srgbClr val="FF0000"/>
                </a:solidFill>
              </a:rPr>
              <a:t>Знаниевый</a:t>
            </a:r>
            <a:r>
              <a:rPr lang="ru-RU" sz="3000" b="1" i="1" u="sng" dirty="0" smtClean="0">
                <a:solidFill>
                  <a:srgbClr val="FF0000"/>
                </a:solidFill>
              </a:rPr>
              <a:t>»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000" b="1" i="1" dirty="0" smtClean="0">
                <a:solidFill>
                  <a:srgbClr val="000099"/>
                </a:solidFill>
              </a:rPr>
              <a:t>Целью и смыслом обучения здесь является приобретение некоей системы знаний. По сути дела, этот подход отождествляет глаголы «знать» и «помнить».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000" b="1" i="1" u="sng" dirty="0" smtClean="0">
                <a:solidFill>
                  <a:srgbClr val="FF0000"/>
                </a:solidFill>
              </a:rPr>
              <a:t>«Деятельностный»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000" dirty="0" smtClean="0">
                <a:solidFill>
                  <a:schemeClr val="tx2"/>
                </a:solidFill>
              </a:rPr>
              <a:t> </a:t>
            </a:r>
            <a:r>
              <a:rPr lang="ru-RU" sz="3000" b="1" i="1" dirty="0" smtClean="0">
                <a:solidFill>
                  <a:srgbClr val="000099"/>
                </a:solidFill>
              </a:rPr>
              <a:t>Предполагает, что человек в процессе обучения должен не выучить что-то, а  чему-то, т.е. научиться осуществлять деятельность. На первый план здесь выходит дело, а знания играют второстепенную роль, являясь средством выполнения этого дела и средством обучения.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000099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ДеятельнОСТНЫЙ</a:t>
            </a:r>
            <a:r>
              <a:rPr lang="ru-RU" dirty="0" smtClean="0">
                <a:solidFill>
                  <a:srgbClr val="000099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ПОДХОД</a:t>
            </a:r>
            <a:endParaRPr lang="ru-RU" dirty="0">
              <a:solidFill>
                <a:srgbClr val="000099"/>
              </a:solidFill>
              <a:effectLst>
                <a:glow rad="1397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340768"/>
            <a:ext cx="8964488" cy="4525963"/>
          </a:xfrm>
        </p:spPr>
        <p:txBody>
          <a:bodyPr>
            <a:noAutofit/>
          </a:bodyPr>
          <a:lstStyle/>
          <a:p>
            <a:r>
              <a:rPr lang="ru-RU" sz="2700" dirty="0" smtClean="0">
                <a:solidFill>
                  <a:srgbClr val="000099"/>
                </a:solidFill>
              </a:rPr>
              <a:t> </a:t>
            </a:r>
            <a:r>
              <a:rPr lang="ru-RU" sz="2700" b="1" dirty="0" smtClean="0">
                <a:solidFill>
                  <a:srgbClr val="000099"/>
                </a:solidFill>
              </a:rPr>
              <a:t>Деятельностный подход </a:t>
            </a:r>
            <a:r>
              <a:rPr lang="ru-RU" sz="2700" dirty="0" smtClean="0">
                <a:solidFill>
                  <a:srgbClr val="000099"/>
                </a:solidFill>
              </a:rPr>
              <a:t>- это организация и управление педагогом деятельностью ребенка при решении им специально организованных учебных задач разной сложности и проблематики. Эти задачи развивают не только предметную, коммуникативную и другие виды  компетентностей ребенка, но и его самого как личность.</a:t>
            </a:r>
          </a:p>
          <a:p>
            <a:pPr lvl="0"/>
            <a:r>
              <a:rPr lang="ru-RU" sz="2800" b="1" dirty="0" smtClean="0">
                <a:solidFill>
                  <a:srgbClr val="000099"/>
                </a:solidFill>
              </a:rPr>
              <a:t>Деятельностный подход </a:t>
            </a:r>
            <a:r>
              <a:rPr lang="ru-RU" sz="2800" dirty="0" smtClean="0">
                <a:solidFill>
                  <a:srgbClr val="000099"/>
                </a:solidFill>
              </a:rPr>
              <a:t>— это способ освоения образовательной среды без психических и физических перегрузок детей, при котором каждый ребенок может </a:t>
            </a:r>
            <a:r>
              <a:rPr lang="ru-RU" sz="2800" dirty="0" err="1" smtClean="0">
                <a:solidFill>
                  <a:srgbClr val="000099"/>
                </a:solidFill>
              </a:rPr>
              <a:t>самореализоваться</a:t>
            </a:r>
            <a:r>
              <a:rPr lang="ru-RU" sz="2800" dirty="0" smtClean="0">
                <a:solidFill>
                  <a:srgbClr val="000099"/>
                </a:solidFill>
              </a:rPr>
              <a:t>, почувствовать радость творчества.</a:t>
            </a:r>
            <a:endParaRPr lang="ru-RU" sz="2700" dirty="0" smtClean="0">
              <a:solidFill>
                <a:srgbClr val="000099"/>
              </a:solidFill>
            </a:endParaRPr>
          </a:p>
          <a:p>
            <a:endParaRPr lang="ru-RU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435280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0099"/>
                </a:solidFill>
                <a:latin typeface="Georgia" pitchFamily="18" charset="0"/>
              </a:rPr>
              <a:t>В рамках </a:t>
            </a:r>
            <a:r>
              <a:rPr lang="ru-RU" sz="2800" dirty="0" err="1" smtClean="0">
                <a:solidFill>
                  <a:srgbClr val="000099"/>
                </a:solidFill>
                <a:latin typeface="Georgia" pitchFamily="18" charset="0"/>
              </a:rPr>
              <a:t>деятельностного</a:t>
            </a:r>
            <a:r>
              <a:rPr lang="ru-RU" sz="2800" dirty="0" smtClean="0">
                <a:solidFill>
                  <a:srgbClr val="000099"/>
                </a:solidFill>
                <a:latin typeface="Georgia" pitchFamily="18" charset="0"/>
              </a:rPr>
              <a:t> подхода перед педагогом стоят следующие задачи:</a:t>
            </a:r>
            <a:r>
              <a:rPr lang="ru-RU" sz="2800" dirty="0" smtClean="0">
                <a:solidFill>
                  <a:srgbClr val="000099"/>
                </a:solidFill>
              </a:rPr>
              <a:t/>
            </a:r>
            <a:br>
              <a:rPr lang="ru-RU" sz="2800" dirty="0" smtClean="0">
                <a:solidFill>
                  <a:srgbClr val="000099"/>
                </a:solidFill>
              </a:rPr>
            </a:br>
            <a:endParaRPr lang="ru-RU" sz="2800" dirty="0">
              <a:solidFill>
                <a:srgbClr val="00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u-RU" b="1" i="1" dirty="0" smtClean="0">
                <a:solidFill>
                  <a:srgbClr val="000099"/>
                </a:solidFill>
              </a:rPr>
              <a:t>создать условия  для того, чтобы сделать процесс приобретения знаний ребенком  </a:t>
            </a:r>
            <a:r>
              <a:rPr lang="ru-RU" b="1" i="1" u="sng" dirty="0" smtClean="0">
                <a:solidFill>
                  <a:srgbClr val="000099"/>
                </a:solidFill>
              </a:rPr>
              <a:t>мотивированным</a:t>
            </a:r>
            <a:r>
              <a:rPr lang="ru-RU" b="1" i="1" dirty="0" smtClean="0">
                <a:solidFill>
                  <a:srgbClr val="000099"/>
                </a:solidFill>
              </a:rPr>
              <a:t>;</a:t>
            </a:r>
          </a:p>
          <a:p>
            <a:r>
              <a:rPr lang="ru-RU" b="1" i="1" dirty="0" smtClean="0">
                <a:solidFill>
                  <a:srgbClr val="000099"/>
                </a:solidFill>
              </a:rPr>
              <a:t>учить ребенка самостоятельно ставить перед собой цель и находить пути, в том числе средства, ее достижения;</a:t>
            </a:r>
          </a:p>
          <a:p>
            <a:r>
              <a:rPr lang="ru-RU" b="1" i="1" dirty="0" smtClean="0">
                <a:solidFill>
                  <a:srgbClr val="000099"/>
                </a:solidFill>
              </a:rPr>
              <a:t>помогать ребенку сформировать у себя  умения контроля и самоконтроля, оценки и самооценки.</a:t>
            </a:r>
          </a:p>
          <a:p>
            <a:endParaRPr lang="ru-RU" b="1" i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26370"/>
          </a:xfrm>
        </p:spPr>
        <p:txBody>
          <a:bodyPr/>
          <a:lstStyle/>
          <a:p>
            <a:r>
              <a:rPr lang="ru-RU" dirty="0" smtClean="0">
                <a:solidFill>
                  <a:srgbClr val="000099"/>
                </a:solidFill>
              </a:rPr>
              <a:t>Дошкольник – это прежде всего деятель, стремящийся познать и преобразовать мир 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4" name="Содержимое 3" descr="1034464_6773nothumb5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3573016"/>
            <a:ext cx="4385391" cy="29170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SC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7721501-2662-4957-9C85-741F7553E6B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CSC</Template>
  <TotalTime>731</TotalTime>
  <Words>778</Words>
  <Application>Microsoft Office PowerPoint</Application>
  <PresentationFormat>Экран (4:3)</PresentationFormat>
  <Paragraphs>105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CSC</vt:lpstr>
      <vt:lpstr>«Деятельностный  подход  в образовательной деятельности  с дошкольниками»</vt:lpstr>
      <vt:lpstr>Цель педагогического совета:</vt:lpstr>
      <vt:lpstr>«Слышу – не помню,  вижу – помню,  делаю – понимаю…»                                                                 Конфуций</vt:lpstr>
      <vt:lpstr>«Единственный путь, ведущий к знанию – это деятельность»    Б. Шоу </vt:lpstr>
      <vt:lpstr>Деятельность</vt:lpstr>
      <vt:lpstr>Можно выделить два принципиально разных подхода в образовании</vt:lpstr>
      <vt:lpstr>ДеятельнОСТНЫЙ ПОДХОД</vt:lpstr>
      <vt:lpstr>В рамках деятельностного подхода перед педагогом стоят следующие задачи: </vt:lpstr>
      <vt:lpstr>Дошкольник – это прежде всего деятель, стремящийся познать и преобразовать мир </vt:lpstr>
      <vt:lpstr>Деятельностный подход</vt:lpstr>
      <vt:lpstr>«Хочешь накормить человека один раз – дай ему рыбу. Хочешь накормить его на всю жизнь – научи его рыбачить» конфуций</vt:lpstr>
      <vt:lpstr>Слайд 12</vt:lpstr>
      <vt:lpstr>Непосредственно образовательная деятельность</vt:lpstr>
      <vt:lpstr>Слайд 14</vt:lpstr>
      <vt:lpstr>Слайд 15</vt:lpstr>
      <vt:lpstr>структура НОД на основе деятельностного подхода</vt:lpstr>
      <vt:lpstr>СТРУКТУРА НЕПОСРЕДСТВЕННО ОБРАЗОВАТЕЛЬНОЙ ДЕЯТЕЛЬНОСТИ </vt:lpstr>
      <vt:lpstr>СТРУКТУРА НЕПОСРЕДСТВЕННО ОБРАЗОВАТЕЛЬНОЙ ДЕЯТЕЛЬНОСТИ </vt:lpstr>
      <vt:lpstr>СТРУКТУРА НЕПОСРЕДСТВЕННО ОБРАЗОВАТЕЛЬНОЙ ДЕЯТЕЛЬНОСТИ </vt:lpstr>
      <vt:lpstr>ОРГАНИЗАЦИЯ  ПРОСТРАНСТВА НЕПОСРЕДСТВЕННО ОБРАЗОВАТЕЛЬНОЙ ДЕЯТЕЛЬНОСТИ</vt:lpstr>
      <vt:lpstr>«Золотые правила» деятельностного подхода</vt:lpstr>
      <vt:lpstr>СПАСИБО  ЗА ВНИМАНИЕ!  УСПЕХОВ ВАМ И ТЕРПЕНИЯ ПРИ РЕАЛИЗАЦИИ ФГОС ДО!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Anna</dc:creator>
  <cp:lastModifiedBy>user</cp:lastModifiedBy>
  <cp:revision>67</cp:revision>
  <dcterms:created xsi:type="dcterms:W3CDTF">2013-04-15T17:30:30Z</dcterms:created>
  <dcterms:modified xsi:type="dcterms:W3CDTF">2014-11-04T16:40:59Z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TC300085589990</vt:lpwstr>
  </property>
</Properties>
</file>