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446" r:id="rId3"/>
    <p:sldId id="267" r:id="rId4"/>
    <p:sldId id="269" r:id="rId5"/>
    <p:sldId id="259" r:id="rId6"/>
    <p:sldId id="447" r:id="rId7"/>
    <p:sldId id="257" r:id="rId8"/>
    <p:sldId id="260" r:id="rId9"/>
    <p:sldId id="279" r:id="rId10"/>
    <p:sldId id="280" r:id="rId11"/>
    <p:sldId id="270" r:id="rId12"/>
    <p:sldId id="271" r:id="rId13"/>
    <p:sldId id="448" r:id="rId14"/>
    <p:sldId id="275" r:id="rId15"/>
    <p:sldId id="276" r:id="rId16"/>
    <p:sldId id="277" r:id="rId17"/>
    <p:sldId id="434" r:id="rId18"/>
    <p:sldId id="435" r:id="rId19"/>
    <p:sldId id="438" r:id="rId20"/>
    <p:sldId id="274" r:id="rId21"/>
    <p:sldId id="278" r:id="rId22"/>
    <p:sldId id="264" r:id="rId23"/>
    <p:sldId id="440" r:id="rId24"/>
    <p:sldId id="443" r:id="rId25"/>
    <p:sldId id="284" r:id="rId26"/>
    <p:sldId id="281" r:id="rId27"/>
    <p:sldId id="265" r:id="rId28"/>
    <p:sldId id="450" r:id="rId29"/>
    <p:sldId id="451" r:id="rId30"/>
    <p:sldId id="444" r:id="rId31"/>
    <p:sldId id="452" r:id="rId32"/>
    <p:sldId id="436" r:id="rId33"/>
    <p:sldId id="266" r:id="rId34"/>
    <p:sldId id="287" r:id="rId35"/>
    <p:sldId id="283" r:id="rId36"/>
    <p:sldId id="282" r:id="rId37"/>
    <p:sldId id="261" r:id="rId38"/>
    <p:sldId id="288" r:id="rId39"/>
    <p:sldId id="289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800"/>
            </a:pPr>
            <a:r>
              <a:rPr lang="ru-RU" sz="2800"/>
              <a:t>Анализ</a:t>
            </a:r>
            <a:r>
              <a:rPr lang="ru-RU" sz="2800" baseline="0"/>
              <a:t> читательской деятельности учащихся 1 класса</a:t>
            </a:r>
            <a:endParaRPr lang="ru-RU" sz="2800"/>
          </a:p>
        </c:rich>
      </c:tx>
      <c:layout>
        <c:manualLayout>
          <c:xMode val="edge"/>
          <c:yMode val="edge"/>
          <c:x val="0.17516561887904872"/>
          <c:y val="0.76309527142417199"/>
        </c:manualLayout>
      </c:layout>
      <c:overlay val="1"/>
    </c:title>
    <c:view3D>
      <c:perspective val="30"/>
    </c:view3D>
    <c:plotArea>
      <c:layout>
        <c:manualLayout>
          <c:layoutTarget val="inner"/>
          <c:xMode val="edge"/>
          <c:yMode val="edge"/>
          <c:x val="5.9668088363954472E-2"/>
          <c:y val="3.2251906011748689E-2"/>
          <c:w val="0.586852763196264"/>
          <c:h val="0.6036348581427336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дети, не знающие букв</c:v>
                </c:pt>
              </c:strCache>
            </c:strRef>
          </c:tx>
          <c:spPr>
            <a:solidFill>
              <a:schemeClr val="lt1"/>
            </a:solidFill>
            <a:ln w="25400" cap="flat" cmpd="sng" algn="ctr">
              <a:solidFill>
                <a:schemeClr val="dk1"/>
              </a:solidFill>
              <a:prstDash val="solid"/>
            </a:ln>
            <a:effectLst/>
          </c:spPr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дети, знающие менее 50% букв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дети, знающие более 50% букв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дети,  знающие все буквы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дети, умеющие читать 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hape val="cylinder"/>
        <c:axId val="85374848"/>
        <c:axId val="85376384"/>
        <c:axId val="0"/>
      </c:bar3DChart>
      <c:catAx>
        <c:axId val="85374848"/>
        <c:scaling>
          <c:orientation val="minMax"/>
        </c:scaling>
        <c:delete val="1"/>
        <c:axPos val="b"/>
        <c:majorTickMark val="none"/>
        <c:tickLblPos val="nextTo"/>
        <c:crossAx val="85376384"/>
        <c:crosses val="autoZero"/>
        <c:auto val="1"/>
        <c:lblAlgn val="ctr"/>
        <c:lblOffset val="100"/>
      </c:catAx>
      <c:valAx>
        <c:axId val="8537638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5374848"/>
        <c:crosses val="autoZero"/>
        <c:crossBetween val="between"/>
      </c:valAx>
    </c:plotArea>
    <c:legend>
      <c:legendPos val="r"/>
      <c:legendEntry>
        <c:idx val="3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0"/>
        <c:txPr>
          <a:bodyPr/>
          <a:lstStyle/>
          <a:p>
            <a:pPr>
              <a:defRPr sz="1600" b="1" cap="none" spc="0" baseline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/>
            </a:pPr>
            <a:endParaRPr lang="ru-RU"/>
          </a:p>
        </c:txPr>
      </c:legendEntry>
      <c:layout>
        <c:manualLayout>
          <c:xMode val="edge"/>
          <c:yMode val="edge"/>
          <c:x val="0.64583339813959384"/>
          <c:y val="0.10002502169713599"/>
          <c:w val="0.34027777777777846"/>
          <c:h val="0.68645794275715488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/>
              <a:t>Выявление</a:t>
            </a:r>
            <a:r>
              <a:rPr lang="ru-RU" sz="2800" baseline="0" dirty="0"/>
              <a:t> круга </a:t>
            </a:r>
            <a:r>
              <a:rPr lang="ru-RU" sz="2800" baseline="0" dirty="0" smtClean="0"/>
              <a:t>читательских интересов </a:t>
            </a:r>
            <a:endParaRPr lang="ru-RU" sz="2800" baseline="0" dirty="0"/>
          </a:p>
          <a:p>
            <a:pPr>
              <a:defRPr/>
            </a:pPr>
            <a:r>
              <a:rPr lang="ru-RU" sz="2800" baseline="0" dirty="0"/>
              <a:t>в 1 классе</a:t>
            </a:r>
            <a:endParaRPr lang="ru-RU" sz="2800" dirty="0"/>
          </a:p>
        </c:rich>
      </c:tx>
      <c:layout>
        <c:manualLayout>
          <c:xMode val="edge"/>
          <c:yMode val="edge"/>
          <c:x val="0.13751635269581308"/>
          <c:y val="3.8053424316411288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cat>
            <c:strRef>
              <c:f>Лист1!$A$2:$A$6</c:f>
              <c:strCache>
                <c:ptCount val="5"/>
                <c:pt idx="0">
                  <c:v>рассказы о животных  </c:v>
                </c:pt>
                <c:pt idx="1">
                  <c:v>стихотворения  </c:v>
                </c:pt>
                <c:pt idx="2">
                  <c:v>сказки  </c:v>
                </c:pt>
                <c:pt idx="3">
                  <c:v>научно-популярные произведения, энциклопедии</c:v>
                </c:pt>
                <c:pt idx="4">
                  <c:v>детские журналы 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Лера</c:v>
                </c:pt>
              </c:strCache>
            </c:strRef>
          </c:tx>
          <c:marker>
            <c:symbol val="none"/>
          </c:marker>
          <c:cat>
            <c:strRef>
              <c:f>Лист1!$A$2:$A$7</c:f>
              <c:strCache>
                <c:ptCount val="6"/>
                <c:pt idx="0">
                  <c:v>сентябрь</c:v>
                </c:pt>
                <c:pt idx="1">
                  <c:v>октябрь</c:v>
                </c:pt>
                <c:pt idx="2">
                  <c:v>ноябрь</c:v>
                </c:pt>
                <c:pt idx="3">
                  <c:v>декабрь</c:v>
                </c:pt>
                <c:pt idx="4">
                  <c:v>январь</c:v>
                </c:pt>
                <c:pt idx="5">
                  <c:v>февраль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Арина</c:v>
                </c:pt>
              </c:strCache>
            </c:strRef>
          </c:tx>
          <c:marker>
            <c:symbol val="none"/>
          </c:marker>
          <c:cat>
            <c:strRef>
              <c:f>Лист1!$A$2:$A$7</c:f>
              <c:strCache>
                <c:ptCount val="6"/>
                <c:pt idx="0">
                  <c:v>сентябрь</c:v>
                </c:pt>
                <c:pt idx="1">
                  <c:v>октябрь</c:v>
                </c:pt>
                <c:pt idx="2">
                  <c:v>ноябрь</c:v>
                </c:pt>
                <c:pt idx="3">
                  <c:v>декабрь</c:v>
                </c:pt>
                <c:pt idx="4">
                  <c:v>январь</c:v>
                </c:pt>
                <c:pt idx="5">
                  <c:v>февраль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marker>
            <c:symbol val="none"/>
          </c:marker>
          <c:cat>
            <c:strRef>
              <c:f>Лист1!$A$2:$A$7</c:f>
              <c:strCache>
                <c:ptCount val="6"/>
                <c:pt idx="0">
                  <c:v>сентябрь</c:v>
                </c:pt>
                <c:pt idx="1">
                  <c:v>октябрь</c:v>
                </c:pt>
                <c:pt idx="2">
                  <c:v>ноябрь</c:v>
                </c:pt>
                <c:pt idx="3">
                  <c:v>декабрь</c:v>
                </c:pt>
                <c:pt idx="4">
                  <c:v>январь</c:v>
                </c:pt>
                <c:pt idx="5">
                  <c:v>февраль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marker val="1"/>
        <c:axId val="91082112"/>
        <c:axId val="96194560"/>
      </c:lineChart>
      <c:catAx>
        <c:axId val="9108211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96194560"/>
        <c:crosses val="autoZero"/>
        <c:auto val="1"/>
        <c:lblAlgn val="ctr"/>
        <c:lblOffset val="100"/>
      </c:catAx>
      <c:valAx>
        <c:axId val="96194560"/>
        <c:scaling>
          <c:orientation val="minMax"/>
        </c:scaling>
        <c:axPos val="l"/>
        <c:majorGridlines/>
        <c:numFmt formatCode="General" sourceLinked="1"/>
        <c:tickLblPos val="nextTo"/>
        <c:crossAx val="9108211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0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/>
            </a:pPr>
            <a:endParaRPr lang="ru-RU"/>
          </a:p>
        </c:txPr>
      </c:legendEntry>
      <c:layout/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A381FD-B902-4891-8C82-143032B6F3E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A0A9B5B0-8BC3-4B5F-829E-D59AE64D7F53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Читательская компетентность-</a:t>
          </a:r>
        </a:p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совокупность знаний и навыков</a:t>
          </a:r>
        </a:p>
        <a:p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961B8D-C5C5-48AD-958F-8170264F65C4}" type="parTrans" cxnId="{B4BEDD34-8ED8-4932-A233-D9ABA53D89B5}">
      <dgm:prSet/>
      <dgm:spPr/>
      <dgm:t>
        <a:bodyPr/>
        <a:lstStyle/>
        <a:p>
          <a:endParaRPr lang="ru-RU"/>
        </a:p>
      </dgm:t>
    </dgm:pt>
    <dgm:pt modelId="{DF1B07C5-3EC6-4526-AE49-ED409F2FC4D5}" type="sibTrans" cxnId="{B4BEDD34-8ED8-4932-A233-D9ABA53D89B5}">
      <dgm:prSet/>
      <dgm:spPr/>
      <dgm:t>
        <a:bodyPr/>
        <a:lstStyle/>
        <a:p>
          <a:endParaRPr lang="ru-RU"/>
        </a:p>
      </dgm:t>
    </dgm:pt>
    <dgm:pt modelId="{3B44A067-5778-4D2D-B85B-891B53CF59E2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Отбирать, понимать, организовывать информацию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ED9383-29C8-49D5-A166-A40DDBAD4ADE}" type="parTrans" cxnId="{E7F2F37F-F3AD-48E4-A5B6-7EB3F392C972}">
      <dgm:prSet/>
      <dgm:spPr/>
      <dgm:t>
        <a:bodyPr/>
        <a:lstStyle/>
        <a:p>
          <a:endParaRPr lang="ru-RU"/>
        </a:p>
      </dgm:t>
    </dgm:pt>
    <dgm:pt modelId="{6BAFFC34-8687-4EB6-B335-F104AAA5335B}" type="sibTrans" cxnId="{E7F2F37F-F3AD-48E4-A5B6-7EB3F392C972}">
      <dgm:prSet/>
      <dgm:spPr/>
      <dgm:t>
        <a:bodyPr/>
        <a:lstStyle/>
        <a:p>
          <a:endParaRPr lang="ru-RU"/>
        </a:p>
      </dgm:t>
    </dgm:pt>
    <dgm:pt modelId="{EACE906D-271C-4CC7-ACC1-AC1DB1B81779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Интерпретировать информацию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A7B72E-A546-421E-8EC6-B2C7E74D4E9E}" type="parTrans" cxnId="{992DE194-13FE-4328-A16F-40BB490D8008}">
      <dgm:prSet/>
      <dgm:spPr/>
      <dgm:t>
        <a:bodyPr/>
        <a:lstStyle/>
        <a:p>
          <a:endParaRPr lang="ru-RU"/>
        </a:p>
      </dgm:t>
    </dgm:pt>
    <dgm:pt modelId="{25D2DF48-4713-4A34-9F94-003FF1EFCEAB}" type="sibTrans" cxnId="{992DE194-13FE-4328-A16F-40BB490D8008}">
      <dgm:prSet/>
      <dgm:spPr/>
      <dgm:t>
        <a:bodyPr/>
        <a:lstStyle/>
        <a:p>
          <a:endParaRPr lang="ru-RU"/>
        </a:p>
      </dgm:t>
    </dgm:pt>
    <dgm:pt modelId="{639C2DF8-814C-45D0-BE31-0BA9203472DC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Давать оценку информации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EC98A2-F8B3-427F-9863-9A035D0D635E}" type="parTrans" cxnId="{957188D6-9EBA-49A9-B52C-583628DF52D3}">
      <dgm:prSet/>
      <dgm:spPr/>
      <dgm:t>
        <a:bodyPr/>
        <a:lstStyle/>
        <a:p>
          <a:endParaRPr lang="ru-RU"/>
        </a:p>
      </dgm:t>
    </dgm:pt>
    <dgm:pt modelId="{D0B24B27-C23A-4120-A6EA-E4B16CBA614E}" type="sibTrans" cxnId="{957188D6-9EBA-49A9-B52C-583628DF52D3}">
      <dgm:prSet/>
      <dgm:spPr/>
      <dgm:t>
        <a:bodyPr/>
        <a:lstStyle/>
        <a:p>
          <a:endParaRPr lang="ru-RU"/>
        </a:p>
      </dgm:t>
    </dgm:pt>
    <dgm:pt modelId="{AD4EFB9E-5970-4103-B2A0-54F97764ACBF}" type="pres">
      <dgm:prSet presAssocID="{88A381FD-B902-4891-8C82-143032B6F3E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42C51BA-A575-41E0-88F9-9D2BE3F6A25F}" type="pres">
      <dgm:prSet presAssocID="{A0A9B5B0-8BC3-4B5F-829E-D59AE64D7F53}" presName="hierRoot1" presStyleCnt="0"/>
      <dgm:spPr/>
    </dgm:pt>
    <dgm:pt modelId="{81792B28-D21D-4029-BB5C-BB733E0C0175}" type="pres">
      <dgm:prSet presAssocID="{A0A9B5B0-8BC3-4B5F-829E-D59AE64D7F53}" presName="composite" presStyleCnt="0"/>
      <dgm:spPr/>
    </dgm:pt>
    <dgm:pt modelId="{F94B6580-02EB-44B2-88BB-A36AAC9E4F8A}" type="pres">
      <dgm:prSet presAssocID="{A0A9B5B0-8BC3-4B5F-829E-D59AE64D7F53}" presName="background" presStyleLbl="node0" presStyleIdx="0" presStyleCnt="1"/>
      <dgm:spPr/>
    </dgm:pt>
    <dgm:pt modelId="{1D12CFBD-0FE2-45D8-95CF-33A2971093A7}" type="pres">
      <dgm:prSet presAssocID="{A0A9B5B0-8BC3-4B5F-829E-D59AE64D7F53}" presName="text" presStyleLbl="fgAcc0" presStyleIdx="0" presStyleCnt="1" custScaleX="225925" custScaleY="119446" custLinFactNeighborX="-8296" custLinFactNeighborY="-559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855C20-3CA2-4D42-A0F3-F0D45A7F79F9}" type="pres">
      <dgm:prSet presAssocID="{A0A9B5B0-8BC3-4B5F-829E-D59AE64D7F53}" presName="hierChild2" presStyleCnt="0"/>
      <dgm:spPr/>
    </dgm:pt>
    <dgm:pt modelId="{132D4519-C687-4F9A-A629-7FAE8A44D0D3}" type="pres">
      <dgm:prSet presAssocID="{57ED9383-29C8-49D5-A166-A40DDBAD4ADE}" presName="Name10" presStyleLbl="parChTrans1D2" presStyleIdx="0" presStyleCnt="3"/>
      <dgm:spPr/>
      <dgm:t>
        <a:bodyPr/>
        <a:lstStyle/>
        <a:p>
          <a:endParaRPr lang="ru-RU"/>
        </a:p>
      </dgm:t>
    </dgm:pt>
    <dgm:pt modelId="{124ECE30-8F92-436C-8023-F0D55B5DC056}" type="pres">
      <dgm:prSet presAssocID="{3B44A067-5778-4D2D-B85B-891B53CF59E2}" presName="hierRoot2" presStyleCnt="0"/>
      <dgm:spPr/>
    </dgm:pt>
    <dgm:pt modelId="{56A6D940-6433-4E81-B5E3-F81126000F69}" type="pres">
      <dgm:prSet presAssocID="{3B44A067-5778-4D2D-B85B-891B53CF59E2}" presName="composite2" presStyleCnt="0"/>
      <dgm:spPr/>
    </dgm:pt>
    <dgm:pt modelId="{83176E93-6DCE-4999-98E6-CFB28F9F1397}" type="pres">
      <dgm:prSet presAssocID="{3B44A067-5778-4D2D-B85B-891B53CF59E2}" presName="background2" presStyleLbl="node2" presStyleIdx="0" presStyleCnt="3"/>
      <dgm:spPr/>
    </dgm:pt>
    <dgm:pt modelId="{95942741-8C89-4C84-8573-4DE2741C3E9B}" type="pres">
      <dgm:prSet presAssocID="{3B44A067-5778-4D2D-B85B-891B53CF59E2}" presName="text2" presStyleLbl="fgAcc2" presStyleIdx="0" presStyleCnt="3" custScaleY="1488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11FD05-E997-45AF-80AC-DAFF9EF6DA6D}" type="pres">
      <dgm:prSet presAssocID="{3B44A067-5778-4D2D-B85B-891B53CF59E2}" presName="hierChild3" presStyleCnt="0"/>
      <dgm:spPr/>
    </dgm:pt>
    <dgm:pt modelId="{A1196D2C-21F2-472C-BE72-FE0AB5695D1B}" type="pres">
      <dgm:prSet presAssocID="{F7A7B72E-A546-421E-8EC6-B2C7E74D4E9E}" presName="Name10" presStyleLbl="parChTrans1D2" presStyleIdx="1" presStyleCnt="3"/>
      <dgm:spPr/>
      <dgm:t>
        <a:bodyPr/>
        <a:lstStyle/>
        <a:p>
          <a:endParaRPr lang="ru-RU"/>
        </a:p>
      </dgm:t>
    </dgm:pt>
    <dgm:pt modelId="{AEBFD556-4326-46A3-9AEE-3D10675A1111}" type="pres">
      <dgm:prSet presAssocID="{EACE906D-271C-4CC7-ACC1-AC1DB1B81779}" presName="hierRoot2" presStyleCnt="0"/>
      <dgm:spPr/>
    </dgm:pt>
    <dgm:pt modelId="{F9B1807E-33AF-4402-A46B-E422D952A329}" type="pres">
      <dgm:prSet presAssocID="{EACE906D-271C-4CC7-ACC1-AC1DB1B81779}" presName="composite2" presStyleCnt="0"/>
      <dgm:spPr/>
    </dgm:pt>
    <dgm:pt modelId="{3E0815F0-5D83-4C42-9FC8-9A2AFD33C595}" type="pres">
      <dgm:prSet presAssocID="{EACE906D-271C-4CC7-ACC1-AC1DB1B81779}" presName="background2" presStyleLbl="node2" presStyleIdx="1" presStyleCnt="3"/>
      <dgm:spPr/>
    </dgm:pt>
    <dgm:pt modelId="{B4C79A27-AD08-4956-A2B6-7684E2EB5290}" type="pres">
      <dgm:prSet presAssocID="{EACE906D-271C-4CC7-ACC1-AC1DB1B81779}" presName="text2" presStyleLbl="fgAcc2" presStyleIdx="1" presStyleCnt="3" custScaleX="116311" custScaleY="1519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C79528-FA60-42AC-AE82-06C1B3441DFA}" type="pres">
      <dgm:prSet presAssocID="{EACE906D-271C-4CC7-ACC1-AC1DB1B81779}" presName="hierChild3" presStyleCnt="0"/>
      <dgm:spPr/>
    </dgm:pt>
    <dgm:pt modelId="{9054F339-D5B6-49D0-9EBB-AC56B6B63F58}" type="pres">
      <dgm:prSet presAssocID="{76EC98A2-F8B3-427F-9863-9A035D0D635E}" presName="Name10" presStyleLbl="parChTrans1D2" presStyleIdx="2" presStyleCnt="3"/>
      <dgm:spPr/>
      <dgm:t>
        <a:bodyPr/>
        <a:lstStyle/>
        <a:p>
          <a:endParaRPr lang="ru-RU"/>
        </a:p>
      </dgm:t>
    </dgm:pt>
    <dgm:pt modelId="{9F8F6C90-FDAE-4027-8F42-1FA4A4C8D5B0}" type="pres">
      <dgm:prSet presAssocID="{639C2DF8-814C-45D0-BE31-0BA9203472DC}" presName="hierRoot2" presStyleCnt="0"/>
      <dgm:spPr/>
    </dgm:pt>
    <dgm:pt modelId="{568D1562-588B-449D-9EAD-B2CD63EE9F28}" type="pres">
      <dgm:prSet presAssocID="{639C2DF8-814C-45D0-BE31-0BA9203472DC}" presName="composite2" presStyleCnt="0"/>
      <dgm:spPr/>
    </dgm:pt>
    <dgm:pt modelId="{ADC8EE17-6006-4C1D-83D1-C4723EF457B9}" type="pres">
      <dgm:prSet presAssocID="{639C2DF8-814C-45D0-BE31-0BA9203472DC}" presName="background2" presStyleLbl="node2" presStyleIdx="2" presStyleCnt="3"/>
      <dgm:spPr/>
    </dgm:pt>
    <dgm:pt modelId="{CE1DD2A0-BC0D-4D7F-BE39-4DED320BA452}" type="pres">
      <dgm:prSet presAssocID="{639C2DF8-814C-45D0-BE31-0BA9203472DC}" presName="text2" presStyleLbl="fgAcc2" presStyleIdx="2" presStyleCnt="3" custScaleY="1485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73D44E-9241-4CB2-B28B-94B3532A2402}" type="pres">
      <dgm:prSet presAssocID="{639C2DF8-814C-45D0-BE31-0BA9203472DC}" presName="hierChild3" presStyleCnt="0"/>
      <dgm:spPr/>
    </dgm:pt>
  </dgm:ptLst>
  <dgm:cxnLst>
    <dgm:cxn modelId="{5503EA3C-93A0-42C9-AE95-4D8890417C77}" type="presOf" srcId="{EACE906D-271C-4CC7-ACC1-AC1DB1B81779}" destId="{B4C79A27-AD08-4956-A2B6-7684E2EB5290}" srcOrd="0" destOrd="0" presId="urn:microsoft.com/office/officeart/2005/8/layout/hierarchy1"/>
    <dgm:cxn modelId="{4C207CD1-6DB5-43EE-9319-EEA5D91C00A7}" type="presOf" srcId="{76EC98A2-F8B3-427F-9863-9A035D0D635E}" destId="{9054F339-D5B6-49D0-9EBB-AC56B6B63F58}" srcOrd="0" destOrd="0" presId="urn:microsoft.com/office/officeart/2005/8/layout/hierarchy1"/>
    <dgm:cxn modelId="{5E3EC276-EF6A-4815-AC1D-CECA4FE1E77A}" type="presOf" srcId="{639C2DF8-814C-45D0-BE31-0BA9203472DC}" destId="{CE1DD2A0-BC0D-4D7F-BE39-4DED320BA452}" srcOrd="0" destOrd="0" presId="urn:microsoft.com/office/officeart/2005/8/layout/hierarchy1"/>
    <dgm:cxn modelId="{957188D6-9EBA-49A9-B52C-583628DF52D3}" srcId="{A0A9B5B0-8BC3-4B5F-829E-D59AE64D7F53}" destId="{639C2DF8-814C-45D0-BE31-0BA9203472DC}" srcOrd="2" destOrd="0" parTransId="{76EC98A2-F8B3-427F-9863-9A035D0D635E}" sibTransId="{D0B24B27-C23A-4120-A6EA-E4B16CBA614E}"/>
    <dgm:cxn modelId="{2E7AA6B8-3EBE-4E00-BE05-34760C17DD63}" type="presOf" srcId="{3B44A067-5778-4D2D-B85B-891B53CF59E2}" destId="{95942741-8C89-4C84-8573-4DE2741C3E9B}" srcOrd="0" destOrd="0" presId="urn:microsoft.com/office/officeart/2005/8/layout/hierarchy1"/>
    <dgm:cxn modelId="{3FAC1E04-94DF-423A-A22E-10BD6715981E}" type="presOf" srcId="{A0A9B5B0-8BC3-4B5F-829E-D59AE64D7F53}" destId="{1D12CFBD-0FE2-45D8-95CF-33A2971093A7}" srcOrd="0" destOrd="0" presId="urn:microsoft.com/office/officeart/2005/8/layout/hierarchy1"/>
    <dgm:cxn modelId="{084895E6-EE39-4211-8F8C-E938CA4AF75A}" type="presOf" srcId="{57ED9383-29C8-49D5-A166-A40DDBAD4ADE}" destId="{132D4519-C687-4F9A-A629-7FAE8A44D0D3}" srcOrd="0" destOrd="0" presId="urn:microsoft.com/office/officeart/2005/8/layout/hierarchy1"/>
    <dgm:cxn modelId="{1031B387-E85A-45BF-B72B-C11496C2EE51}" type="presOf" srcId="{88A381FD-B902-4891-8C82-143032B6F3E7}" destId="{AD4EFB9E-5970-4103-B2A0-54F97764ACBF}" srcOrd="0" destOrd="0" presId="urn:microsoft.com/office/officeart/2005/8/layout/hierarchy1"/>
    <dgm:cxn modelId="{E7F2F37F-F3AD-48E4-A5B6-7EB3F392C972}" srcId="{A0A9B5B0-8BC3-4B5F-829E-D59AE64D7F53}" destId="{3B44A067-5778-4D2D-B85B-891B53CF59E2}" srcOrd="0" destOrd="0" parTransId="{57ED9383-29C8-49D5-A166-A40DDBAD4ADE}" sibTransId="{6BAFFC34-8687-4EB6-B335-F104AAA5335B}"/>
    <dgm:cxn modelId="{B4BEDD34-8ED8-4932-A233-D9ABA53D89B5}" srcId="{88A381FD-B902-4891-8C82-143032B6F3E7}" destId="{A0A9B5B0-8BC3-4B5F-829E-D59AE64D7F53}" srcOrd="0" destOrd="0" parTransId="{CC961B8D-C5C5-48AD-958F-8170264F65C4}" sibTransId="{DF1B07C5-3EC6-4526-AE49-ED409F2FC4D5}"/>
    <dgm:cxn modelId="{26F117BD-7FE4-4DB0-B733-72CFCAB886F2}" type="presOf" srcId="{F7A7B72E-A546-421E-8EC6-B2C7E74D4E9E}" destId="{A1196D2C-21F2-472C-BE72-FE0AB5695D1B}" srcOrd="0" destOrd="0" presId="urn:microsoft.com/office/officeart/2005/8/layout/hierarchy1"/>
    <dgm:cxn modelId="{992DE194-13FE-4328-A16F-40BB490D8008}" srcId="{A0A9B5B0-8BC3-4B5F-829E-D59AE64D7F53}" destId="{EACE906D-271C-4CC7-ACC1-AC1DB1B81779}" srcOrd="1" destOrd="0" parTransId="{F7A7B72E-A546-421E-8EC6-B2C7E74D4E9E}" sibTransId="{25D2DF48-4713-4A34-9F94-003FF1EFCEAB}"/>
    <dgm:cxn modelId="{0F309E6E-E28E-4CBC-BB89-D62B3873C738}" type="presParOf" srcId="{AD4EFB9E-5970-4103-B2A0-54F97764ACBF}" destId="{C42C51BA-A575-41E0-88F9-9D2BE3F6A25F}" srcOrd="0" destOrd="0" presId="urn:microsoft.com/office/officeart/2005/8/layout/hierarchy1"/>
    <dgm:cxn modelId="{C46CBA2F-B5E5-463D-B021-702AB8EFAAEF}" type="presParOf" srcId="{C42C51BA-A575-41E0-88F9-9D2BE3F6A25F}" destId="{81792B28-D21D-4029-BB5C-BB733E0C0175}" srcOrd="0" destOrd="0" presId="urn:microsoft.com/office/officeart/2005/8/layout/hierarchy1"/>
    <dgm:cxn modelId="{DEE2206E-D809-471A-9F0C-85418FD2C244}" type="presParOf" srcId="{81792B28-D21D-4029-BB5C-BB733E0C0175}" destId="{F94B6580-02EB-44B2-88BB-A36AAC9E4F8A}" srcOrd="0" destOrd="0" presId="urn:microsoft.com/office/officeart/2005/8/layout/hierarchy1"/>
    <dgm:cxn modelId="{42AE1A89-40C4-47BC-B563-DED03FED93EA}" type="presParOf" srcId="{81792B28-D21D-4029-BB5C-BB733E0C0175}" destId="{1D12CFBD-0FE2-45D8-95CF-33A2971093A7}" srcOrd="1" destOrd="0" presId="urn:microsoft.com/office/officeart/2005/8/layout/hierarchy1"/>
    <dgm:cxn modelId="{D7322ECD-2043-4C0B-8EC2-5ED726431C98}" type="presParOf" srcId="{C42C51BA-A575-41E0-88F9-9D2BE3F6A25F}" destId="{0F855C20-3CA2-4D42-A0F3-F0D45A7F79F9}" srcOrd="1" destOrd="0" presId="urn:microsoft.com/office/officeart/2005/8/layout/hierarchy1"/>
    <dgm:cxn modelId="{205BF7C5-AA8B-4765-BAD1-94A150ED241B}" type="presParOf" srcId="{0F855C20-3CA2-4D42-A0F3-F0D45A7F79F9}" destId="{132D4519-C687-4F9A-A629-7FAE8A44D0D3}" srcOrd="0" destOrd="0" presId="urn:microsoft.com/office/officeart/2005/8/layout/hierarchy1"/>
    <dgm:cxn modelId="{782623D4-2BBD-4B11-A475-0DEAC29CC000}" type="presParOf" srcId="{0F855C20-3CA2-4D42-A0F3-F0D45A7F79F9}" destId="{124ECE30-8F92-436C-8023-F0D55B5DC056}" srcOrd="1" destOrd="0" presId="urn:microsoft.com/office/officeart/2005/8/layout/hierarchy1"/>
    <dgm:cxn modelId="{7EC9B4C4-E3EE-4EED-9295-70A56C15A1BC}" type="presParOf" srcId="{124ECE30-8F92-436C-8023-F0D55B5DC056}" destId="{56A6D940-6433-4E81-B5E3-F81126000F69}" srcOrd="0" destOrd="0" presId="urn:microsoft.com/office/officeart/2005/8/layout/hierarchy1"/>
    <dgm:cxn modelId="{007B2F0C-812D-4DCF-9915-EBDC2C2BB67D}" type="presParOf" srcId="{56A6D940-6433-4E81-B5E3-F81126000F69}" destId="{83176E93-6DCE-4999-98E6-CFB28F9F1397}" srcOrd="0" destOrd="0" presId="urn:microsoft.com/office/officeart/2005/8/layout/hierarchy1"/>
    <dgm:cxn modelId="{67318999-36F7-44EE-BD7D-24F56DDFD0A8}" type="presParOf" srcId="{56A6D940-6433-4E81-B5E3-F81126000F69}" destId="{95942741-8C89-4C84-8573-4DE2741C3E9B}" srcOrd="1" destOrd="0" presId="urn:microsoft.com/office/officeart/2005/8/layout/hierarchy1"/>
    <dgm:cxn modelId="{9445CE70-083A-4FAB-B2CB-9FD86016DF24}" type="presParOf" srcId="{124ECE30-8F92-436C-8023-F0D55B5DC056}" destId="{8911FD05-E997-45AF-80AC-DAFF9EF6DA6D}" srcOrd="1" destOrd="0" presId="urn:microsoft.com/office/officeart/2005/8/layout/hierarchy1"/>
    <dgm:cxn modelId="{8309A7AA-732F-4E63-B8DF-3D0D2E0E34D9}" type="presParOf" srcId="{0F855C20-3CA2-4D42-A0F3-F0D45A7F79F9}" destId="{A1196D2C-21F2-472C-BE72-FE0AB5695D1B}" srcOrd="2" destOrd="0" presId="urn:microsoft.com/office/officeart/2005/8/layout/hierarchy1"/>
    <dgm:cxn modelId="{F9082A88-9D7D-498D-A089-B27AB0D6294A}" type="presParOf" srcId="{0F855C20-3CA2-4D42-A0F3-F0D45A7F79F9}" destId="{AEBFD556-4326-46A3-9AEE-3D10675A1111}" srcOrd="3" destOrd="0" presId="urn:microsoft.com/office/officeart/2005/8/layout/hierarchy1"/>
    <dgm:cxn modelId="{12D1590F-ABC3-4C47-94D8-123DDED2E124}" type="presParOf" srcId="{AEBFD556-4326-46A3-9AEE-3D10675A1111}" destId="{F9B1807E-33AF-4402-A46B-E422D952A329}" srcOrd="0" destOrd="0" presId="urn:microsoft.com/office/officeart/2005/8/layout/hierarchy1"/>
    <dgm:cxn modelId="{8A6ABAC5-56F7-4ADB-B8AA-1E70B17B9392}" type="presParOf" srcId="{F9B1807E-33AF-4402-A46B-E422D952A329}" destId="{3E0815F0-5D83-4C42-9FC8-9A2AFD33C595}" srcOrd="0" destOrd="0" presId="urn:microsoft.com/office/officeart/2005/8/layout/hierarchy1"/>
    <dgm:cxn modelId="{CFE24936-899C-4EEE-ACAA-709700F52F4A}" type="presParOf" srcId="{F9B1807E-33AF-4402-A46B-E422D952A329}" destId="{B4C79A27-AD08-4956-A2B6-7684E2EB5290}" srcOrd="1" destOrd="0" presId="urn:microsoft.com/office/officeart/2005/8/layout/hierarchy1"/>
    <dgm:cxn modelId="{ECD763E6-B837-4E67-87CD-5922C7C9BD43}" type="presParOf" srcId="{AEBFD556-4326-46A3-9AEE-3D10675A1111}" destId="{34C79528-FA60-42AC-AE82-06C1B3441DFA}" srcOrd="1" destOrd="0" presId="urn:microsoft.com/office/officeart/2005/8/layout/hierarchy1"/>
    <dgm:cxn modelId="{24E2DAAE-EB68-483F-91AA-659956874DF7}" type="presParOf" srcId="{0F855C20-3CA2-4D42-A0F3-F0D45A7F79F9}" destId="{9054F339-D5B6-49D0-9EBB-AC56B6B63F58}" srcOrd="4" destOrd="0" presId="urn:microsoft.com/office/officeart/2005/8/layout/hierarchy1"/>
    <dgm:cxn modelId="{01C77DFF-529E-4207-973E-CFEE5086585C}" type="presParOf" srcId="{0F855C20-3CA2-4D42-A0F3-F0D45A7F79F9}" destId="{9F8F6C90-FDAE-4027-8F42-1FA4A4C8D5B0}" srcOrd="5" destOrd="0" presId="urn:microsoft.com/office/officeart/2005/8/layout/hierarchy1"/>
    <dgm:cxn modelId="{05946B00-5644-4CAA-BC3A-B6F33656F706}" type="presParOf" srcId="{9F8F6C90-FDAE-4027-8F42-1FA4A4C8D5B0}" destId="{568D1562-588B-449D-9EAD-B2CD63EE9F28}" srcOrd="0" destOrd="0" presId="urn:microsoft.com/office/officeart/2005/8/layout/hierarchy1"/>
    <dgm:cxn modelId="{A5F20FF7-B0F3-4E06-A1C2-BC4215E4B5F3}" type="presParOf" srcId="{568D1562-588B-449D-9EAD-B2CD63EE9F28}" destId="{ADC8EE17-6006-4C1D-83D1-C4723EF457B9}" srcOrd="0" destOrd="0" presId="urn:microsoft.com/office/officeart/2005/8/layout/hierarchy1"/>
    <dgm:cxn modelId="{F91FAF2B-F5F3-4C77-920B-F594E6D914BA}" type="presParOf" srcId="{568D1562-588B-449D-9EAD-B2CD63EE9F28}" destId="{CE1DD2A0-BC0D-4D7F-BE39-4DED320BA452}" srcOrd="1" destOrd="0" presId="urn:microsoft.com/office/officeart/2005/8/layout/hierarchy1"/>
    <dgm:cxn modelId="{162FEBB6-6B6C-4907-AD59-7544ED57267F}" type="presParOf" srcId="{9F8F6C90-FDAE-4027-8F42-1FA4A4C8D5B0}" destId="{7973D44E-9241-4CB2-B28B-94B3532A2402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B2629-53A0-4627-A3BC-9F279BA9D422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09EEA-7F72-4F81-B407-5D040C2B3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9EBB40-1B8B-4C79-98CB-B520A10AEADD}" type="slidenum">
              <a:rPr lang="ru-RU"/>
              <a:pPr/>
              <a:t>14</a:t>
            </a:fld>
            <a:endParaRPr lang="ru-RU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000"/>
              <a:t>	Эти условия могут задаваться и описываться с помощью описания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ru-RU" sz="1000"/>
              <a:t>образцов деятельности,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ru-RU" sz="1000"/>
              <a:t>различных методических или дидактических средств,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ru-RU" sz="1000"/>
              <a:t>последовательности выполняемых действий,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ru-RU" sz="1000"/>
              <a:t>особенностей организации урока или иной единицы учебного процесса. </a:t>
            </a:r>
          </a:p>
          <a:p>
            <a:pPr>
              <a:lnSpc>
                <a:spcPct val="90000"/>
              </a:lnSpc>
            </a:pPr>
            <a:r>
              <a:rPr lang="ru-RU" sz="1000"/>
              <a:t>	Можно также использовать понятие </a:t>
            </a:r>
            <a:r>
              <a:rPr lang="ru-RU" sz="1000" i="1"/>
              <a:t>учебной ситуации</a:t>
            </a:r>
            <a:r>
              <a:rPr lang="ru-RU" sz="1000"/>
              <a:t> как особой структурной единицы учебной деятельности, содержащей ее полный замкнутый цикл.</a:t>
            </a:r>
          </a:p>
          <a:p>
            <a:pPr>
              <a:lnSpc>
                <a:spcPct val="90000"/>
              </a:lnSpc>
            </a:pPr>
            <a:endParaRPr lang="ru-RU" sz="1000"/>
          </a:p>
          <a:p>
            <a:pPr>
              <a:lnSpc>
                <a:spcPct val="90000"/>
              </a:lnSpc>
            </a:pPr>
            <a:r>
              <a:rPr lang="ru-RU" sz="1000"/>
              <a:t>	</a:t>
            </a:r>
            <a:r>
              <a:rPr lang="ru-RU" sz="1000" b="1"/>
              <a:t>Учебная ситуация – это такая особая единица учебного процесса, в которой дети с помощью учителя</a:t>
            </a:r>
            <a:endParaRPr lang="ru-RU" sz="1000"/>
          </a:p>
          <a:p>
            <a:pPr>
              <a:lnSpc>
                <a:spcPct val="90000"/>
              </a:lnSpc>
              <a:buFontTx/>
              <a:buChar char="•"/>
            </a:pPr>
            <a:r>
              <a:rPr lang="ru-RU" sz="1000"/>
              <a:t>обнаруживают предмет свого действия,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ru-RU" sz="1000"/>
              <a:t>исследуют его, совершая разнообразные учебные действия,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ru-RU" sz="1000"/>
              <a:t>преобразуют его, например, переформулируют, или предлагают свое описание и т.д.,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ru-RU" sz="1000"/>
              <a:t>частично – запоминают. </a:t>
            </a:r>
          </a:p>
          <a:p>
            <a:pPr>
              <a:lnSpc>
                <a:spcPct val="90000"/>
              </a:lnSpc>
            </a:pPr>
            <a:r>
              <a:rPr lang="ru-RU" sz="1000"/>
              <a:t>	При этом изучаемый </a:t>
            </a:r>
            <a:r>
              <a:rPr lang="ru-RU" sz="1000" i="1"/>
              <a:t>учебный материал</a:t>
            </a:r>
            <a:r>
              <a:rPr lang="ru-RU" sz="1000"/>
              <a:t> выступает как материал для создания учебной ситуации, в которой, совершая некоторые </a:t>
            </a:r>
            <a:r>
              <a:rPr lang="ru-RU" sz="1000" i="1"/>
              <a:t>специфичные для данного учебного предмета действия</a:t>
            </a:r>
            <a:r>
              <a:rPr lang="ru-RU" sz="1000"/>
              <a:t>, </a:t>
            </a:r>
            <a:r>
              <a:rPr lang="ru-RU" sz="1000" b="1"/>
              <a:t>ребенок осваивает характерные для данной области способы действия, т.е. приобретает некоторые способности</a:t>
            </a:r>
            <a:r>
              <a:rPr lang="ru-RU" sz="1000"/>
              <a:t>.</a:t>
            </a:r>
          </a:p>
          <a:p>
            <a:pPr>
              <a:lnSpc>
                <a:spcPct val="90000"/>
              </a:lnSpc>
            </a:pPr>
            <a:r>
              <a:rPr lang="ru-RU" sz="1000"/>
              <a:t>	Отбор и использование учебных ситуаций встраивается в логику традиционного учебного процесса, позволяя не противопоставлять «ЗУНовскую» и «деятельностную» парадигмы друг другу, а напротив, формировать у каждого ученика </a:t>
            </a:r>
            <a:r>
              <a:rPr lang="ru-RU" sz="1000" i="1"/>
              <a:t>индивидуальные средства и способы действий</a:t>
            </a:r>
            <a:r>
              <a:rPr lang="ru-RU" sz="1000"/>
              <a:t>, позволяющие ему быть «компетентным» в различных сферах культуры, каждая из которых предполагает </a:t>
            </a:r>
            <a:r>
              <a:rPr lang="ru-RU" sz="1000" b="1" i="1"/>
              <a:t>особый способ действий относительно специфического содержания</a:t>
            </a:r>
            <a:r>
              <a:rPr lang="ru-RU" sz="1000"/>
              <a:t>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32E92E-F094-4E69-BD91-7F8FB5F58732}" type="slidenum">
              <a:rPr lang="ru-RU"/>
              <a:pPr/>
              <a:t>15</a:t>
            </a:fld>
            <a:endParaRPr lang="ru-RU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800"/>
              <a:t>	Дифференциация обучения на основе выделения обязательных требований к подготовке учащихся предполагает такую организацию учебного процесса, при которой </a:t>
            </a:r>
            <a:r>
              <a:rPr lang="ru-RU" sz="800" i="1"/>
              <a:t>все школьники имеют возможность получать полноценное обучение</a:t>
            </a:r>
            <a:r>
              <a:rPr lang="ru-RU" sz="800"/>
              <a:t>, в соответствии с рекомендуемыми Министерством образования и науки программами и учебниками, и вместе с тем </a:t>
            </a:r>
            <a:r>
              <a:rPr lang="ru-RU" sz="800" i="1"/>
              <a:t>иметь ясное представление о том минимально обязательном наборе требований</a:t>
            </a:r>
            <a:r>
              <a:rPr lang="ru-RU" sz="800"/>
              <a:t> к их знаниям, интеллектуальным и практическим умениям, навыкам познавательной и коммуникативной деятельности, которые будут им предъявлены к моменту окончания изучения курса, раздела или каждой отдельной темы.</a:t>
            </a:r>
          </a:p>
          <a:p>
            <a:pPr>
              <a:lnSpc>
                <a:spcPct val="80000"/>
              </a:lnSpc>
            </a:pPr>
            <a:r>
              <a:rPr lang="ru-RU" sz="800"/>
              <a:t>	Реальные учебные достижения учеников, таким образом, могут быть самыми разными: от освоения </a:t>
            </a:r>
            <a:r>
              <a:rPr lang="ru-RU" sz="800" u="sng"/>
              <a:t>всеми</a:t>
            </a:r>
            <a:r>
              <a:rPr lang="ru-RU" sz="800"/>
              <a:t> учебного материала, минимально необходимого для последующего обучения, до более глубокого и полного освоения </a:t>
            </a:r>
            <a:r>
              <a:rPr lang="ru-RU" sz="800" u="sng"/>
              <a:t>частью детей</a:t>
            </a:r>
            <a:r>
              <a:rPr lang="ru-RU" sz="800"/>
              <a:t> изученного курса, вплоть до овладения навыками поисковой и исследовательской деятельности. Существенно, что достижения учащихся не могут быть ниже уровня, определенного как обязательный (базовый), что отвечает требованию преемственности в образовании.</a:t>
            </a:r>
          </a:p>
          <a:p>
            <a:pPr>
              <a:lnSpc>
                <a:spcPct val="80000"/>
              </a:lnSpc>
            </a:pPr>
            <a:r>
              <a:rPr lang="ru-RU" sz="800"/>
              <a:t>Использование уровневой дифференциации вносит определенные изменения в учебный процесс, которые проявляются не столько в каких-либо особых методических приемах, применяемых учителем, сколько в изменении стиля взаимодействия с учениками.</a:t>
            </a:r>
          </a:p>
          <a:p>
            <a:pPr>
              <a:lnSpc>
                <a:spcPct val="80000"/>
              </a:lnSpc>
            </a:pPr>
            <a:r>
              <a:rPr lang="ru-RU" sz="800"/>
              <a:t>	В условиях этой технологии ученик – это, прежде всего, партнер, имеющий право на принятие решений (на выбор содержания своего образования, уровня его усвоения и т.д.). Естественно, что и ответственность за выполнение принятого решения ложится на ученика. Главная же задача и обязанность учителя – помочь ребенку принять и выполнить принятое им решение. Помочь сделать правильный выбор, определиться в сфере своих познавательных интересов. Помочь составить или откорректировать программу самообразования, подобрать нужную литературу, поставить познавательную задачу, адекватную интересам и возможностям ученика, своевременно его проконсультировать и проконтролировать. Наконец, обеспечить своевременное достижение каждым, как минимум, обязательного уровня общеобразовательной подготовки.</a:t>
            </a:r>
          </a:p>
          <a:p>
            <a:pPr>
              <a:lnSpc>
                <a:spcPct val="80000"/>
              </a:lnSpc>
            </a:pPr>
            <a:r>
              <a:rPr lang="ru-RU" sz="800"/>
              <a:t>	При этом данная технология предоставляет свободу учителю в выборе методов, средств и форм обучения – все это находится полностью в компетенции учителя, подчиняясь его личностным особенностям, методическим пристрастиям и т.п. </a:t>
            </a:r>
          </a:p>
          <a:p>
            <a:pPr>
              <a:lnSpc>
                <a:spcPct val="80000"/>
              </a:lnSpc>
            </a:pPr>
            <a:r>
              <a:rPr lang="ru-RU" sz="800"/>
              <a:t>	Апробация этого подхода свидетельствует о том, что он способствует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sz="800"/>
              <a:t>созданию психологического комфорта в процессе обучения и атмосферы делового сотрудничества детей, педагогов и родителей, основанного на строгом выполнении взаимных обязательств;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sz="800"/>
              <a:t>обеспечению условий для индивидуальной траектории развития каждого школьника, отвечающей его интересам, потребностям и возможностям;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sz="800"/>
              <a:t>формированию системы опорных базовых знаний и умений, составляющих основу при последующем обучении;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ru-RU" sz="800"/>
              <a:t>формированию системы оценки и самооценки, адекватной реальным достижениям детей, созданию на этой основе условий для принятия ребенком самостоятельных ответственных решений в отношении выбора той иной образовательной траектории.</a:t>
            </a:r>
          </a:p>
          <a:p>
            <a:pPr>
              <a:lnSpc>
                <a:spcPct val="80000"/>
              </a:lnSpc>
            </a:pPr>
            <a:r>
              <a:rPr lang="ru-RU" sz="800"/>
              <a:t>	Выбор данного подхода обусловлен тем, что основанные на нем педагогические технологии обладают значительным воспитательным и развивающим, а также здоровьесберегающим потенциалом, что отвечает современным приоритетным потребностям личности, общества и государства.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8DAA39-4993-4E7E-8138-79F19B3E9885}" type="slidenum">
              <a:rPr lang="ru-RU"/>
              <a:pPr/>
              <a:t>16</a:t>
            </a:fld>
            <a:endParaRPr lang="ru-RU"/>
          </a:p>
        </p:txBody>
      </p:sp>
      <p:sp>
        <p:nvSpPr>
          <p:cNvPr id="119810" name="Rectangle 7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E0B8DD5-537F-4240-8443-E6311A217FF6}" type="slidenum">
              <a:rPr lang="ru-RU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ru-RU" sz="1200">
              <a:latin typeface="+mn-lt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800"/>
              <a:t>	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8DAA39-4993-4E7E-8138-79F19B3E9885}" type="slidenum">
              <a:rPr lang="ru-RU"/>
              <a:pPr/>
              <a:t>18</a:t>
            </a:fld>
            <a:endParaRPr lang="ru-RU"/>
          </a:p>
        </p:txBody>
      </p:sp>
      <p:sp>
        <p:nvSpPr>
          <p:cNvPr id="119810" name="Rectangle 7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E0B8DD5-537F-4240-8443-E6311A217FF6}" type="slidenum">
              <a:rPr lang="ru-RU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ru-RU" sz="1200">
              <a:latin typeface="+mn-lt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800"/>
              <a:t>	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30C65D-44A5-4D13-832A-23FA3ECC8EE9}" type="slidenum">
              <a:rPr lang="ru-RU"/>
              <a:pPr/>
              <a:t>20</a:t>
            </a:fld>
            <a:endParaRPr lang="ru-RU"/>
          </a:p>
        </p:txBody>
      </p:sp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 lIns="92080" tIns="46040" rIns="92080" bIns="46040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FAFC70-0DCD-41F9-A8C9-AA86F835E55A}" type="slidenum">
              <a:rPr lang="ru-RU"/>
              <a:pPr/>
              <a:t>26</a:t>
            </a:fld>
            <a:endParaRPr lang="ru-RU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46163" y="4352925"/>
            <a:ext cx="4760912" cy="347027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8A8F3437-07C2-4769-A417-AB27836006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2.xls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9875" y="1536700"/>
            <a:ext cx="7385050" cy="2387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Самарской области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образовательное учреждение дополнительного профессионального образования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(повышения квалификации) специалистов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САМАРСКИЙ ОБЛАСТНОЙ ИНСТИТУТ ПОВЫШЕНИЯ КВАЛИФИКАЦИИ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ПЕРЕПОДГОТОВКИ РАБОТНИКОВ ОБРАЗОВАНИЯ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sz="3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«Формирование читательской компетентности </a:t>
            </a:r>
            <a:r>
              <a:rPr lang="ru-RU" sz="3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младших школьников средствами внеурочной деятельности</a:t>
            </a:r>
            <a:r>
              <a:rPr lang="ru-RU" sz="3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00725" y="4643446"/>
            <a:ext cx="3124200" cy="1281104"/>
          </a:xfrm>
        </p:spPr>
        <p:txBody>
          <a:bodyPr rtlCol="0">
            <a:normAutofit fontScale="25000" lnSpcReduction="20000"/>
          </a:bodyPr>
          <a:lstStyle/>
          <a:p>
            <a:pPr algn="l" fontAlgn="auto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</a:t>
            </a:r>
          </a:p>
          <a:p>
            <a:pPr algn="l" fontAlgn="auto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Чистякова  Людмила Валерьевна</a:t>
            </a:r>
          </a:p>
          <a:p>
            <a:pPr algn="l" fontAlgn="auto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читель начальных классов</a:t>
            </a:r>
          </a:p>
          <a:p>
            <a:pPr algn="l" fontAlgn="auto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ГБОУ  ООШ  с..</a:t>
            </a:r>
            <a:r>
              <a:rPr lang="ru-RU" sz="4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Краснояриха</a:t>
            </a:r>
            <a:endParaRPr lang="ru-RU" sz="4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auto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Челно-Вершинского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</a:p>
          <a:p>
            <a:pPr algn="l" fontAlgn="auto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Самарской области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auto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/>
          </a:p>
        </p:txBody>
      </p:sp>
      <p:sp>
        <p:nvSpPr>
          <p:cNvPr id="2052" name="Прямоугольник 3"/>
          <p:cNvSpPr>
            <a:spLocks noChangeArrowheads="1"/>
          </p:cNvSpPr>
          <p:nvPr/>
        </p:nvSpPr>
        <p:spPr bwMode="auto">
          <a:xfrm>
            <a:off x="3506788" y="6140450"/>
            <a:ext cx="16093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dirty="0">
                <a:latin typeface="Times New Roman" pitchFamily="18" charset="0"/>
                <a:cs typeface="Times New Roman" pitchFamily="18" charset="0"/>
              </a:rPr>
              <a:t>Самара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92" name="Oval 84"/>
          <p:cNvSpPr>
            <a:spLocks noChangeArrowheads="1"/>
          </p:cNvSpPr>
          <p:nvPr/>
        </p:nvSpPr>
        <p:spPr bwMode="auto">
          <a:xfrm>
            <a:off x="3492500" y="2420938"/>
            <a:ext cx="2232025" cy="2116137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000" b="1" dirty="0" smtClean="0"/>
              <a:t>Внеурочная</a:t>
            </a:r>
            <a:endParaRPr lang="ru-RU" sz="2000" b="1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деятельность</a:t>
            </a:r>
            <a:endParaRPr lang="ru-RU" sz="2000" b="1" dirty="0"/>
          </a:p>
        </p:txBody>
      </p:sp>
      <p:sp>
        <p:nvSpPr>
          <p:cNvPr id="94294" name="Rectangle 86"/>
          <p:cNvSpPr>
            <a:spLocks noChangeArrowheads="1"/>
          </p:cNvSpPr>
          <p:nvPr/>
        </p:nvSpPr>
        <p:spPr bwMode="auto">
          <a:xfrm>
            <a:off x="5724525" y="3286125"/>
            <a:ext cx="2663825" cy="358775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400" b="1"/>
              <a:t>«Час тихого чтения»</a:t>
            </a:r>
          </a:p>
        </p:txBody>
      </p:sp>
      <p:sp>
        <p:nvSpPr>
          <p:cNvPr id="94298" name="Rectangle 90"/>
          <p:cNvSpPr>
            <a:spLocks noChangeArrowheads="1"/>
          </p:cNvSpPr>
          <p:nvPr/>
        </p:nvSpPr>
        <p:spPr bwMode="auto">
          <a:xfrm rot="5400000">
            <a:off x="3526632" y="1161256"/>
            <a:ext cx="2160588" cy="358775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400" b="1" dirty="0"/>
              <a:t>Литературная гостиная</a:t>
            </a:r>
          </a:p>
        </p:txBody>
      </p:sp>
      <p:sp>
        <p:nvSpPr>
          <p:cNvPr id="94299" name="Rectangle 91"/>
          <p:cNvSpPr>
            <a:spLocks noChangeArrowheads="1"/>
          </p:cNvSpPr>
          <p:nvPr/>
        </p:nvSpPr>
        <p:spPr bwMode="auto">
          <a:xfrm rot="-1732645">
            <a:off x="5408613" y="2173288"/>
            <a:ext cx="2520950" cy="358775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400" b="1"/>
              <a:t>Литературные игры</a:t>
            </a:r>
          </a:p>
        </p:txBody>
      </p:sp>
      <p:sp>
        <p:nvSpPr>
          <p:cNvPr id="94300" name="Rectangle 92"/>
          <p:cNvSpPr>
            <a:spLocks noChangeArrowheads="1"/>
          </p:cNvSpPr>
          <p:nvPr/>
        </p:nvSpPr>
        <p:spPr bwMode="auto">
          <a:xfrm rot="104616174">
            <a:off x="2123282" y="5158581"/>
            <a:ext cx="2376488" cy="358775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400" b="1"/>
              <a:t>Библиотечные часы</a:t>
            </a:r>
          </a:p>
        </p:txBody>
      </p:sp>
      <p:sp>
        <p:nvSpPr>
          <p:cNvPr id="94301" name="Rectangle 93"/>
          <p:cNvSpPr>
            <a:spLocks noChangeArrowheads="1"/>
          </p:cNvSpPr>
          <p:nvPr/>
        </p:nvSpPr>
        <p:spPr bwMode="auto">
          <a:xfrm rot="3428660">
            <a:off x="4715669" y="5158581"/>
            <a:ext cx="2376488" cy="358775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400" b="1" dirty="0" smtClean="0"/>
              <a:t>Школьные праздники</a:t>
            </a:r>
            <a:endParaRPr lang="ru-RU" sz="1400" b="1" dirty="0"/>
          </a:p>
        </p:txBody>
      </p:sp>
      <p:sp>
        <p:nvSpPr>
          <p:cNvPr id="94302" name="Rectangle 94"/>
          <p:cNvSpPr>
            <a:spLocks noChangeArrowheads="1"/>
          </p:cNvSpPr>
          <p:nvPr/>
        </p:nvSpPr>
        <p:spPr bwMode="auto">
          <a:xfrm rot="1433502">
            <a:off x="5486400" y="4313238"/>
            <a:ext cx="2606675" cy="358775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400" b="1" dirty="0"/>
              <a:t>Состязания чтецов</a:t>
            </a:r>
          </a:p>
        </p:txBody>
      </p:sp>
      <p:sp>
        <p:nvSpPr>
          <p:cNvPr id="94303" name="Rectangle 95"/>
          <p:cNvSpPr>
            <a:spLocks noChangeArrowheads="1"/>
          </p:cNvSpPr>
          <p:nvPr/>
        </p:nvSpPr>
        <p:spPr bwMode="auto">
          <a:xfrm rot="-1820771">
            <a:off x="1177925" y="4403725"/>
            <a:ext cx="2611438" cy="358775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400" b="1"/>
              <a:t>Беседа – «приманка»</a:t>
            </a:r>
          </a:p>
        </p:txBody>
      </p:sp>
      <p:sp>
        <p:nvSpPr>
          <p:cNvPr id="94304" name="Rectangle 96"/>
          <p:cNvSpPr>
            <a:spLocks noChangeArrowheads="1"/>
          </p:cNvSpPr>
          <p:nvPr/>
        </p:nvSpPr>
        <p:spPr bwMode="auto">
          <a:xfrm rot="3409858">
            <a:off x="2194719" y="1413669"/>
            <a:ext cx="2376487" cy="358775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400" b="1"/>
              <a:t>Дискуссии</a:t>
            </a:r>
          </a:p>
        </p:txBody>
      </p:sp>
      <p:sp>
        <p:nvSpPr>
          <p:cNvPr id="94305" name="Rectangle 97"/>
          <p:cNvSpPr>
            <a:spLocks noChangeArrowheads="1"/>
          </p:cNvSpPr>
          <p:nvPr/>
        </p:nvSpPr>
        <p:spPr bwMode="auto">
          <a:xfrm rot="1841129">
            <a:off x="1247775" y="2128838"/>
            <a:ext cx="2590800" cy="36195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400" b="1"/>
              <a:t>Коллективные чтения</a:t>
            </a:r>
          </a:p>
        </p:txBody>
      </p:sp>
      <p:sp>
        <p:nvSpPr>
          <p:cNvPr id="94306" name="Rectangle 98"/>
          <p:cNvSpPr>
            <a:spLocks noChangeArrowheads="1"/>
          </p:cNvSpPr>
          <p:nvPr/>
        </p:nvSpPr>
        <p:spPr bwMode="auto">
          <a:xfrm rot="-46637073">
            <a:off x="4641057" y="1399381"/>
            <a:ext cx="2401888" cy="358775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400" b="1"/>
              <a:t>Литературные праздники</a:t>
            </a:r>
          </a:p>
        </p:txBody>
      </p:sp>
      <p:sp>
        <p:nvSpPr>
          <p:cNvPr id="94307" name="Rectangle 99"/>
          <p:cNvSpPr>
            <a:spLocks noChangeArrowheads="1"/>
          </p:cNvSpPr>
          <p:nvPr/>
        </p:nvSpPr>
        <p:spPr bwMode="auto">
          <a:xfrm rot="16200000">
            <a:off x="3527426" y="5410200"/>
            <a:ext cx="2159000" cy="358775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400" b="1"/>
              <a:t>Беседы</a:t>
            </a:r>
          </a:p>
        </p:txBody>
      </p:sp>
      <p:sp>
        <p:nvSpPr>
          <p:cNvPr id="94308" name="Rectangle 100"/>
          <p:cNvSpPr>
            <a:spLocks noChangeArrowheads="1"/>
          </p:cNvSpPr>
          <p:nvPr/>
        </p:nvSpPr>
        <p:spPr bwMode="auto">
          <a:xfrm>
            <a:off x="827088" y="3286125"/>
            <a:ext cx="2665412" cy="358775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400" b="1"/>
              <a:t>Реклама книг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4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4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4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4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4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4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4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4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4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4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4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4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4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4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4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4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4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4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4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4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4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4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92" grpId="0" animBg="1"/>
      <p:bldP spid="94294" grpId="0" animBg="1"/>
      <p:bldP spid="94298" grpId="0" animBg="1"/>
      <p:bldP spid="94299" grpId="0" animBg="1"/>
      <p:bldP spid="94300" grpId="0" animBg="1"/>
      <p:bldP spid="94301" grpId="0" animBg="1"/>
      <p:bldP spid="94302" grpId="0" animBg="1"/>
      <p:bldP spid="94303" grpId="0" animBg="1"/>
      <p:bldP spid="94304" grpId="0" animBg="1"/>
      <p:bldP spid="94305" grpId="0" animBg="1"/>
      <p:bldP spid="94306" grpId="0" animBg="1"/>
      <p:bldP spid="94307" grpId="0" animBg="1"/>
      <p:bldP spid="9430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Область применения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61461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Данный  педагогический проект может быть реализован в начальных классах с разно-уровневым развитием учащихся </a:t>
            </a:r>
            <a:endParaRPr lang="ru-RU" dirty="0"/>
          </a:p>
        </p:txBody>
      </p:sp>
      <p:pic>
        <p:nvPicPr>
          <p:cNvPr id="8" name="Содержимое 7" descr="http://im1-tub-ru.yandex.net/i?id=481553444-71-72&amp;n=21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428736"/>
            <a:ext cx="357190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5"/>
          <p:cNvSpPr txBox="1">
            <a:spLocks/>
          </p:cNvSpPr>
          <p:nvPr/>
        </p:nvSpPr>
        <p:spPr>
          <a:xfrm>
            <a:off x="928662" y="4643446"/>
            <a:ext cx="3719538" cy="17145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800" dirty="0" smtClean="0"/>
              <a:t>        Единство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ru-RU" sz="2800" dirty="0" smtClean="0"/>
              <a:t>учебной  и внеурочной деятельности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Участники </a:t>
            </a:r>
            <a:r>
              <a:rPr lang="ru-RU" dirty="0" smtClean="0"/>
              <a:t>проекта</a:t>
            </a:r>
            <a:endParaRPr lang="ru-RU" dirty="0"/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6357950" y="2000240"/>
            <a:ext cx="1857388" cy="142876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Ученики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3286116" y="1643050"/>
            <a:ext cx="2428892" cy="178595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Учитель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5072066" y="4214818"/>
            <a:ext cx="3071834" cy="178595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Сельская библиотека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1071538" y="4214818"/>
            <a:ext cx="3143272" cy="185738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Школьная библиотека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928662" y="2071678"/>
            <a:ext cx="1714512" cy="135732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Родители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Концепция содержания программы</a:t>
            </a:r>
            <a:br>
              <a:rPr lang="ru-RU" sz="3600" dirty="0" smtClean="0"/>
            </a:br>
            <a:r>
              <a:rPr lang="ru-RU" sz="3600" dirty="0" smtClean="0"/>
              <a:t>«В мире книг»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686832" cy="492922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400" dirty="0" smtClean="0"/>
              <a:t> </a:t>
            </a:r>
            <a:r>
              <a:rPr lang="ru-RU" sz="2200" dirty="0" smtClean="0"/>
              <a:t>… на основе следующих литературно-педагогических принципов: </a:t>
            </a:r>
          </a:p>
          <a:p>
            <a:pPr lvl="1">
              <a:buFont typeface="Wingdings" pitchFamily="2" charset="2"/>
              <a:buChar char="v"/>
            </a:pPr>
            <a:r>
              <a:rPr lang="ru-RU" dirty="0" smtClean="0"/>
              <a:t>ориентация на читательские интересы ребенка; </a:t>
            </a:r>
            <a:endParaRPr lang="ru-RU" sz="1800" dirty="0" smtClean="0"/>
          </a:p>
          <a:p>
            <a:pPr lvl="1">
              <a:buFont typeface="Wingdings" pitchFamily="2" charset="2"/>
              <a:buChar char="v"/>
            </a:pPr>
            <a:r>
              <a:rPr lang="ru-RU" dirty="0" smtClean="0"/>
              <a:t>разнообразие тематики и жанров литературных текстов; </a:t>
            </a:r>
            <a:endParaRPr lang="ru-RU" sz="1800" dirty="0" smtClean="0"/>
          </a:p>
          <a:p>
            <a:pPr lvl="1">
              <a:buFont typeface="Wingdings" pitchFamily="2" charset="2"/>
              <a:buChar char="v"/>
            </a:pPr>
            <a:r>
              <a:rPr lang="ru-RU" dirty="0" smtClean="0"/>
              <a:t>разнообразие круга авторов; тексты, изучаемые на занятиях по внеурочной деятельности, не дублируют, а расширяют и дополняют литературный материал уроков классного чтения;</a:t>
            </a:r>
            <a:endParaRPr lang="ru-RU" sz="1800" dirty="0" smtClean="0"/>
          </a:p>
          <a:p>
            <a:pPr lvl="1">
              <a:buFont typeface="Wingdings" pitchFamily="2" charset="2"/>
              <a:buChar char="v"/>
            </a:pPr>
            <a:r>
              <a:rPr lang="ru-RU" dirty="0" smtClean="0"/>
              <a:t>важнейшим принципом, определяющим содержание программы, является принцип художественной значимости изучаемого произведения. </a:t>
            </a:r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86116" y="3000372"/>
            <a:ext cx="5072098" cy="1143008"/>
          </a:xfrm>
        </p:spPr>
        <p:txBody>
          <a:bodyPr>
            <a:normAutofit/>
          </a:bodyPr>
          <a:lstStyle/>
          <a:p>
            <a:pPr marL="609600" indent="-609600" algn="ctr">
              <a:spcAft>
                <a:spcPct val="20000"/>
              </a:spcAft>
              <a:buFontTx/>
              <a:buNone/>
            </a:pPr>
            <a:r>
              <a:rPr lang="ru-RU" sz="2800" b="1" dirty="0"/>
              <a:t>ОБУЧЕНИЕ НА ОСНОВЕ</a:t>
            </a:r>
          </a:p>
          <a:p>
            <a:pPr marL="609600" indent="-609600" algn="ctr">
              <a:spcAft>
                <a:spcPct val="20000"/>
              </a:spcAft>
              <a:buFontTx/>
              <a:buNone/>
            </a:pPr>
            <a:r>
              <a:rPr lang="ru-RU" sz="2800" b="1" dirty="0"/>
              <a:t>«УЧЕБНЫХ СИТУАЦИЙ»</a:t>
            </a: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gray">
          <a:xfrm>
            <a:off x="1142975" y="188913"/>
            <a:ext cx="6786611" cy="1239823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Базовые образовательные</a:t>
            </a:r>
          </a:p>
          <a:p>
            <a:pPr algn="ctr"/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технологии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4000496" y="1500174"/>
            <a:ext cx="4786346" cy="1500198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643438" y="1785926"/>
            <a:ext cx="3857651" cy="925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ctr" eaLnBrk="0" hangingPunct="0"/>
            <a:r>
              <a:rPr lang="ru-RU" i="1" dirty="0"/>
              <a:t>Между обучением и психическим</a:t>
            </a:r>
          </a:p>
          <a:p>
            <a:pPr algn="ctr" eaLnBrk="0" hangingPunct="0"/>
            <a:r>
              <a:rPr lang="ru-RU" i="1" dirty="0"/>
              <a:t>развитием человека всегда</a:t>
            </a:r>
          </a:p>
          <a:p>
            <a:pPr algn="ctr" eaLnBrk="0" hangingPunct="0"/>
            <a:r>
              <a:rPr lang="ru-RU" i="1" dirty="0"/>
              <a:t>стоит его деятельность</a:t>
            </a:r>
            <a:r>
              <a:rPr lang="ru-RU" dirty="0"/>
              <a:t> </a:t>
            </a: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142874" y="4786322"/>
            <a:ext cx="5000630" cy="1857387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011863" y="5229225"/>
            <a:ext cx="2628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ru-RU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23850" y="5214950"/>
            <a:ext cx="4605340" cy="925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0" hangingPunct="0"/>
            <a:r>
              <a:rPr lang="ru-RU" i="1" dirty="0"/>
              <a:t>образовательная задача</a:t>
            </a:r>
          </a:p>
          <a:p>
            <a:pPr algn="ctr" eaLnBrk="0" hangingPunct="0"/>
            <a:r>
              <a:rPr lang="ru-RU" i="1" dirty="0"/>
              <a:t>состоит в</a:t>
            </a:r>
            <a:r>
              <a:rPr lang="ru-RU" b="1" i="1" dirty="0"/>
              <a:t> организации условий, провоцирующих детское действие </a:t>
            </a:r>
          </a:p>
        </p:txBody>
      </p:sp>
      <p:pic>
        <p:nvPicPr>
          <p:cNvPr id="14345" name="Picture 9" descr="fourth%20clas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7337" y="1928803"/>
            <a:ext cx="335876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0" descr="Картинка 156 из 28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4357694"/>
            <a:ext cx="2928958" cy="2243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4414" y="3357562"/>
            <a:ext cx="6858048" cy="1071570"/>
          </a:xfrm>
        </p:spPr>
        <p:txBody>
          <a:bodyPr>
            <a:normAutofit lnSpcReduction="10000"/>
          </a:bodyPr>
          <a:lstStyle/>
          <a:p>
            <a:pPr marL="609600" indent="-609600" algn="ctr">
              <a:spcAft>
                <a:spcPct val="20000"/>
              </a:spcAft>
              <a:buFontTx/>
              <a:buNone/>
            </a:pPr>
            <a:r>
              <a:rPr lang="ru-RU" sz="2800" b="1" dirty="0"/>
              <a:t>УРОВНЕВАЯ</a:t>
            </a:r>
          </a:p>
          <a:p>
            <a:pPr marL="609600" indent="-609600" algn="ctr">
              <a:spcAft>
                <a:spcPct val="20000"/>
              </a:spcAft>
              <a:buFontTx/>
              <a:buNone/>
            </a:pPr>
            <a:r>
              <a:rPr lang="ru-RU" sz="2800" b="1" dirty="0"/>
              <a:t>ДИФФЕРЕНЦИАЦИЯ</a:t>
            </a:r>
            <a:endParaRPr lang="ru-RU" sz="900" b="1" dirty="0"/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gray">
          <a:xfrm>
            <a:off x="1285851" y="188913"/>
            <a:ext cx="6643735" cy="1168385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Базовые образовательные</a:t>
            </a:r>
          </a:p>
          <a:p>
            <a:pPr algn="ctr"/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технологии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215900" y="4257675"/>
            <a:ext cx="8713818" cy="2600325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0" hangingPunct="0"/>
            <a:r>
              <a:rPr lang="ru-RU" sz="1600" b="1" dirty="0">
                <a:solidFill>
                  <a:schemeClr val="bg2"/>
                </a:solidFill>
              </a:rPr>
              <a:t>	</a:t>
            </a:r>
            <a:r>
              <a:rPr lang="ru-RU" b="1" dirty="0">
                <a:solidFill>
                  <a:schemeClr val="bg2"/>
                </a:solidFill>
              </a:rPr>
              <a:t>	</a:t>
            </a:r>
            <a:r>
              <a:rPr lang="ru-RU" b="1" dirty="0"/>
              <a:t>	Основные принципы:</a:t>
            </a:r>
          </a:p>
          <a:p>
            <a:pPr eaLnBrk="0" hangingPunct="0">
              <a:buFontTx/>
              <a:buChar char="•"/>
            </a:pPr>
            <a:r>
              <a:rPr lang="ru-RU" dirty="0"/>
              <a:t>открытость системы требований,</a:t>
            </a:r>
          </a:p>
          <a:p>
            <a:pPr eaLnBrk="0" hangingPunct="0">
              <a:buFontTx/>
              <a:buChar char="•"/>
            </a:pPr>
            <a:r>
              <a:rPr lang="ru-RU" dirty="0"/>
              <a:t>предъявление образцов деятельности,</a:t>
            </a:r>
          </a:p>
          <a:p>
            <a:pPr eaLnBrk="0" hangingPunct="0">
              <a:buFontTx/>
              <a:buChar char="•"/>
            </a:pPr>
            <a:r>
              <a:rPr lang="ru-RU" dirty="0"/>
              <a:t>«ножницы» между базовым и повышенными уровнями требований,</a:t>
            </a:r>
          </a:p>
          <a:p>
            <a:pPr eaLnBrk="0" hangingPunct="0">
              <a:buFontTx/>
              <a:buChar char="•"/>
            </a:pPr>
            <a:r>
              <a:rPr lang="ru-RU" dirty="0"/>
              <a:t>посильность базового уровня, обязательность его освоения всеми учащимися,</a:t>
            </a:r>
          </a:p>
          <a:p>
            <a:pPr eaLnBrk="0" hangingPunct="0">
              <a:buFontTx/>
              <a:buChar char="•"/>
            </a:pPr>
            <a:r>
              <a:rPr lang="ru-RU" dirty="0"/>
              <a:t>добровольность в освоении повышенных уровней требований, </a:t>
            </a:r>
          </a:p>
          <a:p>
            <a:pPr eaLnBrk="0" hangingPunct="0">
              <a:buFontTx/>
              <a:buChar char="•"/>
            </a:pPr>
            <a:r>
              <a:rPr lang="ru-RU" dirty="0"/>
              <a:t>накопительная система оценивания.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4286248" y="1557338"/>
            <a:ext cx="4640265" cy="1657348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b="1" dirty="0"/>
              <a:t>Основа:</a:t>
            </a:r>
          </a:p>
          <a:p>
            <a:pPr algn="ctr" eaLnBrk="0" hangingPunct="0"/>
            <a:r>
              <a:rPr lang="ru-RU" dirty="0"/>
              <a:t>дифференциация требований</a:t>
            </a:r>
          </a:p>
          <a:p>
            <a:pPr algn="ctr" eaLnBrk="0" hangingPunct="0"/>
            <a:r>
              <a:rPr lang="ru-RU" dirty="0"/>
              <a:t>к уровню освоения, явное выделение</a:t>
            </a:r>
          </a:p>
          <a:p>
            <a:pPr algn="ctr" eaLnBrk="0" hangingPunct="0"/>
            <a:r>
              <a:rPr lang="ru-RU" dirty="0"/>
              <a:t>базового и повышенных уровней</a:t>
            </a:r>
          </a:p>
        </p:txBody>
      </p:sp>
      <p:pic>
        <p:nvPicPr>
          <p:cNvPr id="10246" name="Picture 6" descr="IMGA047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700213"/>
            <a:ext cx="26289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16013" y="3284538"/>
            <a:ext cx="7848600" cy="828675"/>
          </a:xfrm>
        </p:spPr>
        <p:txBody>
          <a:bodyPr>
            <a:normAutofit fontScale="92500"/>
          </a:bodyPr>
          <a:lstStyle/>
          <a:p>
            <a:pPr marL="609600" indent="-609600" algn="ctr">
              <a:spcAft>
                <a:spcPct val="20000"/>
              </a:spcAft>
              <a:buFont typeface="Wingdings" pitchFamily="2" charset="2"/>
              <a:buNone/>
            </a:pPr>
            <a:r>
              <a:rPr lang="ru-RU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Проблемно-диалогическое обучение</a:t>
            </a:r>
          </a:p>
        </p:txBody>
      </p:sp>
      <p:sp>
        <p:nvSpPr>
          <p:cNvPr id="76803" name="AutoShape 4"/>
          <p:cNvSpPr>
            <a:spLocks noChangeArrowheads="1"/>
          </p:cNvSpPr>
          <p:nvPr/>
        </p:nvSpPr>
        <p:spPr bwMode="auto">
          <a:xfrm>
            <a:off x="1357290" y="4071942"/>
            <a:ext cx="6338910" cy="2786058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r>
              <a:rPr lang="ru-RU" sz="1600" b="1" dirty="0">
                <a:solidFill>
                  <a:schemeClr val="bg2"/>
                </a:solidFill>
                <a:cs typeface="Arial" charset="0"/>
              </a:rPr>
              <a:t>			</a:t>
            </a:r>
            <a:endParaRPr lang="ru-RU" sz="20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rbel" pitchFamily="34" charset="0"/>
              <a:cs typeface="Arial" charset="0"/>
            </a:endParaRPr>
          </a:p>
          <a:p>
            <a:pPr eaLnBrk="0" hangingPunct="0">
              <a:buFontTx/>
              <a:buChar char="•"/>
            </a:pPr>
            <a:r>
              <a:rPr lang="ru-RU" b="1" dirty="0">
                <a:latin typeface="Corbel" pitchFamily="34" charset="0"/>
                <a:cs typeface="Arial" charset="0"/>
              </a:rPr>
              <a:t>создание проблемной ситуации,</a:t>
            </a:r>
          </a:p>
          <a:p>
            <a:pPr eaLnBrk="0" hangingPunct="0">
              <a:buFontTx/>
              <a:buChar char="•"/>
            </a:pPr>
            <a:r>
              <a:rPr lang="ru-RU" b="1" dirty="0">
                <a:latin typeface="Corbel" pitchFamily="34" charset="0"/>
                <a:cs typeface="Arial" charset="0"/>
              </a:rPr>
              <a:t>формулирование учебной проблемы,</a:t>
            </a:r>
          </a:p>
          <a:p>
            <a:pPr eaLnBrk="0" hangingPunct="0">
              <a:buFontTx/>
              <a:buChar char="•"/>
            </a:pPr>
            <a:r>
              <a:rPr lang="ru-RU" b="1" dirty="0">
                <a:latin typeface="Corbel" pitchFamily="34" charset="0"/>
                <a:cs typeface="Arial" charset="0"/>
              </a:rPr>
              <a:t>актуализация имеющихся знаний для ее решения,</a:t>
            </a:r>
          </a:p>
          <a:p>
            <a:pPr eaLnBrk="0" hangingPunct="0">
              <a:buFontTx/>
              <a:buChar char="•"/>
            </a:pPr>
            <a:r>
              <a:rPr lang="ru-RU" b="1" dirty="0">
                <a:latin typeface="Corbel" pitchFamily="34" charset="0"/>
                <a:cs typeface="Arial" charset="0"/>
              </a:rPr>
              <a:t>поиск решения проблемы, открытие нового знания,</a:t>
            </a:r>
          </a:p>
          <a:p>
            <a:pPr eaLnBrk="0" hangingPunct="0">
              <a:buFontTx/>
              <a:buChar char="•"/>
            </a:pPr>
            <a:r>
              <a:rPr lang="ru-RU" b="1" dirty="0">
                <a:latin typeface="Corbel" pitchFamily="34" charset="0"/>
                <a:cs typeface="Arial" charset="0"/>
              </a:rPr>
              <a:t>применение нового знания, </a:t>
            </a:r>
          </a:p>
          <a:p>
            <a:pPr eaLnBrk="0" hangingPunct="0">
              <a:buFontTx/>
              <a:buChar char="•"/>
            </a:pPr>
            <a:r>
              <a:rPr lang="ru-RU" b="1" dirty="0">
                <a:latin typeface="Corbel" pitchFamily="34" charset="0"/>
                <a:cs typeface="Arial" charset="0"/>
              </a:rPr>
              <a:t>выражение решения собственным способом</a:t>
            </a:r>
          </a:p>
          <a:p>
            <a:pPr eaLnBrk="0" hangingPunct="0"/>
            <a:endParaRPr lang="ru-RU" b="1" dirty="0">
              <a:solidFill>
                <a:srgbClr val="990000"/>
              </a:solidFill>
              <a:cs typeface="Arial" charset="0"/>
            </a:endParaRPr>
          </a:p>
        </p:txBody>
      </p:sp>
      <p:sp>
        <p:nvSpPr>
          <p:cNvPr id="76804" name="AutoShape 5"/>
          <p:cNvSpPr>
            <a:spLocks noChangeArrowheads="1"/>
          </p:cNvSpPr>
          <p:nvPr/>
        </p:nvSpPr>
        <p:spPr bwMode="auto">
          <a:xfrm>
            <a:off x="4357686" y="500042"/>
            <a:ext cx="4357718" cy="2286016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2800" b="1" i="1" dirty="0">
                <a:latin typeface="+mn-lt"/>
                <a:cs typeface="Arial" charset="0"/>
              </a:rPr>
              <a:t>Один из самых </a:t>
            </a:r>
          </a:p>
          <a:p>
            <a:pPr algn="ctr" eaLnBrk="0" hangingPunct="0">
              <a:defRPr/>
            </a:pPr>
            <a:r>
              <a:rPr lang="ru-RU" sz="2800" b="1" i="1" dirty="0">
                <a:latin typeface="+mn-lt"/>
                <a:cs typeface="Arial" charset="0"/>
              </a:rPr>
              <a:t>эффективных</a:t>
            </a:r>
          </a:p>
          <a:p>
            <a:pPr algn="ctr" eaLnBrk="0" hangingPunct="0">
              <a:defRPr/>
            </a:pPr>
            <a:r>
              <a:rPr lang="ru-RU" sz="2800" b="1" i="1" dirty="0">
                <a:latin typeface="+mn-lt"/>
                <a:cs typeface="Arial" charset="0"/>
              </a:rPr>
              <a:t> способов введения </a:t>
            </a:r>
          </a:p>
          <a:p>
            <a:pPr algn="ctr" eaLnBrk="0" hangingPunct="0">
              <a:defRPr/>
            </a:pPr>
            <a:r>
              <a:rPr lang="ru-RU" sz="2800" b="1" i="1" dirty="0">
                <a:latin typeface="+mn-lt"/>
                <a:cs typeface="Arial" charset="0"/>
              </a:rPr>
              <a:t>нового знания</a:t>
            </a:r>
            <a:endParaRPr lang="ru-RU" sz="2800" i="1" dirty="0">
              <a:latin typeface="+mn-lt"/>
              <a:cs typeface="Arial" charset="0"/>
            </a:endParaRPr>
          </a:p>
        </p:txBody>
      </p:sp>
      <p:pic>
        <p:nvPicPr>
          <p:cNvPr id="18437" name="Picture 6" descr="IMGA047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7166"/>
            <a:ext cx="3643338" cy="269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24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</a:p>
          <a:p>
            <a:pPr marL="0" marR="0" lvl="0" indent="2524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Технология развития критического мышления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2928926" y="5000636"/>
            <a:ext cx="5500726" cy="1571636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r>
              <a:rPr lang="ru-RU" sz="1600" b="1" dirty="0">
                <a:solidFill>
                  <a:schemeClr val="bg2"/>
                </a:solidFill>
                <a:cs typeface="Arial" charset="0"/>
              </a:rPr>
              <a:t>			</a:t>
            </a:r>
            <a:endParaRPr lang="ru-RU" sz="20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rbel" pitchFamily="34" charset="0"/>
              <a:cs typeface="Arial" charset="0"/>
            </a:endParaRPr>
          </a:p>
          <a:p>
            <a:pPr lvl="0" eaLnBrk="0" hangingPunct="0"/>
            <a:endParaRPr lang="ru-RU" sz="20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hangingPunct="0"/>
            <a:endParaRPr lang="ru-RU" sz="20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hangingPunct="0"/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3. Рефлексия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eaLnBrk="0" hangingPunct="0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r>
              <a:rPr lang="ru-RU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</a:p>
          <a:p>
            <a:pPr lvl="0" eaLnBrk="0" hangingPunct="0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Размышление. Рождение новых знаний.</a:t>
            </a:r>
          </a:p>
          <a:p>
            <a:pPr lvl="0" eaLnBrk="0" hangingPunct="0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ru-RU" b="1" dirty="0" smtClean="0">
              <a:latin typeface="Corbel" pitchFamily="34" charset="0"/>
              <a:cs typeface="Arial" charset="0"/>
            </a:endParaRPr>
          </a:p>
          <a:p>
            <a:pPr eaLnBrk="0" hangingPunct="0"/>
            <a:endParaRPr lang="ru-RU" b="1" dirty="0">
              <a:solidFill>
                <a:srgbClr val="990000"/>
              </a:solidFill>
              <a:cs typeface="Arial" charset="0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857224" y="3286124"/>
            <a:ext cx="6338910" cy="1500198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r>
              <a:rPr lang="ru-RU" sz="1600" b="1" dirty="0">
                <a:solidFill>
                  <a:schemeClr val="bg2"/>
                </a:solidFill>
                <a:cs typeface="Arial" charset="0"/>
              </a:rPr>
              <a:t>			</a:t>
            </a:r>
            <a:endParaRPr lang="ru-RU" sz="20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rbel" pitchFamily="34" charset="0"/>
              <a:cs typeface="Arial" charset="0"/>
            </a:endParaRPr>
          </a:p>
          <a:p>
            <a:pPr lvl="0" eaLnBrk="0" hangingPunct="0"/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2. Осмысление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lvl="0" eaLnBrk="0" hangingPunct="0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</a:t>
            </a:r>
          </a:p>
          <a:p>
            <a:pPr lvl="0" eaLnBrk="0" hangingPunct="0"/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Получаем информацию, её осмысление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ru-RU" b="1" dirty="0">
              <a:solidFill>
                <a:srgbClr val="990000"/>
              </a:solidFill>
              <a:cs typeface="Arial" charset="0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357422" y="1571612"/>
            <a:ext cx="6338910" cy="1500198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marL="457200" indent="-457200" eaLnBrk="0" hangingPunct="0">
              <a:buAutoNum type="arabicPeriod"/>
            </a:pP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Вызов</a:t>
            </a:r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342900" indent="-342900" eaLnBrk="0" hangingPunct="0"/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</a:p>
          <a:p>
            <a:pPr marL="342900" indent="-342900" eaLnBrk="0" hangingPunct="0"/>
            <a:r>
              <a:rPr lang="ru-RU" sz="1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Актуализация знаний. Постановка проблемы. </a:t>
            </a:r>
            <a:r>
              <a:rPr lang="ru-RU" sz="1600" b="1" dirty="0">
                <a:solidFill>
                  <a:schemeClr val="bg2"/>
                </a:solidFill>
                <a:cs typeface="Arial" charset="0"/>
              </a:rPr>
              <a:t>			</a:t>
            </a:r>
            <a:endParaRPr lang="ru-RU" sz="20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rbel" pitchFamily="34" charset="0"/>
              <a:cs typeface="Arial" charset="0"/>
            </a:endParaRPr>
          </a:p>
          <a:p>
            <a:pPr eaLnBrk="0" hangingPunct="0"/>
            <a:endParaRPr lang="ru-RU" b="1" dirty="0">
              <a:solidFill>
                <a:srgbClr val="990000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57620" y="2357430"/>
            <a:ext cx="5106992" cy="1285885"/>
          </a:xfrm>
        </p:spPr>
        <p:txBody>
          <a:bodyPr/>
          <a:lstStyle/>
          <a:p>
            <a:pPr marL="609600" indent="-609600" algn="ctr">
              <a:spcAft>
                <a:spcPct val="20000"/>
              </a:spcAft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ИКТ - технология</a:t>
            </a:r>
            <a:endParaRPr lang="ru-RU" sz="36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6803" name="AutoShape 4"/>
          <p:cNvSpPr>
            <a:spLocks noChangeArrowheads="1"/>
          </p:cNvSpPr>
          <p:nvPr/>
        </p:nvSpPr>
        <p:spPr bwMode="auto">
          <a:xfrm>
            <a:off x="500034" y="3357562"/>
            <a:ext cx="8072494" cy="3500438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r>
              <a:rPr lang="ru-RU" sz="1600" b="1" dirty="0">
                <a:solidFill>
                  <a:schemeClr val="bg2"/>
                </a:solidFill>
                <a:cs typeface="Arial" charset="0"/>
              </a:rPr>
              <a:t>			</a:t>
            </a:r>
            <a:endParaRPr lang="ru-RU" sz="20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rbel" pitchFamily="34" charset="0"/>
              <a:cs typeface="Arial" charset="0"/>
            </a:endParaRPr>
          </a:p>
          <a:p>
            <a:r>
              <a:rPr lang="ru-RU" b="1" dirty="0" smtClean="0"/>
              <a:t>Использование ИКТ на уроках позволяет:</a:t>
            </a:r>
          </a:p>
          <a:p>
            <a:endParaRPr lang="ru-RU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/>
              <a:t>сделать урок более интересным, наглядным;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/>
              <a:t>вовлечь учащихся в активную познавательную и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                 исследовательскую деятельность</a:t>
            </a:r>
            <a:r>
              <a:rPr lang="ru-RU" b="1" dirty="0" smtClean="0"/>
              <a:t>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/>
              <a:t>стремиться </a:t>
            </a:r>
            <a:r>
              <a:rPr lang="ru-RU" b="1" dirty="0" smtClean="0"/>
              <a:t>реализовывать себя, проявлять свои возможности.</a:t>
            </a:r>
          </a:p>
          <a:p>
            <a:pPr eaLnBrk="0" hangingPunct="0"/>
            <a:endParaRPr lang="ru-RU" b="1" dirty="0" smtClean="0">
              <a:latin typeface="Corbel" pitchFamily="34" charset="0"/>
              <a:cs typeface="Arial" charset="0"/>
            </a:endParaRPr>
          </a:p>
          <a:p>
            <a:pPr eaLnBrk="0" hangingPunct="0"/>
            <a:endParaRPr lang="ru-RU" b="1" dirty="0">
              <a:solidFill>
                <a:srgbClr val="990000"/>
              </a:solidFill>
              <a:cs typeface="Arial" charset="0"/>
            </a:endParaRPr>
          </a:p>
        </p:txBody>
      </p:sp>
      <p:sp>
        <p:nvSpPr>
          <p:cNvPr id="76804" name="AutoShape 5"/>
          <p:cNvSpPr>
            <a:spLocks noChangeArrowheads="1"/>
          </p:cNvSpPr>
          <p:nvPr/>
        </p:nvSpPr>
        <p:spPr bwMode="auto">
          <a:xfrm>
            <a:off x="5214942" y="357166"/>
            <a:ext cx="3500462" cy="1643074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2800" b="1" i="1" dirty="0">
                <a:latin typeface="+mn-lt"/>
                <a:cs typeface="Arial" charset="0"/>
              </a:rPr>
              <a:t>Один из </a:t>
            </a:r>
            <a:r>
              <a:rPr lang="ru-RU" sz="2800" b="1" i="1" dirty="0" smtClean="0">
                <a:latin typeface="+mn-lt"/>
                <a:cs typeface="Arial" charset="0"/>
              </a:rPr>
              <a:t>самых </a:t>
            </a:r>
            <a:endParaRPr lang="ru-RU" sz="2800" b="1" i="1" dirty="0">
              <a:latin typeface="+mn-lt"/>
              <a:cs typeface="Arial" charset="0"/>
            </a:endParaRPr>
          </a:p>
          <a:p>
            <a:pPr algn="ctr" eaLnBrk="0" hangingPunct="0">
              <a:defRPr/>
            </a:pPr>
            <a:r>
              <a:rPr lang="ru-RU" sz="2800" b="1" i="1" dirty="0" smtClean="0">
                <a:cs typeface="Arial" charset="0"/>
              </a:rPr>
              <a:t>современных</a:t>
            </a:r>
            <a:endParaRPr lang="ru-RU" sz="2800" b="1" i="1" dirty="0">
              <a:latin typeface="+mn-lt"/>
              <a:cs typeface="Arial" charset="0"/>
            </a:endParaRPr>
          </a:p>
          <a:p>
            <a:pPr algn="ctr" eaLnBrk="0" hangingPunct="0">
              <a:defRPr/>
            </a:pPr>
            <a:r>
              <a:rPr lang="ru-RU" sz="2800" b="1" i="1" dirty="0">
                <a:latin typeface="+mn-lt"/>
                <a:cs typeface="Arial" charset="0"/>
              </a:rPr>
              <a:t> </a:t>
            </a:r>
            <a:endParaRPr lang="ru-RU" sz="2800" i="1" dirty="0">
              <a:latin typeface="+mn-lt"/>
              <a:cs typeface="Arial" charset="0"/>
            </a:endParaRPr>
          </a:p>
        </p:txBody>
      </p:sp>
      <p:pic>
        <p:nvPicPr>
          <p:cNvPr id="18437" name="Picture 6" descr="IMGA047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89" y="357166"/>
            <a:ext cx="3929097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24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524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Здоровье-сберегающая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технология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0" descr="http://ppt4web.ru/images/2/120/310/img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3214710" cy="2209801"/>
          </a:xfrm>
          <a:prstGeom prst="rect">
            <a:avLst/>
          </a:prstGeom>
          <a:noFill/>
        </p:spPr>
      </p:pic>
      <p:pic>
        <p:nvPicPr>
          <p:cNvPr id="7" name="Picture 6" descr="FokinaLida.75@mail.ru Физминутка для глаз Автор работы: Учитель начальных классов МОУ «СОШ ст. Евсино» Искитимского района Новосибирской области Фокина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571612"/>
            <a:ext cx="3571900" cy="2214578"/>
          </a:xfrm>
          <a:prstGeom prst="rect">
            <a:avLst/>
          </a:prstGeom>
          <a:noFill/>
        </p:spPr>
      </p:pic>
      <p:pic>
        <p:nvPicPr>
          <p:cNvPr id="9" name="Picture 2" descr=". Физминутка для глаз. Физминутка для глазБудьте здоровы! Ежедневно делайте зарядку для глаз от 2 до 5 минут!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071942"/>
            <a:ext cx="3143272" cy="2357454"/>
          </a:xfrm>
          <a:prstGeom prst="rect">
            <a:avLst/>
          </a:prstGeom>
          <a:noFill/>
        </p:spPr>
      </p:pic>
      <p:pic>
        <p:nvPicPr>
          <p:cNvPr id="10" name="Picture 4" descr="Физминутка для глаз Дегтярева Елена Александровна Учитель английского языка ГБОУ СО Верхотурская гимназия.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5" y="4143380"/>
            <a:ext cx="3500462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Высказывание из прошлого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● Мы слишком много читаем – так много, что уже разучились  слушать</a:t>
            </a:r>
            <a:r>
              <a:rPr lang="ru-RU" b="1" i="1" dirty="0" smtClean="0"/>
              <a:t>.    </a:t>
            </a:r>
            <a:r>
              <a:rPr lang="ru-RU" i="1" dirty="0" smtClean="0"/>
              <a:t>(</a:t>
            </a:r>
            <a:r>
              <a:rPr lang="ru-RU" i="1" dirty="0" err="1" smtClean="0"/>
              <a:t>Стеффенс</a:t>
            </a:r>
            <a:r>
              <a:rPr lang="ru-RU" i="1" dirty="0" smtClean="0"/>
              <a:t> Д.)                                                                          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● Мы слишком много живем в книгах и недостаточно в природе.     </a:t>
            </a:r>
            <a:r>
              <a:rPr lang="ru-RU" i="1" dirty="0" smtClean="0"/>
              <a:t>(Франс А.)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● В наш век люди слишком много читают, это мешает им быть мудрыми.      </a:t>
            </a:r>
            <a:r>
              <a:rPr lang="ru-RU" i="1" dirty="0" smtClean="0"/>
              <a:t>(Уайльд О.)</a:t>
            </a:r>
            <a:r>
              <a:rPr lang="ru-RU" dirty="0" smtClean="0"/>
              <a:t>                                                                         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                                             </a:t>
            </a:r>
            <a:r>
              <a:rPr lang="ru-RU" b="1" dirty="0" smtClean="0"/>
              <a:t>                          </a:t>
            </a:r>
            <a:br>
              <a:rPr lang="ru-RU" b="1" dirty="0" smtClean="0"/>
            </a:br>
            <a:endParaRPr lang="ru-RU" b="1" dirty="0" smtClean="0"/>
          </a:p>
          <a:p>
            <a:r>
              <a:rPr lang="ru-RU" b="1" dirty="0" smtClean="0"/>
              <a:t>● Можно определить достоинство народа по количеству книг,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      которые он поглощает. </a:t>
            </a:r>
            <a:r>
              <a:rPr lang="ru-RU" i="1" dirty="0" smtClean="0"/>
              <a:t>(Э. </a:t>
            </a:r>
            <a:r>
              <a:rPr lang="ru-RU" i="1" dirty="0" err="1" smtClean="0"/>
              <a:t>Лабуле</a:t>
            </a:r>
            <a:r>
              <a:rPr lang="ru-RU" i="1" dirty="0" smtClean="0"/>
              <a:t>)</a:t>
            </a:r>
            <a:r>
              <a:rPr lang="ru-RU" dirty="0" smtClean="0"/>
              <a:t>                                                                                  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● Я сужу о городе по количеству имеющихся в нем книжных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      магазинов.   </a:t>
            </a:r>
            <a:r>
              <a:rPr lang="ru-RU" i="1" dirty="0" smtClean="0"/>
              <a:t>(А.Г. Рубинштейн)</a:t>
            </a:r>
            <a:r>
              <a:rPr lang="ru-RU" dirty="0" smtClean="0"/>
              <a:t>                                                                       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● Книги – дети разума.</a:t>
            </a:r>
            <a:r>
              <a:rPr lang="ru-RU" dirty="0" smtClean="0"/>
              <a:t>    </a:t>
            </a:r>
            <a:r>
              <a:rPr lang="ru-RU" i="1" dirty="0" smtClean="0"/>
              <a:t>(Джонатан Свифт.)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● Чтение – это окошко, через которое дети видят и познают мир и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      самих себя.</a:t>
            </a:r>
            <a:r>
              <a:rPr lang="ru-RU" dirty="0" smtClean="0"/>
              <a:t>  </a:t>
            </a:r>
            <a:r>
              <a:rPr lang="ru-RU" i="1" dirty="0" smtClean="0"/>
              <a:t>(В. Сухомлинский)</a:t>
            </a:r>
            <a:r>
              <a:rPr lang="ru-RU" dirty="0" smtClean="0"/>
              <a:t>                                                                  </a:t>
            </a:r>
            <a:r>
              <a:rPr lang="ru-RU" b="1" dirty="0" smtClean="0"/>
              <a:t>● Человек, не читающий книг, удивительно скучен.</a:t>
            </a:r>
            <a:r>
              <a:rPr lang="ru-RU" dirty="0" smtClean="0"/>
              <a:t>  </a:t>
            </a:r>
            <a:r>
              <a:rPr lang="ru-RU" i="1" dirty="0" smtClean="0"/>
              <a:t>(Е. </a:t>
            </a:r>
            <a:r>
              <a:rPr lang="ru-RU" i="1" dirty="0" err="1" smtClean="0"/>
              <a:t>Вильмонт</a:t>
            </a:r>
            <a:r>
              <a:rPr lang="ru-RU" i="1" dirty="0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r>
              <a:rPr lang="ru-RU" b="1" dirty="0" smtClean="0"/>
              <a:t>● Читайте детям не нотации, а книги</a:t>
            </a:r>
            <a:r>
              <a:rPr lang="ru-RU" dirty="0" smtClean="0"/>
              <a:t>.     </a:t>
            </a:r>
            <a:r>
              <a:rPr lang="ru-RU" i="1" dirty="0" smtClean="0"/>
              <a:t>(Г. Остер)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http://zanimatika.narod.ru/Ornament_list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786058"/>
            <a:ext cx="200026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zanimatika.narod.ru/Ornament_list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928670"/>
            <a:ext cx="1928826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gray">
          <a:xfrm>
            <a:off x="576263" y="188913"/>
            <a:ext cx="7920037" cy="1439862"/>
          </a:xfrm>
          <a:prstGeom prst="roundRect">
            <a:avLst>
              <a:gd name="adj" fmla="val 46389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Планируемые результаты:</a:t>
            </a:r>
          </a:p>
          <a:p>
            <a:pPr algn="ctr"/>
            <a:r>
              <a:rPr 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три основные группы результатов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76263" y="558958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ru-RU"/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179388" y="1943100"/>
            <a:ext cx="2519362" cy="15478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ЛИЧНОСТНЫЕ:</a:t>
            </a:r>
          </a:p>
          <a:p>
            <a:pPr algn="ctr" eaLnBrk="0" hangingPunct="0"/>
            <a:r>
              <a:rPr lang="ru-RU" sz="1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ориентация</a:t>
            </a:r>
          </a:p>
          <a:p>
            <a:pPr algn="ctr" eaLnBrk="0" hangingPunct="0">
              <a:buFontTx/>
              <a:buChar char="•"/>
            </a:pPr>
            <a:r>
              <a:rPr lang="ru-RU" sz="1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ценностно-смысловая;</a:t>
            </a:r>
          </a:p>
          <a:p>
            <a:pPr algn="ctr" eaLnBrk="0" hangingPunct="0">
              <a:buFontTx/>
              <a:buChar char="•"/>
            </a:pPr>
            <a:r>
              <a:rPr lang="ru-RU" sz="1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 социальных ролях и меж-</a:t>
            </a:r>
          </a:p>
          <a:p>
            <a:pPr algn="ctr" eaLnBrk="0" hangingPunct="0"/>
            <a:r>
              <a:rPr lang="ru-RU" sz="1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личностных отношениях 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2951163" y="1952625"/>
            <a:ext cx="2519362" cy="15478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FF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МЕТАПРЕДМЕТНЫЕ</a:t>
            </a: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5937250" y="1952625"/>
            <a:ext cx="2698750" cy="11779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ПРЕДМЕТНЫЕ</a:t>
            </a:r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179388" y="3644900"/>
            <a:ext cx="2520950" cy="7191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Самоопределение:</a:t>
            </a:r>
          </a:p>
          <a:p>
            <a:pPr algn="ctr" eaLnBrk="0" hangingPunct="0"/>
            <a:r>
              <a:rPr lang="ru-RU" sz="1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личностное, профес-</a:t>
            </a:r>
          </a:p>
          <a:p>
            <a:pPr algn="ctr" eaLnBrk="0" hangingPunct="0"/>
            <a:r>
              <a:rPr lang="ru-RU" sz="1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сиональное, жизненное</a:t>
            </a:r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179388" y="4508500"/>
            <a:ext cx="2519362" cy="8651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Смыслообразование:</a:t>
            </a:r>
          </a:p>
          <a:p>
            <a:pPr algn="ctr" eaLnBrk="0" hangingPunct="0"/>
            <a:r>
              <a:rPr lang="ru-RU" sz="1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связь между целью (ре-</a:t>
            </a:r>
          </a:p>
          <a:p>
            <a:pPr algn="ctr" eaLnBrk="0" hangingPunct="0"/>
            <a:r>
              <a:rPr lang="ru-RU" sz="1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зультатом) деятельности</a:t>
            </a:r>
          </a:p>
          <a:p>
            <a:pPr algn="ctr" eaLnBrk="0" hangingPunct="0"/>
            <a:r>
              <a:rPr lang="ru-RU" sz="1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и ее мотивом</a:t>
            </a:r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>
            <a:off x="179388" y="5481638"/>
            <a:ext cx="2519362" cy="11509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Морально-этическая</a:t>
            </a:r>
          </a:p>
          <a:p>
            <a:pPr algn="ctr" eaLnBrk="0" hangingPunct="0"/>
            <a:r>
              <a:rPr lang="ru-RU" sz="16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ориентация</a:t>
            </a:r>
            <a:endParaRPr lang="ru-RU" sz="1000" b="1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2987675" y="3644900"/>
            <a:ext cx="2520950" cy="7191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FF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Регулятивные:</a:t>
            </a:r>
          </a:p>
          <a:p>
            <a:pPr algn="ctr" eaLnBrk="0" hangingPunct="0"/>
            <a:r>
              <a:rPr lang="ru-RU" sz="1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организация деятельности</a:t>
            </a:r>
          </a:p>
        </p:txBody>
      </p:sp>
      <p:sp>
        <p:nvSpPr>
          <p:cNvPr id="22539" name="AutoShape 11"/>
          <p:cNvSpPr>
            <a:spLocks noChangeArrowheads="1"/>
          </p:cNvSpPr>
          <p:nvPr/>
        </p:nvSpPr>
        <p:spPr bwMode="auto">
          <a:xfrm>
            <a:off x="2987675" y="4473575"/>
            <a:ext cx="2520950" cy="86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FF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Коммуникативные:</a:t>
            </a:r>
          </a:p>
          <a:p>
            <a:pPr algn="ctr" eaLnBrk="0" hangingPunct="0"/>
            <a:r>
              <a:rPr lang="ru-RU" sz="1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речевые навыки и</a:t>
            </a:r>
          </a:p>
          <a:p>
            <a:pPr algn="ctr" eaLnBrk="0" hangingPunct="0"/>
            <a:r>
              <a:rPr lang="ru-RU" sz="1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навыки сотрудничества</a:t>
            </a:r>
            <a:endParaRPr lang="ru-RU" sz="1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40" name="AutoShape 12"/>
          <p:cNvSpPr>
            <a:spLocks noChangeArrowheads="1"/>
          </p:cNvSpPr>
          <p:nvPr/>
        </p:nvSpPr>
        <p:spPr bwMode="auto">
          <a:xfrm>
            <a:off x="2987675" y="5445125"/>
            <a:ext cx="2519363" cy="1211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FF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Познавательные:</a:t>
            </a:r>
          </a:p>
          <a:p>
            <a:pPr algn="ctr" eaLnBrk="0" hangingPunct="0"/>
            <a:r>
              <a:rPr lang="ru-RU" sz="1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общеучебные, в т.ч – знако-</a:t>
            </a:r>
          </a:p>
          <a:p>
            <a:pPr algn="ctr" eaLnBrk="0" hangingPunct="0"/>
            <a:r>
              <a:rPr lang="ru-RU" sz="1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во-символические, логичес-</a:t>
            </a:r>
          </a:p>
          <a:p>
            <a:pPr algn="ctr" eaLnBrk="0" hangingPunct="0"/>
            <a:r>
              <a:rPr lang="ru-RU" sz="1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кие, постановка и решение</a:t>
            </a:r>
          </a:p>
          <a:p>
            <a:pPr algn="ctr" eaLnBrk="0" hangingPunct="0"/>
            <a:r>
              <a:rPr lang="ru-RU" sz="1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проблемы</a:t>
            </a:r>
          </a:p>
        </p:txBody>
      </p:sp>
      <p:sp>
        <p:nvSpPr>
          <p:cNvPr id="22541" name="AutoShape 13"/>
          <p:cNvSpPr>
            <a:spLocks noChangeArrowheads="1"/>
          </p:cNvSpPr>
          <p:nvPr/>
        </p:nvSpPr>
        <p:spPr bwMode="auto">
          <a:xfrm>
            <a:off x="5786446" y="3214686"/>
            <a:ext cx="1944688" cy="5143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542" name="AutoShape 14"/>
          <p:cNvSpPr>
            <a:spLocks noChangeArrowheads="1"/>
          </p:cNvSpPr>
          <p:nvPr/>
        </p:nvSpPr>
        <p:spPr bwMode="auto">
          <a:xfrm>
            <a:off x="8072462" y="3286124"/>
            <a:ext cx="785818" cy="42862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5715008" y="3213100"/>
            <a:ext cx="1928827" cy="52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0" hangingPunct="0"/>
            <a:r>
              <a:rPr lang="ru-RU" sz="1400" b="1" dirty="0"/>
              <a:t>Основы системы</a:t>
            </a:r>
          </a:p>
          <a:p>
            <a:pPr algn="ctr" eaLnBrk="0" hangingPunct="0"/>
            <a:r>
              <a:rPr lang="ru-RU" sz="1400" b="1" dirty="0"/>
              <a:t>научных знаний</a:t>
            </a:r>
          </a:p>
        </p:txBody>
      </p:sp>
      <p:sp>
        <p:nvSpPr>
          <p:cNvPr id="22544" name="AutoShape 16"/>
          <p:cNvSpPr>
            <a:spLocks noChangeArrowheads="1"/>
          </p:cNvSpPr>
          <p:nvPr/>
        </p:nvSpPr>
        <p:spPr bwMode="auto">
          <a:xfrm>
            <a:off x="5786446" y="3857628"/>
            <a:ext cx="2055813" cy="14763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5973763" y="3886200"/>
            <a:ext cx="1884385" cy="1387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0" hangingPunct="0"/>
            <a:r>
              <a:rPr lang="ru-RU" sz="1400" b="1" dirty="0"/>
              <a:t>Опыт «предметной» деятельности по получению,</a:t>
            </a:r>
          </a:p>
          <a:p>
            <a:pPr algn="ctr" eaLnBrk="0" hangingPunct="0"/>
            <a:r>
              <a:rPr lang="ru-RU" sz="1400" b="1" dirty="0"/>
              <a:t>преобразованию</a:t>
            </a:r>
          </a:p>
          <a:p>
            <a:pPr algn="ctr" eaLnBrk="0" hangingPunct="0"/>
            <a:r>
              <a:rPr lang="ru-RU" sz="1400" b="1" dirty="0"/>
              <a:t>и применению</a:t>
            </a:r>
          </a:p>
          <a:p>
            <a:pPr algn="ctr" eaLnBrk="0" hangingPunct="0"/>
            <a:r>
              <a:rPr lang="ru-RU" sz="1400" b="1" dirty="0"/>
              <a:t>нового знания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8072462" y="3357562"/>
            <a:ext cx="1071538" cy="448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eaLnBrk="0" hangingPunct="0"/>
            <a:r>
              <a:rPr lang="ru-RU" sz="1200" b="1" dirty="0" smtClean="0"/>
              <a:t>Русски</a:t>
            </a:r>
            <a:r>
              <a:rPr lang="ru-RU" sz="1100" b="1" dirty="0" smtClean="0"/>
              <a:t>й</a:t>
            </a:r>
          </a:p>
          <a:p>
            <a:pPr eaLnBrk="0" hangingPunct="0"/>
            <a:r>
              <a:rPr lang="ru-RU" sz="1100" b="1" dirty="0" smtClean="0"/>
              <a:t>язык</a:t>
            </a:r>
            <a:endParaRPr lang="ru-RU" sz="1100" b="1" dirty="0"/>
          </a:p>
        </p:txBody>
      </p:sp>
      <p:sp>
        <p:nvSpPr>
          <p:cNvPr id="22547" name="AutoShape 19"/>
          <p:cNvSpPr>
            <a:spLocks noChangeArrowheads="1"/>
          </p:cNvSpPr>
          <p:nvPr/>
        </p:nvSpPr>
        <p:spPr bwMode="auto">
          <a:xfrm>
            <a:off x="8001024" y="3857628"/>
            <a:ext cx="857256" cy="57150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математика</a:t>
            </a:r>
            <a:endParaRPr lang="ru-RU" sz="16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551" name="AutoShape 23"/>
          <p:cNvSpPr>
            <a:spLocks noChangeArrowheads="1"/>
          </p:cNvSpPr>
          <p:nvPr/>
        </p:nvSpPr>
        <p:spPr bwMode="auto">
          <a:xfrm>
            <a:off x="8135938" y="4572008"/>
            <a:ext cx="650904" cy="28575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Литературное</a:t>
            </a:r>
          </a:p>
          <a:p>
            <a:pPr algn="ctr" eaLnBrk="0" hangingPunct="0"/>
            <a:r>
              <a:rPr lang="ru-RU" sz="1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чтение</a:t>
            </a:r>
            <a:endParaRPr lang="ru-RU" sz="12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553" name="AutoShape 25"/>
          <p:cNvSpPr>
            <a:spLocks noChangeArrowheads="1"/>
          </p:cNvSpPr>
          <p:nvPr/>
        </p:nvSpPr>
        <p:spPr bwMode="auto">
          <a:xfrm>
            <a:off x="8132763" y="5000636"/>
            <a:ext cx="654080" cy="35718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6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Окр</a:t>
            </a:r>
            <a:r>
              <a:rPr lang="ru-RU" sz="12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ужаюший</a:t>
            </a:r>
            <a:r>
              <a:rPr lang="ru-RU" sz="1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algn="ctr" eaLnBrk="0" hangingPunct="0"/>
            <a:r>
              <a:rPr lang="ru-RU" sz="1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мир</a:t>
            </a:r>
            <a:endParaRPr lang="ru-RU" sz="12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557" name="AutoShape 29"/>
          <p:cNvSpPr>
            <a:spLocks noChangeArrowheads="1"/>
          </p:cNvSpPr>
          <p:nvPr/>
        </p:nvSpPr>
        <p:spPr bwMode="auto">
          <a:xfrm>
            <a:off x="8072462" y="5572140"/>
            <a:ext cx="785818" cy="46672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</a:t>
            </a:r>
            <a:r>
              <a:rPr lang="ru-RU" sz="1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узык</a:t>
            </a:r>
            <a:r>
              <a:rPr lang="ru-RU" sz="1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</a:t>
            </a:r>
            <a:endParaRPr lang="ru-RU" sz="12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563" name="AutoShape 35"/>
          <p:cNvSpPr>
            <a:spLocks noChangeArrowheads="1"/>
          </p:cNvSpPr>
          <p:nvPr/>
        </p:nvSpPr>
        <p:spPr bwMode="auto">
          <a:xfrm>
            <a:off x="6264275" y="5445125"/>
            <a:ext cx="1476375" cy="107950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2564" name="AutoShape 36"/>
          <p:cNvSpPr>
            <a:spLocks noChangeArrowheads="1"/>
          </p:cNvSpPr>
          <p:nvPr/>
        </p:nvSpPr>
        <p:spPr bwMode="auto">
          <a:xfrm>
            <a:off x="5786446" y="5572140"/>
            <a:ext cx="2087563" cy="1079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endParaRPr lang="ru-RU" sz="1600" b="1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565" name="Text Box 37"/>
          <p:cNvSpPr txBox="1">
            <a:spLocks noChangeArrowheads="1"/>
          </p:cNvSpPr>
          <p:nvPr/>
        </p:nvSpPr>
        <p:spPr bwMode="auto">
          <a:xfrm>
            <a:off x="5929323" y="5572140"/>
            <a:ext cx="2000264" cy="95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0" hangingPunct="0"/>
            <a:r>
              <a:rPr lang="ru-RU" sz="1400" b="1" dirty="0"/>
              <a:t>Предметные и </a:t>
            </a:r>
            <a:r>
              <a:rPr lang="ru-RU" sz="1400" b="1" dirty="0" err="1"/>
              <a:t>метапредметные</a:t>
            </a:r>
            <a:r>
              <a:rPr lang="ru-RU" sz="1400" b="1" dirty="0"/>
              <a:t> действия с учебным материалом</a:t>
            </a:r>
            <a:r>
              <a:rPr lang="ru-RU" sz="1400" b="1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40" name="AutoShape 33"/>
          <p:cNvSpPr>
            <a:spLocks noChangeArrowheads="1"/>
          </p:cNvSpPr>
          <p:nvPr/>
        </p:nvSpPr>
        <p:spPr bwMode="auto">
          <a:xfrm>
            <a:off x="8072462" y="6143644"/>
            <a:ext cx="714380" cy="47940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технология</a:t>
            </a:r>
            <a:endParaRPr lang="ru-RU" sz="12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Показатели читательского интереса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785927"/>
            <a:ext cx="7693025" cy="4000528"/>
          </a:xfrm>
        </p:spPr>
        <p:txBody>
          <a:bodyPr/>
          <a:lstStyle/>
          <a:p>
            <a:r>
              <a:rPr lang="ru-RU" sz="2400" dirty="0"/>
              <a:t> положительное отношение к самой          читательской деятельности («люблю читать»); </a:t>
            </a:r>
          </a:p>
          <a:p>
            <a:r>
              <a:rPr lang="ru-RU" sz="2400" dirty="0"/>
              <a:t>заинтересованность конкретными книгами («хочу эти книги»);</a:t>
            </a:r>
          </a:p>
          <a:p>
            <a:r>
              <a:rPr lang="ru-RU" sz="2400" dirty="0"/>
              <a:t> увлечение  самим процессом чтения («не могу оторваться от книги»);</a:t>
            </a:r>
          </a:p>
          <a:p>
            <a:r>
              <a:rPr lang="ru-RU" sz="2400" dirty="0"/>
              <a:t> стремление поделиться радостью с другими от общения с книгой («хочу, чтобы другие об этой книге узнали»).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928662" y="309563"/>
            <a:ext cx="7532713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4400" b="1" dirty="0">
                <a:solidFill>
                  <a:srgbClr val="C00000"/>
                </a:solidFill>
                <a:latin typeface="Franklin Gothic Medium Cond" pitchFamily="34" charset="0"/>
                <a:cs typeface="Calibri" pitchFamily="34" charset="0"/>
              </a:rPr>
              <a:t>Этапы реализации проекта</a:t>
            </a:r>
          </a:p>
          <a:p>
            <a:pPr algn="ctr" eaLnBrk="1" hangingPunct="1">
              <a:lnSpc>
                <a:spcPct val="150000"/>
              </a:lnSpc>
            </a:pPr>
            <a:endParaRPr lang="ru-RU" sz="1200" dirty="0">
              <a:solidFill>
                <a:srgbClr val="C00000"/>
              </a:solidFill>
              <a:latin typeface="Franklin Gothic Medium Cond" pitchFamily="34" charset="0"/>
              <a:cs typeface="Calibri" pitchFamily="34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Calibri" pitchFamily="34" charset="0"/>
              </a:rPr>
              <a:t>I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Calibri" pitchFamily="34" charset="0"/>
              </a:rPr>
              <a:t> –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Calibri" pitchFamily="34" charset="0"/>
              </a:rPr>
              <a:t>Организационный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Calibri" pitchFamily="34" charset="0"/>
              </a:rPr>
              <a:t>(сбор информации, её систематизация)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Calibri" pitchFamily="34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Calibri" pitchFamily="34" charset="0"/>
              </a:rPr>
              <a:t>II –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Calibri" pitchFamily="34" charset="0"/>
              </a:rPr>
              <a:t>Диагностический этап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Calibri" pitchFamily="34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Calibri" pitchFamily="34" charset="0"/>
              </a:rPr>
              <a:t>III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Calibri" pitchFamily="34" charset="0"/>
              </a:rPr>
              <a:t>–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Calibri" pitchFamily="34" charset="0"/>
              </a:rPr>
              <a:t>Этап активного взаимодействия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Calibri" pitchFamily="34" charset="0"/>
              </a:rPr>
              <a:t>(учитель, ученики, родители, библиотекарь)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Calibri" pitchFamily="34" charset="0"/>
              </a:rPr>
              <a:t>IV –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Calibri" pitchFamily="34" charset="0"/>
              </a:rPr>
              <a:t> Заключительный этап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Calibri" pitchFamily="34" charset="0"/>
              </a:rPr>
              <a:t>(выявление результатов)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Calibri" pitchFamily="34" charset="0"/>
              </a:rPr>
              <a:t>V –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Calibri" pitchFamily="34" charset="0"/>
              </a:rPr>
              <a:t>Этап преемственности</a:t>
            </a:r>
            <a:endParaRPr lang="ru-RU" sz="2800" dirty="0">
              <a:solidFill>
                <a:srgbClr val="0070C0"/>
              </a:solidFill>
              <a:cs typeface="Calibri" pitchFamily="34" charset="0"/>
            </a:endParaRPr>
          </a:p>
        </p:txBody>
      </p:sp>
      <p:pic>
        <p:nvPicPr>
          <p:cNvPr id="9219" name="Рисунок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02513" y="5207000"/>
            <a:ext cx="1558925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714348" y="571481"/>
          <a:ext cx="7715304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928662" y="857232"/>
          <a:ext cx="7358114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5030796" cy="10239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Работа с родителями</a:t>
            </a:r>
          </a:p>
        </p:txBody>
      </p:sp>
      <p:sp>
        <p:nvSpPr>
          <p:cNvPr id="86022" name="Oval 6"/>
          <p:cNvSpPr>
            <a:spLocks noChangeArrowheads="1"/>
          </p:cNvSpPr>
          <p:nvPr/>
        </p:nvSpPr>
        <p:spPr bwMode="auto">
          <a:xfrm>
            <a:off x="3635375" y="3646488"/>
            <a:ext cx="2087563" cy="100806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/>
              <a:t>Формы работы</a:t>
            </a:r>
          </a:p>
        </p:txBody>
      </p:sp>
      <p:sp>
        <p:nvSpPr>
          <p:cNvPr id="86024" name="Line 8"/>
          <p:cNvSpPr>
            <a:spLocks noChangeShapeType="1"/>
          </p:cNvSpPr>
          <p:nvPr/>
        </p:nvSpPr>
        <p:spPr bwMode="auto">
          <a:xfrm flipH="1" flipV="1">
            <a:off x="4716463" y="34305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6028" name="Rectangle 12"/>
          <p:cNvSpPr>
            <a:spLocks noChangeArrowheads="1"/>
          </p:cNvSpPr>
          <p:nvPr/>
        </p:nvSpPr>
        <p:spPr bwMode="auto">
          <a:xfrm>
            <a:off x="1763713" y="5086350"/>
            <a:ext cx="2592387" cy="8651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/>
              <a:t>Групповая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/>
              <a:t>(тематическая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/>
              <a:t> консультация)</a:t>
            </a:r>
          </a:p>
        </p:txBody>
      </p:sp>
      <p:sp>
        <p:nvSpPr>
          <p:cNvPr id="86029" name="Rectangle 13"/>
          <p:cNvSpPr>
            <a:spLocks noChangeArrowheads="1"/>
          </p:cNvSpPr>
          <p:nvPr/>
        </p:nvSpPr>
        <p:spPr bwMode="auto">
          <a:xfrm>
            <a:off x="4932363" y="5086350"/>
            <a:ext cx="2519362" cy="863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/>
              <a:t>Индивидуальная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/>
              <a:t>(консультация)</a:t>
            </a:r>
          </a:p>
        </p:txBody>
      </p:sp>
      <p:sp>
        <p:nvSpPr>
          <p:cNvPr id="86030" name="Rectangle 14"/>
          <p:cNvSpPr>
            <a:spLocks noChangeArrowheads="1"/>
          </p:cNvSpPr>
          <p:nvPr/>
        </p:nvSpPr>
        <p:spPr bwMode="auto">
          <a:xfrm>
            <a:off x="2771775" y="2133600"/>
            <a:ext cx="3673475" cy="1295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 u="sng" dirty="0"/>
              <a:t>Коллективная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 dirty="0"/>
              <a:t>(родительское собрание: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 dirty="0"/>
              <a:t> беседа, лекция, дискуссия,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 dirty="0"/>
              <a:t> конференция, Круглый стол)</a:t>
            </a:r>
          </a:p>
        </p:txBody>
      </p:sp>
      <p:sp>
        <p:nvSpPr>
          <p:cNvPr id="86033" name="Line 17"/>
          <p:cNvSpPr>
            <a:spLocks noChangeShapeType="1"/>
          </p:cNvSpPr>
          <p:nvPr/>
        </p:nvSpPr>
        <p:spPr bwMode="auto">
          <a:xfrm flipH="1">
            <a:off x="3419475" y="4149725"/>
            <a:ext cx="217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6034" name="Line 18"/>
          <p:cNvSpPr>
            <a:spLocks noChangeShapeType="1"/>
          </p:cNvSpPr>
          <p:nvPr/>
        </p:nvSpPr>
        <p:spPr bwMode="auto">
          <a:xfrm>
            <a:off x="5724525" y="41497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6036" name="Line 20"/>
          <p:cNvSpPr>
            <a:spLocks noChangeShapeType="1"/>
          </p:cNvSpPr>
          <p:nvPr/>
        </p:nvSpPr>
        <p:spPr bwMode="auto">
          <a:xfrm>
            <a:off x="4643438" y="4654550"/>
            <a:ext cx="12255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6037" name="Line 21"/>
          <p:cNvSpPr>
            <a:spLocks noChangeShapeType="1"/>
          </p:cNvSpPr>
          <p:nvPr/>
        </p:nvSpPr>
        <p:spPr bwMode="auto">
          <a:xfrm flipH="1">
            <a:off x="3492500" y="4654550"/>
            <a:ext cx="11509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6038" name="Rectangle 22"/>
          <p:cNvSpPr>
            <a:spLocks noChangeArrowheads="1"/>
          </p:cNvSpPr>
          <p:nvPr/>
        </p:nvSpPr>
        <p:spPr bwMode="auto">
          <a:xfrm>
            <a:off x="5940425" y="3790950"/>
            <a:ext cx="2663825" cy="7191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/>
              <a:t>Поэтические вечера</a:t>
            </a:r>
          </a:p>
        </p:txBody>
      </p:sp>
      <p:sp>
        <p:nvSpPr>
          <p:cNvPr id="86041" name="Rectangle 25"/>
          <p:cNvSpPr>
            <a:spLocks noChangeArrowheads="1"/>
          </p:cNvSpPr>
          <p:nvPr/>
        </p:nvSpPr>
        <p:spPr bwMode="auto">
          <a:xfrm>
            <a:off x="611188" y="3790950"/>
            <a:ext cx="2809875" cy="7191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 dirty="0"/>
              <a:t>Литературные праздники</a:t>
            </a:r>
          </a:p>
        </p:txBody>
      </p:sp>
      <p:sp>
        <p:nvSpPr>
          <p:cNvPr id="86044" name="Line 28"/>
          <p:cNvSpPr>
            <a:spLocks noChangeShapeType="1"/>
          </p:cNvSpPr>
          <p:nvPr/>
        </p:nvSpPr>
        <p:spPr bwMode="auto">
          <a:xfrm>
            <a:off x="3851275" y="49418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6045" name="Line 29"/>
          <p:cNvSpPr>
            <a:spLocks noChangeShapeType="1"/>
          </p:cNvSpPr>
          <p:nvPr/>
        </p:nvSpPr>
        <p:spPr bwMode="auto">
          <a:xfrm flipH="1">
            <a:off x="1835150" y="3430588"/>
            <a:ext cx="187325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46" name="Line 30"/>
          <p:cNvSpPr>
            <a:spLocks noChangeShapeType="1"/>
          </p:cNvSpPr>
          <p:nvPr/>
        </p:nvSpPr>
        <p:spPr bwMode="auto">
          <a:xfrm>
            <a:off x="5508625" y="3430588"/>
            <a:ext cx="20161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7" name="Рисунок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 b="3265"/>
          <a:stretch>
            <a:fillRect/>
          </a:stretch>
        </p:blipFill>
        <p:spPr bwMode="auto">
          <a:xfrm>
            <a:off x="6600825" y="176213"/>
            <a:ext cx="238125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6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6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6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6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6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6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6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6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6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6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6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6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6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6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6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2" grpId="0" animBg="1"/>
      <p:bldP spid="86024" grpId="0" animBg="1"/>
      <p:bldP spid="86028" grpId="0" animBg="1"/>
      <p:bldP spid="86029" grpId="0" animBg="1"/>
      <p:bldP spid="86030" grpId="0" animBg="1"/>
      <p:bldP spid="86033" grpId="0" animBg="1"/>
      <p:bldP spid="86034" grpId="0" animBg="1"/>
      <p:bldP spid="86036" grpId="0" animBg="1"/>
      <p:bldP spid="86037" grpId="0" animBg="1"/>
      <p:bldP spid="86038" grpId="0" animBg="1"/>
      <p:bldP spid="86041" grpId="0" animBg="1"/>
      <p:bldP spid="86044" grpId="0" animBg="1"/>
      <p:bldP spid="86045" grpId="0" animBg="1"/>
      <p:bldP spid="8604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8" name="AutoShape 8"/>
          <p:cNvSpPr>
            <a:spLocks noGrp="1" noChangeArrowheads="1"/>
          </p:cNvSpPr>
          <p:nvPr>
            <p:ph type="title"/>
          </p:nvPr>
        </p:nvSpPr>
        <p:spPr>
          <a:xfrm>
            <a:off x="827088" y="549275"/>
            <a:ext cx="7924800" cy="593709"/>
          </a:xfrm>
        </p:spPr>
        <p:txBody>
          <a:bodyPr>
            <a:normAutofit fontScale="90000"/>
          </a:bodyPr>
          <a:lstStyle/>
          <a:p>
            <a:r>
              <a:rPr lang="ru-RU" dirty="0"/>
              <a:t> Библиотечные часы</a:t>
            </a:r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285860"/>
            <a:ext cx="4244978" cy="4357718"/>
          </a:xfrm>
        </p:spPr>
        <p:txBody>
          <a:bodyPr>
            <a:noAutofit/>
          </a:bodyPr>
          <a:lstStyle/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dirty="0"/>
              <a:t>ТЕМАТИКА БИБЛИОТЕЧНЫХ ЧАСОВ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dirty="0"/>
              <a:t>(</a:t>
            </a:r>
            <a:r>
              <a:rPr lang="ru-RU" sz="1400" b="1" dirty="0" smtClean="0"/>
              <a:t>школьная и сельская </a:t>
            </a:r>
            <a:r>
              <a:rPr lang="ru-RU" sz="1400" b="1" dirty="0"/>
              <a:t>библиотека)</a:t>
            </a:r>
            <a:endParaRPr lang="ru-RU" sz="1400" b="1" i="1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400" i="1" dirty="0"/>
              <a:t>1 класс:</a:t>
            </a:r>
            <a:endParaRPr lang="ru-RU" sz="1400" dirty="0"/>
          </a:p>
          <a:p>
            <a:pPr marL="0" indent="0">
              <a:lnSpc>
                <a:spcPct val="80000"/>
              </a:lnSpc>
            </a:pPr>
            <a:r>
              <a:rPr lang="ru-RU" sz="1400" dirty="0"/>
              <a:t>  Путешествие в литературу  - первое знакомство с библиотекой.</a:t>
            </a:r>
          </a:p>
          <a:p>
            <a:pPr marL="0" indent="0">
              <a:lnSpc>
                <a:spcPct val="80000"/>
              </a:lnSpc>
            </a:pPr>
            <a:r>
              <a:rPr lang="ru-RU" sz="1400" dirty="0" smtClean="0"/>
              <a:t>  Правила пользования библиотекой. Посвящение в читатели. </a:t>
            </a:r>
            <a:endParaRPr lang="ru-RU" sz="1400" i="1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400" i="1" dirty="0"/>
              <a:t>2 класс:</a:t>
            </a:r>
            <a:r>
              <a:rPr lang="ru-RU" sz="1400" dirty="0"/>
              <a:t> </a:t>
            </a:r>
          </a:p>
          <a:p>
            <a:pPr marL="0" indent="0">
              <a:lnSpc>
                <a:spcPct val="80000"/>
              </a:lnSpc>
            </a:pPr>
            <a:r>
              <a:rPr lang="ru-RU" sz="1400" dirty="0"/>
              <a:t>  Что такое библиотека? Путешествие в прошлое. Первые библиотеки мира.</a:t>
            </a:r>
          </a:p>
          <a:p>
            <a:pPr marL="0" indent="0">
              <a:lnSpc>
                <a:spcPct val="80000"/>
              </a:lnSpc>
            </a:pPr>
            <a:r>
              <a:rPr lang="ru-RU" sz="1400" dirty="0"/>
              <a:t>  Мир сказок. «Эти старые, старые сказки» - викторина. </a:t>
            </a:r>
          </a:p>
          <a:p>
            <a:pPr marL="0" indent="0">
              <a:lnSpc>
                <a:spcPct val="80000"/>
              </a:lnSpc>
            </a:pPr>
            <a:r>
              <a:rPr lang="ru-RU" sz="1400" dirty="0"/>
              <a:t>  Обзор детской периодической печати.</a:t>
            </a:r>
            <a:endParaRPr lang="ru-RU" sz="1400" i="1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400" i="1" dirty="0"/>
              <a:t>3 класс:</a:t>
            </a:r>
            <a:endParaRPr lang="ru-RU" sz="1400" dirty="0"/>
          </a:p>
          <a:p>
            <a:pPr marL="0" indent="0">
              <a:lnSpc>
                <a:spcPct val="80000"/>
              </a:lnSpc>
            </a:pPr>
            <a:r>
              <a:rPr lang="ru-RU" sz="1400" dirty="0"/>
              <a:t>  В гостях у Почемучки. Твои помощники – словари и энциклопедии. Как работать с дополнительной литературой?</a:t>
            </a:r>
          </a:p>
          <a:p>
            <a:pPr marL="0" indent="0">
              <a:lnSpc>
                <a:spcPct val="80000"/>
              </a:lnSpc>
            </a:pPr>
            <a:r>
              <a:rPr lang="ru-RU" sz="1400" dirty="0"/>
              <a:t>  Рождение книги. Иван Федоров – первый русский книгопечатник. </a:t>
            </a:r>
            <a:endParaRPr lang="ru-RU" sz="1400" i="1" dirty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400" i="1" dirty="0"/>
              <a:t>4 класс:</a:t>
            </a:r>
            <a:endParaRPr lang="ru-RU" sz="1400" dirty="0"/>
          </a:p>
          <a:p>
            <a:pPr marL="0" indent="0">
              <a:lnSpc>
                <a:spcPct val="80000"/>
              </a:lnSpc>
            </a:pPr>
            <a:r>
              <a:rPr lang="ru-RU" sz="1400" dirty="0"/>
              <a:t>  Что читать? Как не утонуть в книжном мире? Классики детской литературы: В.Крапивин, Ю.  Медведев, В. Железняков,               А. Гайдар, М. Зощенко, В. Осеева, Л. Кассиль,  Ю. Коваль и т.д. </a:t>
            </a:r>
          </a:p>
          <a:p>
            <a:pPr marL="0" indent="0">
              <a:lnSpc>
                <a:spcPct val="80000"/>
              </a:lnSpc>
            </a:pPr>
            <a:r>
              <a:rPr lang="ru-RU" sz="1400" dirty="0"/>
              <a:t>  Структура книги (автор, художник, содержание).</a:t>
            </a:r>
          </a:p>
        </p:txBody>
      </p:sp>
      <p:pic>
        <p:nvPicPr>
          <p:cNvPr id="35854" name="Picture 14" descr="DSC0032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08625" y="4071943"/>
            <a:ext cx="2952750" cy="2071702"/>
          </a:xfrm>
        </p:spPr>
      </p:pic>
      <p:pic>
        <p:nvPicPr>
          <p:cNvPr id="35856" name="Picture 16" descr="DSC0038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508625" y="1428737"/>
            <a:ext cx="2952750" cy="214314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1" y="236538"/>
            <a:ext cx="781528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ru-RU" sz="3200" b="1" dirty="0" smtClean="0">
              <a:solidFill>
                <a:srgbClr val="BE0000"/>
              </a:solidFill>
              <a:latin typeface="Franklin Gothic Medium Cond" pitchFamily="34" charset="0"/>
              <a:cs typeface="Calibri" pitchFamily="34" charset="0"/>
            </a:endParaRPr>
          </a:p>
          <a:p>
            <a:pPr algn="ctr" eaLnBrk="1" hangingPunct="1"/>
            <a:r>
              <a:rPr lang="ru-RU" sz="3200" b="1" dirty="0" smtClean="0">
                <a:solidFill>
                  <a:srgbClr val="BE0000"/>
                </a:solidFill>
                <a:latin typeface="Franklin Gothic Medium Cond" pitchFamily="34" charset="0"/>
                <a:cs typeface="Calibri" pitchFamily="34" charset="0"/>
              </a:rPr>
              <a:t>Направления реализации формирования читательской компетенции</a:t>
            </a:r>
            <a:endParaRPr lang="ru-RU" sz="3200" b="1" dirty="0">
              <a:solidFill>
                <a:srgbClr val="BE0000"/>
              </a:solidFill>
              <a:latin typeface="Franklin Gothic Medium Cond" pitchFamily="34" charset="0"/>
              <a:cs typeface="Calibri" pitchFamily="34" charset="0"/>
            </a:endParaRPr>
          </a:p>
          <a:p>
            <a:pPr algn="ctr" eaLnBrk="1" hangingPunct="1"/>
            <a:endParaRPr lang="ru-RU" sz="2000" b="1" dirty="0">
              <a:solidFill>
                <a:srgbClr val="BE0000"/>
              </a:solidFill>
              <a:latin typeface="Franklin Gothic Medium Cond" pitchFamily="34" charset="0"/>
              <a:cs typeface="Calibri" pitchFamily="34" charset="0"/>
            </a:endParaRPr>
          </a:p>
          <a:p>
            <a:pPr algn="ctr" eaLnBrk="1" hangingPunct="1"/>
            <a:endParaRPr lang="ru-RU" sz="1200" b="1" dirty="0">
              <a:solidFill>
                <a:srgbClr val="BE0000"/>
              </a:solidFill>
              <a:latin typeface="Franklin Gothic Medium Cond" pitchFamily="34" charset="0"/>
              <a:cs typeface="Calibri" pitchFamily="34" charset="0"/>
            </a:endParaRPr>
          </a:p>
          <a:p>
            <a:pPr algn="just">
              <a:lnSpc>
                <a:spcPct val="125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BE0000"/>
                </a:solidFill>
                <a:latin typeface="Franklin Gothic Medium Cond" pitchFamily="34" charset="0"/>
                <a:cs typeface="Calibri" pitchFamily="34" charset="0"/>
              </a:rPr>
              <a:t>Формирование навыка </a:t>
            </a:r>
            <a:r>
              <a:rPr lang="ru-RU" sz="2400" b="1" dirty="0" smtClean="0">
                <a:solidFill>
                  <a:srgbClr val="BE0000"/>
                </a:solidFill>
                <a:latin typeface="Franklin Gothic Medium Cond" pitchFamily="34" charset="0"/>
                <a:cs typeface="Calibri" pitchFamily="34" charset="0"/>
              </a:rPr>
              <a:t>чтения</a:t>
            </a:r>
          </a:p>
          <a:p>
            <a:pPr algn="just">
              <a:lnSpc>
                <a:spcPct val="125000"/>
              </a:lnSpc>
              <a:buFont typeface="Wingdings" pitchFamily="2" charset="2"/>
              <a:buChar char="Ø"/>
            </a:pPr>
            <a:endParaRPr lang="ru-RU" sz="2400" b="1" dirty="0" smtClean="0">
              <a:solidFill>
                <a:srgbClr val="BE0000"/>
              </a:solidFill>
              <a:latin typeface="Franklin Gothic Medium Cond" pitchFamily="34" charset="0"/>
              <a:cs typeface="Calibri" pitchFamily="34" charset="0"/>
            </a:endParaRPr>
          </a:p>
          <a:p>
            <a:pPr algn="just">
              <a:lnSpc>
                <a:spcPct val="125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BE0000"/>
                </a:solidFill>
                <a:latin typeface="Franklin Gothic Medium Cond" pitchFamily="34" charset="0"/>
                <a:cs typeface="Calibri" pitchFamily="34" charset="0"/>
              </a:rPr>
              <a:t>Начитанность</a:t>
            </a:r>
          </a:p>
          <a:p>
            <a:pPr algn="just">
              <a:lnSpc>
                <a:spcPct val="125000"/>
              </a:lnSpc>
              <a:buFont typeface="Wingdings" pitchFamily="2" charset="2"/>
              <a:buChar char="Ø"/>
            </a:pPr>
            <a:endParaRPr lang="ru-RU" sz="2400" b="1" dirty="0" smtClean="0">
              <a:solidFill>
                <a:srgbClr val="BE0000"/>
              </a:solidFill>
              <a:latin typeface="Franklin Gothic Medium Cond" pitchFamily="34" charset="0"/>
              <a:cs typeface="Calibri" pitchFamily="34" charset="0"/>
            </a:endParaRPr>
          </a:p>
          <a:p>
            <a:pPr algn="just">
              <a:lnSpc>
                <a:spcPct val="125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BE0000"/>
                </a:solidFill>
                <a:latin typeface="Franklin Gothic Medium Cond" pitchFamily="34" charset="0"/>
                <a:cs typeface="Calibri" pitchFamily="34" charset="0"/>
              </a:rPr>
              <a:t>Умение работать с книгой</a:t>
            </a:r>
          </a:p>
          <a:p>
            <a:pPr algn="just">
              <a:lnSpc>
                <a:spcPct val="125000"/>
              </a:lnSpc>
              <a:buFont typeface="Wingdings" pitchFamily="2" charset="2"/>
              <a:buChar char="Ø"/>
            </a:pPr>
            <a:endParaRPr lang="ru-RU" sz="2400" b="1" dirty="0" smtClean="0">
              <a:solidFill>
                <a:srgbClr val="BE0000"/>
              </a:solidFill>
              <a:latin typeface="Franklin Gothic Medium Cond" pitchFamily="34" charset="0"/>
              <a:cs typeface="Calibri" pitchFamily="34" charset="0"/>
            </a:endParaRPr>
          </a:p>
          <a:p>
            <a:pPr algn="just">
              <a:lnSpc>
                <a:spcPct val="125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BE0000"/>
                </a:solidFill>
                <a:latin typeface="Franklin Gothic Medium Cond" pitchFamily="34" charset="0"/>
                <a:cs typeface="Calibri" pitchFamily="34" charset="0"/>
              </a:rPr>
              <a:t>Навыки и умения читательской деятельности</a:t>
            </a:r>
            <a:endParaRPr lang="ru-RU" sz="2400" b="1" dirty="0" smtClean="0">
              <a:solidFill>
                <a:srgbClr val="BE0000"/>
              </a:solidFill>
              <a:latin typeface="Franklin Gothic Medium Cond" pitchFamily="34" charset="0"/>
              <a:cs typeface="Calibri" pitchFamily="34" charset="0"/>
            </a:endParaRPr>
          </a:p>
        </p:txBody>
      </p:sp>
      <p:pic>
        <p:nvPicPr>
          <p:cNvPr id="10243" name="Рисунок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02513" y="5207000"/>
            <a:ext cx="1558925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График для детей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Норма техники чтения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05461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4900" dirty="0" smtClean="0"/>
          </a:p>
          <a:p>
            <a:r>
              <a:rPr lang="ru-RU" sz="6400" b="1" dirty="0" smtClean="0"/>
              <a:t>на конец I </a:t>
            </a:r>
            <a:r>
              <a:rPr lang="ru-RU" sz="6400" b="1" dirty="0" smtClean="0"/>
              <a:t>полугодия</a:t>
            </a:r>
            <a:endParaRPr lang="ru-RU" sz="6400" dirty="0" smtClean="0"/>
          </a:p>
          <a:p>
            <a:r>
              <a:rPr lang="ru-RU" sz="6400" b="1" dirty="0" smtClean="0"/>
              <a:t>1 </a:t>
            </a:r>
            <a:r>
              <a:rPr lang="ru-RU" sz="6400" b="1" dirty="0" err="1" smtClean="0"/>
              <a:t>кл</a:t>
            </a:r>
            <a:r>
              <a:rPr lang="ru-RU" sz="6400" b="1" dirty="0" smtClean="0"/>
              <a:t>.</a:t>
            </a:r>
            <a:endParaRPr lang="ru-RU" sz="6400" dirty="0" smtClean="0"/>
          </a:p>
          <a:p>
            <a:r>
              <a:rPr lang="ru-RU" sz="6400" i="1" dirty="0" smtClean="0"/>
              <a:t> не менее 10 — 15 (20 — 25) слов в </a:t>
            </a:r>
            <a:r>
              <a:rPr lang="ru-RU" sz="6400" i="1" dirty="0" smtClean="0"/>
              <a:t>минуту</a:t>
            </a:r>
            <a:endParaRPr lang="ru-RU" sz="6400" dirty="0" smtClean="0"/>
          </a:p>
          <a:p>
            <a:r>
              <a:rPr lang="ru-RU" sz="6400" b="1" dirty="0" smtClean="0"/>
              <a:t>2 </a:t>
            </a:r>
            <a:r>
              <a:rPr lang="ru-RU" sz="6400" b="1" dirty="0" err="1" smtClean="0"/>
              <a:t>кл</a:t>
            </a:r>
            <a:r>
              <a:rPr lang="ru-RU" sz="6400" b="1" dirty="0" smtClean="0"/>
              <a:t>.</a:t>
            </a:r>
            <a:endParaRPr lang="ru-RU" sz="6400" dirty="0" smtClean="0"/>
          </a:p>
          <a:p>
            <a:r>
              <a:rPr lang="ru-RU" sz="6400" i="1" dirty="0" smtClean="0"/>
              <a:t> на 2 -&gt;   менее 25 (40) слов в минуту</a:t>
            </a:r>
            <a:br>
              <a:rPr lang="ru-RU" sz="6400" i="1" dirty="0" smtClean="0"/>
            </a:br>
            <a:r>
              <a:rPr lang="ru-RU" sz="6400" i="1" dirty="0" smtClean="0"/>
              <a:t>на 3 -&gt;   25-29  (40-48) слов</a:t>
            </a:r>
            <a:br>
              <a:rPr lang="ru-RU" sz="6400" i="1" dirty="0" smtClean="0"/>
            </a:br>
            <a:r>
              <a:rPr lang="ru-RU" sz="6400" i="1" dirty="0" smtClean="0"/>
              <a:t>на 4 -&gt;   30-34  (49-54) слова</a:t>
            </a:r>
            <a:br>
              <a:rPr lang="ru-RU" sz="6400" i="1" dirty="0" smtClean="0"/>
            </a:br>
            <a:r>
              <a:rPr lang="ru-RU" sz="6400" i="1" dirty="0" smtClean="0"/>
              <a:t>на 5 -&gt;   от 35  (55) </a:t>
            </a:r>
            <a:r>
              <a:rPr lang="ru-RU" sz="6400" i="1" dirty="0" smtClean="0"/>
              <a:t>слов</a:t>
            </a:r>
            <a:endParaRPr lang="ru-RU" sz="6400" dirty="0" smtClean="0"/>
          </a:p>
          <a:p>
            <a:r>
              <a:rPr lang="ru-RU" sz="6400" b="1" dirty="0" smtClean="0"/>
              <a:t>3 </a:t>
            </a:r>
            <a:r>
              <a:rPr lang="ru-RU" sz="6400" b="1" dirty="0" err="1" smtClean="0"/>
              <a:t>кл</a:t>
            </a:r>
            <a:r>
              <a:rPr lang="ru-RU" sz="6400" b="1" dirty="0" smtClean="0"/>
              <a:t>.</a:t>
            </a:r>
            <a:endParaRPr lang="ru-RU" sz="6400" dirty="0" smtClean="0"/>
          </a:p>
          <a:p>
            <a:r>
              <a:rPr lang="ru-RU" sz="6400" dirty="0" smtClean="0"/>
              <a:t> на 2 -&gt;   менее 40 (55) слов в минуту</a:t>
            </a:r>
            <a:br>
              <a:rPr lang="ru-RU" sz="6400" dirty="0" smtClean="0"/>
            </a:br>
            <a:r>
              <a:rPr lang="ru-RU" sz="6400" dirty="0" smtClean="0"/>
              <a:t>на 3 -&gt;   40-49  (55-64) слов</a:t>
            </a:r>
            <a:br>
              <a:rPr lang="ru-RU" sz="6400" dirty="0" smtClean="0"/>
            </a:br>
            <a:r>
              <a:rPr lang="ru-RU" sz="6400" dirty="0" smtClean="0"/>
              <a:t>на 4 -&gt;   50-59  (65-69) слов</a:t>
            </a:r>
            <a:br>
              <a:rPr lang="ru-RU" sz="6400" dirty="0" smtClean="0"/>
            </a:br>
            <a:r>
              <a:rPr lang="ru-RU" sz="6400" dirty="0" smtClean="0"/>
              <a:t>на 5 -&gt;   от 60  (70) </a:t>
            </a:r>
            <a:r>
              <a:rPr lang="ru-RU" sz="6400" dirty="0" smtClean="0"/>
              <a:t>слов</a:t>
            </a:r>
            <a:endParaRPr lang="ru-RU" sz="6400" dirty="0" smtClean="0"/>
          </a:p>
          <a:p>
            <a:r>
              <a:rPr lang="ru-RU" sz="6400" b="1" dirty="0" smtClean="0"/>
              <a:t>4 </a:t>
            </a:r>
            <a:r>
              <a:rPr lang="ru-RU" sz="6400" b="1" dirty="0" err="1" smtClean="0"/>
              <a:t>кл</a:t>
            </a:r>
            <a:r>
              <a:rPr lang="ru-RU" sz="6400" b="1" dirty="0" smtClean="0"/>
              <a:t>.</a:t>
            </a:r>
            <a:endParaRPr lang="ru-RU" sz="6400" dirty="0" smtClean="0"/>
          </a:p>
          <a:p>
            <a:r>
              <a:rPr lang="ru-RU" sz="6400" dirty="0" smtClean="0"/>
              <a:t> на 2 -&gt;   менее 65 (85) слов в минуту</a:t>
            </a:r>
            <a:br>
              <a:rPr lang="ru-RU" sz="6400" dirty="0" smtClean="0"/>
            </a:br>
            <a:r>
              <a:rPr lang="ru-RU" sz="6400" dirty="0" smtClean="0"/>
              <a:t>на 3 -&gt;   65-74  (85-99) слова</a:t>
            </a:r>
            <a:br>
              <a:rPr lang="ru-RU" sz="6400" dirty="0" smtClean="0"/>
            </a:br>
            <a:r>
              <a:rPr lang="ru-RU" sz="6400" dirty="0" smtClean="0"/>
              <a:t>на 4 -&gt;   75-84  (100-114) слова</a:t>
            </a:r>
            <a:br>
              <a:rPr lang="ru-RU" sz="6400" dirty="0" smtClean="0"/>
            </a:br>
            <a:r>
              <a:rPr lang="ru-RU" sz="6400" dirty="0" smtClean="0"/>
              <a:t>на 5 -&gt;   от 85  (115) слов</a:t>
            </a:r>
          </a:p>
          <a:p>
            <a:endParaRPr lang="ru-RU" sz="4900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071546"/>
            <a:ext cx="4038600" cy="505461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5600" dirty="0" smtClean="0"/>
          </a:p>
          <a:p>
            <a:r>
              <a:rPr lang="ru-RU" sz="6400" b="1" dirty="0" smtClean="0"/>
              <a:t>на конец II полугодия</a:t>
            </a:r>
            <a:endParaRPr lang="ru-RU" sz="6400" dirty="0" smtClean="0"/>
          </a:p>
          <a:p>
            <a:r>
              <a:rPr lang="ru-RU" sz="6400" b="1" dirty="0" smtClean="0"/>
              <a:t>1 </a:t>
            </a:r>
            <a:r>
              <a:rPr lang="ru-RU" sz="6400" b="1" dirty="0" err="1" smtClean="0"/>
              <a:t>кл</a:t>
            </a:r>
            <a:r>
              <a:rPr lang="ru-RU" sz="6400" b="1" dirty="0" smtClean="0"/>
              <a:t>.</a:t>
            </a:r>
            <a:endParaRPr lang="ru-RU" sz="6400" dirty="0" smtClean="0"/>
          </a:p>
          <a:p>
            <a:r>
              <a:rPr lang="ru-RU" sz="6400" i="1" dirty="0" smtClean="0"/>
              <a:t> на 2 -&gt;    менее 15 (25) слов в минуту</a:t>
            </a:r>
            <a:br>
              <a:rPr lang="ru-RU" sz="6400" i="1" dirty="0" smtClean="0"/>
            </a:br>
            <a:r>
              <a:rPr lang="ru-RU" sz="6400" i="1" dirty="0" smtClean="0"/>
              <a:t>на 3 -&gt;    15-19  (25-34) слов</a:t>
            </a:r>
            <a:br>
              <a:rPr lang="ru-RU" sz="6400" i="1" dirty="0" smtClean="0"/>
            </a:br>
            <a:r>
              <a:rPr lang="ru-RU" sz="6400" i="1" dirty="0" smtClean="0"/>
              <a:t>на 4 -&gt;   20-24  (35-40) слова</a:t>
            </a:r>
            <a:br>
              <a:rPr lang="ru-RU" sz="6400" i="1" dirty="0" smtClean="0"/>
            </a:br>
            <a:r>
              <a:rPr lang="ru-RU" sz="6400" i="1" dirty="0" smtClean="0"/>
              <a:t>на 5 -&gt;   от 25  (41) слов</a:t>
            </a:r>
            <a:endParaRPr lang="ru-RU" sz="6400" dirty="0" smtClean="0"/>
          </a:p>
          <a:p>
            <a:r>
              <a:rPr lang="ru-RU" sz="6400" b="1" dirty="0" smtClean="0"/>
              <a:t>2 </a:t>
            </a:r>
            <a:r>
              <a:rPr lang="ru-RU" sz="6400" b="1" dirty="0" err="1" smtClean="0"/>
              <a:t>кл</a:t>
            </a:r>
            <a:r>
              <a:rPr lang="ru-RU" sz="6400" b="1" dirty="0" smtClean="0"/>
              <a:t>.</a:t>
            </a:r>
            <a:endParaRPr lang="ru-RU" sz="6400" dirty="0" smtClean="0"/>
          </a:p>
          <a:p>
            <a:r>
              <a:rPr lang="ru-RU" sz="6400" i="1" dirty="0" smtClean="0"/>
              <a:t> на 2 -&gt;    менее 40 (50) слов в минуту</a:t>
            </a:r>
            <a:br>
              <a:rPr lang="ru-RU" sz="6400" i="1" dirty="0" smtClean="0"/>
            </a:br>
            <a:r>
              <a:rPr lang="ru-RU" sz="6400" i="1" dirty="0" smtClean="0"/>
              <a:t>на 3 -&gt;   40-44  (50-58) слова</a:t>
            </a:r>
            <a:br>
              <a:rPr lang="ru-RU" sz="6400" i="1" dirty="0" smtClean="0"/>
            </a:br>
            <a:r>
              <a:rPr lang="ru-RU" sz="6400" i="1" dirty="0" smtClean="0"/>
              <a:t>на 4 -&gt;   45-49 (59-64) слов</a:t>
            </a:r>
            <a:br>
              <a:rPr lang="ru-RU" sz="6400" i="1" dirty="0" smtClean="0"/>
            </a:br>
            <a:r>
              <a:rPr lang="ru-RU" sz="6400" i="1" dirty="0" smtClean="0"/>
              <a:t>на 5 -&gt;   от 50  (65) слов</a:t>
            </a:r>
            <a:endParaRPr lang="ru-RU" sz="6400" dirty="0" smtClean="0"/>
          </a:p>
          <a:p>
            <a:r>
              <a:rPr lang="ru-RU" sz="6400" b="1" dirty="0" smtClean="0"/>
              <a:t>3 </a:t>
            </a:r>
            <a:r>
              <a:rPr lang="ru-RU" sz="6400" b="1" dirty="0" err="1" smtClean="0"/>
              <a:t>кл</a:t>
            </a:r>
            <a:r>
              <a:rPr lang="ru-RU" sz="6400" b="1" dirty="0" smtClean="0"/>
              <a:t>.</a:t>
            </a:r>
            <a:endParaRPr lang="ru-RU" sz="6400" dirty="0" smtClean="0"/>
          </a:p>
          <a:p>
            <a:r>
              <a:rPr lang="ru-RU" sz="6400" dirty="0" smtClean="0"/>
              <a:t> на 2 -&gt;   менее 65 (70) слов в минуту</a:t>
            </a:r>
            <a:br>
              <a:rPr lang="ru-RU" sz="6400" dirty="0" smtClean="0"/>
            </a:br>
            <a:r>
              <a:rPr lang="ru-RU" sz="6400" dirty="0" smtClean="0"/>
              <a:t>на 3 -&gt;   65-69  (70-79) слов</a:t>
            </a:r>
            <a:br>
              <a:rPr lang="ru-RU" sz="6400" dirty="0" smtClean="0"/>
            </a:br>
            <a:r>
              <a:rPr lang="ru-RU" sz="6400" dirty="0" smtClean="0"/>
              <a:t>на 4 -&gt;   70-74  (80-84) слова</a:t>
            </a:r>
            <a:br>
              <a:rPr lang="ru-RU" sz="6400" dirty="0" smtClean="0"/>
            </a:br>
            <a:r>
              <a:rPr lang="ru-RU" sz="6400" dirty="0" smtClean="0"/>
              <a:t>на 5 -&gt;   от 75  (85) слов</a:t>
            </a:r>
          </a:p>
          <a:p>
            <a:r>
              <a:rPr lang="ru-RU" sz="6400" b="1" dirty="0" smtClean="0"/>
              <a:t>4 </a:t>
            </a:r>
            <a:r>
              <a:rPr lang="ru-RU" sz="6400" b="1" dirty="0" err="1" smtClean="0"/>
              <a:t>кл</a:t>
            </a:r>
            <a:r>
              <a:rPr lang="ru-RU" sz="6400" b="1" dirty="0" smtClean="0"/>
              <a:t>.</a:t>
            </a:r>
            <a:endParaRPr lang="ru-RU" sz="6400" dirty="0" smtClean="0"/>
          </a:p>
          <a:p>
            <a:r>
              <a:rPr lang="ru-RU" sz="6400" i="1" dirty="0" smtClean="0"/>
              <a:t> </a:t>
            </a:r>
            <a:r>
              <a:rPr lang="ru-RU" sz="6400" dirty="0" smtClean="0"/>
              <a:t>на 2 -&gt;   менее 70 (100) слов в минуту</a:t>
            </a:r>
            <a:br>
              <a:rPr lang="ru-RU" sz="6400" dirty="0" smtClean="0"/>
            </a:br>
            <a:r>
              <a:rPr lang="ru-RU" sz="6400" dirty="0" smtClean="0"/>
              <a:t>на 3 -&gt;   70-88  (100-115) слов</a:t>
            </a:r>
            <a:br>
              <a:rPr lang="ru-RU" sz="6400" dirty="0" smtClean="0"/>
            </a:br>
            <a:r>
              <a:rPr lang="ru-RU" sz="6400" dirty="0" smtClean="0"/>
              <a:t>на 4 -&gt;   89-94  (116-124) слова</a:t>
            </a:r>
            <a:br>
              <a:rPr lang="ru-RU" sz="6400" dirty="0" smtClean="0"/>
            </a:br>
            <a:r>
              <a:rPr lang="ru-RU" sz="6400" dirty="0" smtClean="0"/>
              <a:t>на 5 -&gt;   от 95  (125) слов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Национальная программа</a:t>
            </a:r>
            <a:br>
              <a:rPr lang="ru-RU" dirty="0" smtClean="0"/>
            </a:br>
            <a:r>
              <a:rPr lang="ru-RU" dirty="0" smtClean="0"/>
              <a:t>поддержки и развития чтения </a:t>
            </a:r>
            <a:endParaRPr lang="ru-RU" dirty="0"/>
          </a:p>
        </p:txBody>
      </p:sp>
      <p:pic>
        <p:nvPicPr>
          <p:cNvPr id="6" name="Содержимое 5" descr="http://im6-tub-ru.yandex.net/i?id=10294004-59-72&amp;n=21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643050"/>
            <a:ext cx="307183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14932" cy="45259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24 ноября 2006 года состоялось подписание</a:t>
            </a:r>
          </a:p>
          <a:p>
            <a:endParaRPr lang="ru-RU" sz="2400" dirty="0" smtClean="0"/>
          </a:p>
          <a:p>
            <a:r>
              <a:rPr lang="ru-RU" sz="2400" dirty="0" smtClean="0"/>
              <a:t>Цель программы, рассчитанной на период с 2007 по 2020 год:</a:t>
            </a:r>
          </a:p>
          <a:p>
            <a:pPr>
              <a:buNone/>
            </a:pPr>
            <a:r>
              <a:rPr lang="ru-RU" sz="2400" dirty="0" smtClean="0"/>
              <a:t>           1. Повышение читательской       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               компетенции;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     2. Рост читательской 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              активности.</a:t>
            </a:r>
            <a:endParaRPr lang="ru-RU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714488"/>
          <a:ext cx="8429683" cy="2057412"/>
        </p:xfrm>
        <a:graphic>
          <a:graphicData uri="http://schemas.openxmlformats.org/drawingml/2006/table">
            <a:tbl>
              <a:tblPr/>
              <a:tblGrid>
                <a:gridCol w="931836"/>
                <a:gridCol w="1285899"/>
                <a:gridCol w="627095"/>
                <a:gridCol w="1071876"/>
                <a:gridCol w="986443"/>
                <a:gridCol w="1809066"/>
                <a:gridCol w="1717468"/>
              </a:tblGrid>
              <a:tr h="13716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Автор</a:t>
                      </a:r>
                      <a:endParaRPr lang="ru-RU" sz="1100" b="1" dirty="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Название</a:t>
                      </a:r>
                      <a:endParaRPr lang="ru-RU" sz="1100" b="1" dirty="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жанр</a:t>
                      </a:r>
                      <a:endParaRPr lang="ru-RU" sz="1100" b="1" dirty="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страниц</a:t>
                      </a:r>
                      <a:endParaRPr lang="ru-RU" sz="1100" b="1" dirty="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Главные герои</a:t>
                      </a:r>
                      <a:endParaRPr lang="ru-RU" sz="1100" b="1" dirty="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Чему учит нас прочитанная книга</a:t>
                      </a:r>
                      <a:endParaRPr lang="ru-RU" sz="1100" b="1" dirty="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Мои впечатления</a:t>
                      </a:r>
                      <a:endParaRPr lang="ru-RU" sz="1100" b="1" dirty="0">
                        <a:latin typeface="Century Gothi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61" name="Rectangle 1"/>
          <p:cNvSpPr>
            <a:spLocks noChangeArrowheads="1"/>
          </p:cNvSpPr>
          <p:nvPr/>
        </p:nvSpPr>
        <p:spPr bwMode="auto">
          <a:xfrm>
            <a:off x="857224" y="428604"/>
            <a:ext cx="750099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       Читательский дневник.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333333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333333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333333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333333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333333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333333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333333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333333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333333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333333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333333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333333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   Подпись родителя: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333333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Подпись учителя: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Три уровня компетенции чтения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Высокий уровень</a:t>
            </a:r>
          </a:p>
          <a:p>
            <a:r>
              <a:rPr lang="ru-RU" dirty="0" smtClean="0"/>
              <a:t>Средний уровень </a:t>
            </a:r>
          </a:p>
          <a:p>
            <a:pPr>
              <a:buNone/>
            </a:pPr>
            <a:r>
              <a:rPr lang="ru-RU" dirty="0" smtClean="0"/>
              <a:t>                    высокий средний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средний</a:t>
            </a:r>
          </a:p>
          <a:p>
            <a:r>
              <a:rPr lang="ru-RU" dirty="0" smtClean="0"/>
              <a:t>Низкий уровень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Читайте, дети!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50072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sz="6400" b="1" dirty="0" smtClean="0"/>
              <a:t>Читайте, мальчишки!</a:t>
            </a:r>
            <a:br>
              <a:rPr lang="ru-RU" sz="6400" b="1" dirty="0" smtClean="0"/>
            </a:br>
            <a:r>
              <a:rPr lang="ru-RU" sz="6400" b="1" dirty="0" smtClean="0"/>
              <a:t>Девчонки, читайте!</a:t>
            </a:r>
            <a:br>
              <a:rPr lang="ru-RU" sz="6400" b="1" dirty="0" smtClean="0"/>
            </a:br>
            <a:r>
              <a:rPr lang="ru-RU" sz="6400" b="1" dirty="0" smtClean="0"/>
              <a:t>Любимые книжки</a:t>
            </a:r>
            <a:br>
              <a:rPr lang="ru-RU" sz="6400" b="1" dirty="0" smtClean="0"/>
            </a:br>
            <a:r>
              <a:rPr lang="ru-RU" sz="6400" b="1" dirty="0" smtClean="0"/>
              <a:t>Ищите на сайте!</a:t>
            </a:r>
            <a:br>
              <a:rPr lang="ru-RU" sz="6400" b="1" dirty="0" smtClean="0"/>
            </a:br>
            <a:r>
              <a:rPr lang="ru-RU" sz="6400" b="1" dirty="0" smtClean="0"/>
              <a:t>В метро, в электричке</a:t>
            </a:r>
            <a:br>
              <a:rPr lang="ru-RU" sz="6400" b="1" dirty="0" smtClean="0"/>
            </a:br>
            <a:r>
              <a:rPr lang="ru-RU" sz="6400" b="1" dirty="0" smtClean="0"/>
              <a:t>И автомобиле,</a:t>
            </a:r>
            <a:br>
              <a:rPr lang="ru-RU" sz="6400" b="1" dirty="0" smtClean="0"/>
            </a:br>
            <a:r>
              <a:rPr lang="ru-RU" sz="6400" b="1" dirty="0" smtClean="0"/>
              <a:t>В гостях или дома,</a:t>
            </a:r>
            <a:br>
              <a:rPr lang="ru-RU" sz="6400" b="1" dirty="0" smtClean="0"/>
            </a:br>
            <a:r>
              <a:rPr lang="ru-RU" sz="6400" b="1" dirty="0" smtClean="0"/>
              <a:t>На даче, на вилле –</a:t>
            </a:r>
            <a:br>
              <a:rPr lang="ru-RU" sz="6400" b="1" dirty="0" smtClean="0"/>
            </a:br>
            <a:r>
              <a:rPr lang="ru-RU" sz="6400" b="1" dirty="0" smtClean="0"/>
              <a:t>Читайте, девчонки!</a:t>
            </a:r>
            <a:br>
              <a:rPr lang="ru-RU" sz="6400" b="1" dirty="0" smtClean="0"/>
            </a:br>
            <a:r>
              <a:rPr lang="ru-RU" sz="6400" b="1" dirty="0" smtClean="0"/>
              <a:t>Читайте, мальчишки!</a:t>
            </a:r>
            <a:br>
              <a:rPr lang="ru-RU" sz="6400" b="1" dirty="0" smtClean="0"/>
            </a:br>
            <a:r>
              <a:rPr lang="ru-RU" sz="6400" b="1" dirty="0" smtClean="0"/>
              <a:t>Плохому не учат</a:t>
            </a:r>
            <a:br>
              <a:rPr lang="ru-RU" sz="6400" b="1" dirty="0" smtClean="0"/>
            </a:br>
            <a:r>
              <a:rPr lang="ru-RU" sz="6400" b="1" dirty="0" smtClean="0"/>
              <a:t>Любимые книжки!</a:t>
            </a:r>
            <a:br>
              <a:rPr lang="ru-RU" sz="6400" b="1" dirty="0" smtClean="0"/>
            </a:br>
            <a:r>
              <a:rPr lang="ru-RU" sz="6400" b="1" dirty="0" smtClean="0"/>
              <a:t>Не всё в этом мире</a:t>
            </a:r>
            <a:br>
              <a:rPr lang="ru-RU" sz="6400" b="1" dirty="0" smtClean="0"/>
            </a:br>
            <a:r>
              <a:rPr lang="ru-RU" sz="6400" b="1" dirty="0" smtClean="0"/>
              <a:t>Легко нам даётся,</a:t>
            </a:r>
            <a:br>
              <a:rPr lang="ru-RU" sz="6400" b="1" dirty="0" smtClean="0"/>
            </a:br>
            <a:r>
              <a:rPr lang="ru-RU" sz="6400" b="1" dirty="0" smtClean="0"/>
              <a:t>И всё же упорный</a:t>
            </a:r>
            <a:br>
              <a:rPr lang="ru-RU" sz="6400" b="1" dirty="0" smtClean="0"/>
            </a:br>
            <a:r>
              <a:rPr lang="ru-RU" sz="6400" b="1" dirty="0" smtClean="0"/>
              <a:t>И мудрый – добьётся</a:t>
            </a:r>
            <a:br>
              <a:rPr lang="ru-RU" sz="6400" b="1" dirty="0" smtClean="0"/>
            </a:br>
            <a:r>
              <a:rPr lang="ru-RU" sz="6400" b="1" dirty="0" smtClean="0"/>
              <a:t>Того, к чему доброе </a:t>
            </a:r>
            <a:br>
              <a:rPr lang="ru-RU" sz="6400" b="1" dirty="0" smtClean="0"/>
            </a:br>
            <a:r>
              <a:rPr lang="ru-RU" sz="6400" b="1" dirty="0" smtClean="0"/>
              <a:t>Сердце стремится:</a:t>
            </a:r>
            <a:br>
              <a:rPr lang="ru-RU" sz="6400" b="1" dirty="0" smtClean="0"/>
            </a:br>
            <a:r>
              <a:rPr lang="ru-RU" sz="6400" b="1" dirty="0" smtClean="0"/>
              <a:t>Он клетку откроет,</a:t>
            </a:r>
            <a:br>
              <a:rPr lang="ru-RU" sz="6400" b="1" dirty="0" smtClean="0"/>
            </a:br>
            <a:r>
              <a:rPr lang="ru-RU" sz="6400" b="1" dirty="0" smtClean="0"/>
              <a:t>Где птица томится!</a:t>
            </a:r>
            <a:br>
              <a:rPr lang="ru-RU" sz="6400" b="1" dirty="0" smtClean="0"/>
            </a:br>
            <a:r>
              <a:rPr lang="ru-RU" sz="6400" b="1" dirty="0" smtClean="0"/>
              <a:t>И каждый из нас </a:t>
            </a:r>
            <a:br>
              <a:rPr lang="ru-RU" sz="6400" b="1" dirty="0" smtClean="0"/>
            </a:br>
            <a:r>
              <a:rPr lang="ru-RU" sz="6400" b="1" dirty="0" smtClean="0"/>
              <a:t>Облегчённо вздохнёт,</a:t>
            </a:r>
            <a:br>
              <a:rPr lang="ru-RU" sz="6400" b="1" dirty="0" smtClean="0"/>
            </a:br>
            <a:r>
              <a:rPr lang="ru-RU" sz="6400" b="1" dirty="0" smtClean="0"/>
              <a:t>Поверив, что мудрое</a:t>
            </a:r>
            <a:br>
              <a:rPr lang="ru-RU" sz="6400" b="1" dirty="0" smtClean="0"/>
            </a:br>
            <a:r>
              <a:rPr lang="ru-RU" sz="6400" b="1" dirty="0" smtClean="0"/>
              <a:t>Время – придёт!</a:t>
            </a:r>
            <a:br>
              <a:rPr lang="ru-RU" sz="6400" b="1" dirty="0" smtClean="0"/>
            </a:br>
            <a:r>
              <a:rPr lang="ru-RU" sz="6400" b="1" dirty="0" smtClean="0"/>
              <a:t>И мудрое, новое время – придёт!</a:t>
            </a:r>
            <a:br>
              <a:rPr lang="ru-RU" sz="6400" b="1" dirty="0" smtClean="0"/>
            </a:br>
            <a:endParaRPr lang="ru-RU" sz="6400" b="1" dirty="0" smtClean="0"/>
          </a:p>
          <a:p>
            <a:r>
              <a:rPr lang="ru-RU" sz="6400" b="1" i="1" dirty="0" smtClean="0"/>
              <a:t>(Н. </a:t>
            </a:r>
            <a:r>
              <a:rPr lang="ru-RU" sz="6400" b="1" i="1" dirty="0" err="1" smtClean="0"/>
              <a:t>Пикулева</a:t>
            </a:r>
            <a:r>
              <a:rPr lang="ru-RU" sz="6400" b="1" i="1" dirty="0" smtClean="0"/>
              <a:t>)</a:t>
            </a:r>
            <a:endParaRPr lang="ru-RU" sz="6400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4" name="Содержимое 13" descr="http://veselajashkola.ru/wp-content/uploads/images/22f261fa00116437ec6116d98b21a9ae-501x332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214422"/>
            <a:ext cx="511493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9" y="0"/>
            <a:ext cx="8501122" cy="6836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5000"/>
              </a:lnSpc>
              <a:tabLst>
                <a:tab pos="2143125" algn="l"/>
              </a:tabLst>
            </a:pPr>
            <a:r>
              <a:rPr lang="ru-RU" sz="1400" b="1" dirty="0">
                <a:solidFill>
                  <a:srgbClr val="BE0000"/>
                </a:solidFill>
                <a:latin typeface="Franklin Gothic Medium Cond" pitchFamily="34" charset="0"/>
                <a:cs typeface="Calibri" pitchFamily="34" charset="0"/>
              </a:rPr>
              <a:t>Литература</a:t>
            </a:r>
            <a:endParaRPr lang="ru-RU" sz="1400" dirty="0">
              <a:solidFill>
                <a:srgbClr val="BE0000"/>
              </a:solidFill>
              <a:latin typeface="Franklin Gothic Medium Cond" pitchFamily="34" charset="0"/>
              <a:cs typeface="Calibri" pitchFamily="34" charset="0"/>
            </a:endParaRPr>
          </a:p>
          <a:p>
            <a:pPr lvl="0"/>
            <a:r>
              <a:rPr lang="ru-RU" sz="1400" dirty="0" smtClean="0"/>
              <a:t> </a:t>
            </a:r>
            <a:r>
              <a:rPr lang="ru-RU" sz="1400" dirty="0" smtClean="0"/>
              <a:t>1. </a:t>
            </a:r>
            <a:r>
              <a:rPr lang="ru-RU" sz="1400" dirty="0" smtClean="0"/>
              <a:t>Федеральный государственный образовательный стандарт начального общего образования: приказ от 22.12.2009. № 177785 6 октября 2009 г. № 373 «Об утверждении и введении федерального государственного образовательного стандарта начального общего образования»</a:t>
            </a:r>
          </a:p>
          <a:p>
            <a:pPr lvl="0"/>
            <a:r>
              <a:rPr lang="ru-RU" sz="1400" dirty="0" smtClean="0"/>
              <a:t>        </a:t>
            </a:r>
            <a:r>
              <a:rPr lang="ru-RU" sz="1400" dirty="0" smtClean="0"/>
              <a:t>2. </a:t>
            </a:r>
            <a:r>
              <a:rPr lang="ru-RU" sz="1400" dirty="0" smtClean="0"/>
              <a:t>Согласно санитарно-эпидемиологических правил и нормативов (</a:t>
            </a:r>
            <a:r>
              <a:rPr lang="ru-RU" sz="1400" dirty="0" err="1" smtClean="0"/>
              <a:t>СанПиН</a:t>
            </a:r>
            <a:r>
              <a:rPr lang="ru-RU" sz="1400" dirty="0" smtClean="0"/>
              <a:t> 2.4.2.2821-10, от 29.12.10 №189</a:t>
            </a:r>
            <a:r>
              <a:rPr lang="ru-RU" sz="1400" dirty="0" smtClean="0"/>
              <a:t>)</a:t>
            </a:r>
            <a:endParaRPr lang="ru-RU" sz="1400" dirty="0" smtClean="0"/>
          </a:p>
          <a:p>
            <a:pPr lvl="0"/>
            <a:r>
              <a:rPr lang="ru-RU" sz="1400" dirty="0" smtClean="0"/>
              <a:t>3. Актуальные </a:t>
            </a:r>
            <a:r>
              <a:rPr lang="ru-RU" sz="1400" dirty="0" smtClean="0"/>
              <a:t>проблемы методики обучения чтению в начальных классах/ Под ред. М.С. Васильевой, М.И. </a:t>
            </a:r>
            <a:r>
              <a:rPr lang="ru-RU" sz="1400" dirty="0" err="1" smtClean="0"/>
              <a:t>Омороковой</a:t>
            </a:r>
            <a:r>
              <a:rPr lang="ru-RU" sz="1400" dirty="0" smtClean="0"/>
              <a:t>, Н.Н. </a:t>
            </a:r>
            <a:r>
              <a:rPr lang="ru-RU" sz="1400" dirty="0" err="1" smtClean="0"/>
              <a:t>Светловской</a:t>
            </a:r>
            <a:r>
              <a:rPr lang="ru-RU" sz="1400" dirty="0" smtClean="0"/>
              <a:t>. – М.: Просвещение, 1997    </a:t>
            </a:r>
          </a:p>
          <a:p>
            <a:pPr lvl="0"/>
            <a:r>
              <a:rPr lang="ru-RU" sz="1400" dirty="0" smtClean="0"/>
              <a:t>4. Сборника </a:t>
            </a:r>
            <a:r>
              <a:rPr lang="ru-RU" sz="1400" dirty="0" smtClean="0"/>
              <a:t>программ внеурочной деятельности под ред. </a:t>
            </a:r>
            <a:r>
              <a:rPr lang="ru-RU" sz="1400" dirty="0" smtClean="0"/>
              <a:t>Н.Ф.Виноградовой</a:t>
            </a:r>
            <a:endParaRPr lang="ru-RU" sz="1400" dirty="0" smtClean="0"/>
          </a:p>
          <a:p>
            <a:pPr lvl="0"/>
            <a:r>
              <a:rPr lang="ru-RU" sz="1400" dirty="0" smtClean="0"/>
              <a:t>5. Активизация </a:t>
            </a:r>
            <a:r>
              <a:rPr lang="ru-RU" sz="1400" dirty="0" smtClean="0"/>
              <a:t>познавательной деятельности младшего школьника в процессе обучения/ Из опыта работы </a:t>
            </a:r>
            <a:r>
              <a:rPr lang="ru-RU" sz="1400" dirty="0" err="1" smtClean="0"/>
              <a:t>Самыкиной</a:t>
            </a:r>
            <a:r>
              <a:rPr lang="ru-RU" sz="1400" dirty="0" smtClean="0"/>
              <a:t> Т.В./ </a:t>
            </a:r>
            <a:r>
              <a:rPr lang="ru-RU" sz="1400" dirty="0" err="1" smtClean="0"/>
              <a:t>СИПКРО,,Самара</a:t>
            </a:r>
            <a:r>
              <a:rPr lang="ru-RU" sz="1400" dirty="0" smtClean="0"/>
              <a:t> 2009.</a:t>
            </a:r>
          </a:p>
          <a:p>
            <a:pPr lvl="0"/>
            <a:r>
              <a:rPr lang="ru-RU" sz="1400" dirty="0" smtClean="0"/>
              <a:t>Артоболевский Г.В. Художественное чтение.- М.; Просвещение 1978.</a:t>
            </a:r>
          </a:p>
          <a:p>
            <a:pPr lvl="0"/>
            <a:r>
              <a:rPr lang="ru-RU" sz="1400" dirty="0" smtClean="0"/>
              <a:t>6. </a:t>
            </a:r>
            <a:r>
              <a:rPr lang="ru-RU" sz="1400" dirty="0" err="1" smtClean="0"/>
              <a:t>Зарольская</a:t>
            </a:r>
            <a:r>
              <a:rPr lang="ru-RU" sz="1400" dirty="0" smtClean="0"/>
              <a:t> </a:t>
            </a:r>
            <a:r>
              <a:rPr lang="ru-RU" sz="1400" dirty="0" smtClean="0"/>
              <a:t>Л.И. Дидактический материал для уроков литературы./ Начальная школа. – 2001. - №7.</a:t>
            </a:r>
          </a:p>
          <a:p>
            <a:pPr lvl="0"/>
            <a:r>
              <a:rPr lang="ru-RU" sz="1400" dirty="0" smtClean="0"/>
              <a:t>7. Калашникова </a:t>
            </a:r>
            <a:r>
              <a:rPr lang="ru-RU" sz="1400" dirty="0" smtClean="0"/>
              <a:t>Т.В. Как воспитать у детей интерес к чтению./Начальная школа – 2005. - №7.</a:t>
            </a:r>
          </a:p>
          <a:p>
            <a:pPr lvl="0"/>
            <a:r>
              <a:rPr lang="ru-RU" sz="1400" dirty="0" smtClean="0"/>
              <a:t>8. </a:t>
            </a:r>
            <a:r>
              <a:rPr lang="ru-RU" sz="1400" dirty="0" err="1" smtClean="0"/>
              <a:t>Светловская</a:t>
            </a:r>
            <a:r>
              <a:rPr lang="ru-RU" sz="1400" dirty="0" smtClean="0"/>
              <a:t> </a:t>
            </a:r>
            <a:r>
              <a:rPr lang="ru-RU" sz="1400" dirty="0" smtClean="0"/>
              <a:t>Н.Н. Обучение детей чтению. Практическая методика.  - М.: Просвещение, 1999                                                                        </a:t>
            </a:r>
          </a:p>
          <a:p>
            <a:pPr lvl="0"/>
            <a:r>
              <a:rPr lang="ru-RU" sz="1400" dirty="0" smtClean="0"/>
              <a:t>9. </a:t>
            </a:r>
            <a:r>
              <a:rPr lang="ru-RU" sz="1400" dirty="0" err="1" smtClean="0"/>
              <a:t>Джежелей</a:t>
            </a:r>
            <a:r>
              <a:rPr lang="ru-RU" sz="1400" dirty="0" smtClean="0"/>
              <a:t> </a:t>
            </a:r>
            <a:r>
              <a:rPr lang="ru-RU" sz="1400" dirty="0" smtClean="0"/>
              <a:t>О.В. О творческом подходе учителя к  урокам внеклассного чтения// начальная школа. – 1994. – №6.</a:t>
            </a:r>
          </a:p>
          <a:p>
            <a:pPr lvl="0"/>
            <a:r>
              <a:rPr lang="ru-RU" sz="1400" dirty="0" smtClean="0"/>
              <a:t>10. </a:t>
            </a:r>
            <a:r>
              <a:rPr lang="ru-RU" sz="1400" dirty="0" err="1" smtClean="0"/>
              <a:t>Зарольская</a:t>
            </a:r>
            <a:r>
              <a:rPr lang="ru-RU" sz="1400" dirty="0" smtClean="0"/>
              <a:t> </a:t>
            </a:r>
            <a:r>
              <a:rPr lang="ru-RU" sz="1400" dirty="0" smtClean="0"/>
              <a:t>Л.И. Дидактический материал для уроков литературы.// Начальная школа. – 2001. – №7</a:t>
            </a:r>
            <a:r>
              <a:rPr lang="ru-RU" sz="1400" dirty="0" smtClean="0"/>
              <a:t>.</a:t>
            </a:r>
            <a:endParaRPr lang="ru-RU" sz="1400" dirty="0" smtClean="0"/>
          </a:p>
          <a:p>
            <a:pPr lvl="0"/>
            <a:r>
              <a:rPr lang="ru-RU" sz="1400" dirty="0" smtClean="0"/>
              <a:t>11. </a:t>
            </a:r>
            <a:r>
              <a:rPr lang="ru-RU" sz="1400" dirty="0" err="1" smtClean="0"/>
              <a:t>Загашев</a:t>
            </a:r>
            <a:r>
              <a:rPr lang="ru-RU" sz="1400" dirty="0" smtClean="0"/>
              <a:t> </a:t>
            </a:r>
            <a:r>
              <a:rPr lang="ru-RU" sz="1400" dirty="0" smtClean="0"/>
              <a:t>И. О., Заир-Бек С. И. Критическое мышление: технология развития. – СПб : «Альянс «Дельта», 2003. – 284 с.</a:t>
            </a:r>
          </a:p>
          <a:p>
            <a:pPr lvl="0"/>
            <a:r>
              <a:rPr lang="ru-RU" sz="1400" dirty="0" smtClean="0"/>
              <a:t> </a:t>
            </a:r>
            <a:r>
              <a:rPr lang="ru-RU" sz="1400" dirty="0" smtClean="0"/>
              <a:t>12. .</a:t>
            </a:r>
            <a:r>
              <a:rPr lang="ru-RU" sz="1400" dirty="0" smtClean="0">
                <a:latin typeface="Times New Roman" pitchFamily="18" charset="0"/>
                <a:cs typeface="Calibri" pitchFamily="34" charset="0"/>
              </a:rPr>
              <a:t>Решетникова </a:t>
            </a:r>
            <a:r>
              <a:rPr lang="ru-RU" sz="1400" dirty="0">
                <a:latin typeface="Times New Roman" pitchFamily="18" charset="0"/>
                <a:cs typeface="Calibri" pitchFamily="34" charset="0"/>
              </a:rPr>
              <a:t>С.В. Формирование навыка чтения на основе развития познавательных процессов//Начальная школа. – 2006, №2</a:t>
            </a:r>
          </a:p>
          <a:p>
            <a:pPr algn="just" eaLnBrk="1" hangingPunct="1">
              <a:lnSpc>
                <a:spcPct val="114000"/>
              </a:lnSpc>
              <a:buFont typeface="Calibri Light" pitchFamily="34" charset="0"/>
              <a:buAutoNum type="arabicPeriod"/>
              <a:tabLst>
                <a:tab pos="2143125" algn="l"/>
              </a:tabLst>
            </a:pPr>
            <a:r>
              <a:rPr lang="ru-RU" sz="1400" dirty="0" err="1">
                <a:latin typeface="Times New Roman" pitchFamily="18" charset="0"/>
                <a:cs typeface="Calibri" pitchFamily="34" charset="0"/>
              </a:rPr>
              <a:t>Светловская</a:t>
            </a:r>
            <a:r>
              <a:rPr lang="ru-RU" sz="1400" dirty="0">
                <a:latin typeface="Times New Roman" pitchFamily="18" charset="0"/>
                <a:cs typeface="Calibri" pitchFamily="34" charset="0"/>
              </a:rPr>
              <a:t> Н.Н. Наука становления личности средствами чтения-общения: Словарь – справочник. –М.: </a:t>
            </a:r>
            <a:r>
              <a:rPr lang="ru-RU" sz="1400" dirty="0" err="1">
                <a:latin typeface="Times New Roman" pitchFamily="18" charset="0"/>
                <a:cs typeface="Calibri" pitchFamily="34" charset="0"/>
              </a:rPr>
              <a:t>Экон</a:t>
            </a:r>
            <a:r>
              <a:rPr lang="ru-RU" sz="1400" dirty="0">
                <a:latin typeface="Times New Roman" pitchFamily="18" charset="0"/>
                <a:cs typeface="Calibri" pitchFamily="34" charset="0"/>
              </a:rPr>
              <a:t> – </a:t>
            </a:r>
            <a:r>
              <a:rPr lang="ru-RU" sz="1400" dirty="0" err="1">
                <a:latin typeface="Times New Roman" pitchFamily="18" charset="0"/>
                <a:cs typeface="Calibri" pitchFamily="34" charset="0"/>
              </a:rPr>
              <a:t>Информ</a:t>
            </a:r>
            <a:r>
              <a:rPr lang="ru-RU" sz="1400" dirty="0">
                <a:latin typeface="Times New Roman" pitchFamily="18" charset="0"/>
                <a:cs typeface="Calibri" pitchFamily="34" charset="0"/>
              </a:rPr>
              <a:t>, 2011.</a:t>
            </a:r>
          </a:p>
          <a:p>
            <a:pPr algn="just" eaLnBrk="1" hangingPunct="1">
              <a:lnSpc>
                <a:spcPct val="115000"/>
              </a:lnSpc>
              <a:tabLst>
                <a:tab pos="2143125" algn="l"/>
              </a:tabLst>
            </a:pPr>
            <a:r>
              <a:rPr lang="ru-RU" sz="900" dirty="0">
                <a:latin typeface="Times New Roman" pitchFamily="18" charset="0"/>
                <a:cs typeface="Calibri" pitchFamily="34" charset="0"/>
              </a:rPr>
              <a:t> </a:t>
            </a:r>
            <a:endParaRPr lang="ru-RU" sz="900" dirty="0">
              <a:cs typeface="Calibri" pitchFamily="34" charset="0"/>
            </a:endParaRPr>
          </a:p>
          <a:p>
            <a:pPr algn="ctr" eaLnBrk="1" hangingPunct="1">
              <a:lnSpc>
                <a:spcPct val="115000"/>
              </a:lnSpc>
              <a:spcAft>
                <a:spcPts val="1000"/>
              </a:spcAft>
              <a:tabLst>
                <a:tab pos="2143125" algn="l"/>
              </a:tabLst>
            </a:pPr>
            <a:endParaRPr lang="ru-RU" sz="2400" b="1" dirty="0" smtClean="0">
              <a:solidFill>
                <a:srgbClr val="BE0000"/>
              </a:solidFill>
              <a:latin typeface="Franklin Gothic Medium Cond" pitchFamily="34" charset="0"/>
              <a:cs typeface="Calibri" pitchFamily="34" charset="0"/>
            </a:endParaRPr>
          </a:p>
          <a:p>
            <a:pPr algn="ctr" eaLnBrk="1" hangingPunct="1">
              <a:lnSpc>
                <a:spcPct val="115000"/>
              </a:lnSpc>
              <a:spcAft>
                <a:spcPts val="1000"/>
              </a:spcAft>
              <a:tabLst>
                <a:tab pos="2143125" algn="l"/>
              </a:tabLst>
            </a:pPr>
            <a:r>
              <a:rPr lang="ru-RU" sz="2400" b="1" dirty="0" smtClean="0">
                <a:solidFill>
                  <a:srgbClr val="BE0000"/>
                </a:solidFill>
                <a:latin typeface="Franklin Gothic Medium Cond" pitchFamily="34" charset="0"/>
                <a:cs typeface="Calibri" pitchFamily="34" charset="0"/>
              </a:rPr>
              <a:t>Источники</a:t>
            </a:r>
            <a:r>
              <a:rPr lang="ru-RU" sz="2400" b="1" dirty="0">
                <a:solidFill>
                  <a:srgbClr val="BE0000"/>
                </a:solidFill>
                <a:latin typeface="Franklin Gothic Medium Cond" pitchFamily="34" charset="0"/>
                <a:cs typeface="Calibri" pitchFamily="34" charset="0"/>
              </a:rPr>
              <a:t>:</a:t>
            </a:r>
            <a:endParaRPr lang="ru-RU" sz="2400" dirty="0">
              <a:solidFill>
                <a:srgbClr val="BE0000"/>
              </a:solidFill>
              <a:latin typeface="Franklin Gothic Medium Cond" pitchFamily="34" charset="0"/>
              <a:cs typeface="Calibri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85852" y="5357826"/>
          <a:ext cx="7382914" cy="13363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9053"/>
                <a:gridCol w="3813861"/>
              </a:tblGrid>
              <a:tr h="133635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"/>
                        <a:tabLst>
                          <a:tab pos="457200" algn="l"/>
                          <a:tab pos="630555" algn="l"/>
                        </a:tabLst>
                      </a:pPr>
                      <a:r>
                        <a:rPr lang="ru-RU" sz="1400" u="sng" dirty="0" smtClean="0">
                          <a:solidFill>
                            <a:srgbClr val="0000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"/>
                        </a:rPr>
                        <a:t>http://pedsovet.org/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"/>
                        <a:tabLst>
                          <a:tab pos="457200" algn="l"/>
                          <a:tab pos="630555" algn="l"/>
                        </a:tabLst>
                      </a:pPr>
                      <a:r>
                        <a:rPr lang="ru-RU" sz="1400" u="sng" dirty="0" smtClean="0">
                          <a:solidFill>
                            <a:srgbClr val="0000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"/>
                        </a:rPr>
                        <a:t>http://www.it-n.ru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"/>
                        <a:tabLst>
                          <a:tab pos="457200" algn="l"/>
                          <a:tab pos="630555" algn="l"/>
                        </a:tabLst>
                      </a:pPr>
                      <a:r>
                        <a:rPr lang="ru-RU" sz="1400" u="sng" dirty="0" smtClean="0">
                          <a:solidFill>
                            <a:srgbClr val="0000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http://</a:t>
                      </a:r>
                      <a:r>
                        <a:rPr lang="ru-RU" sz="1400" u="sng" dirty="0" smtClean="0">
                          <a:solidFill>
                            <a:srgbClr val="0000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nsc.1september.ru/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"/>
                        <a:tabLst>
                          <a:tab pos="457200" algn="l"/>
                          <a:tab pos="630555" algn="l"/>
                        </a:tabLst>
                      </a:pPr>
                      <a:r>
                        <a:rPr lang="ru-RU" sz="1400" u="sng" dirty="0" smtClean="0">
                          <a:solidFill>
                            <a:srgbClr val="0000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"/>
                        </a:rPr>
                        <a:t>http://schoollessons.narod.ru/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"/>
                        <a:tabLst>
                          <a:tab pos="457200" algn="l"/>
                          <a:tab pos="630555" algn="l"/>
                        </a:tabLst>
                      </a:pPr>
                      <a:r>
                        <a:rPr lang="ru-RU" sz="1400" u="sng" dirty="0" smtClean="0">
                          <a:solidFill>
                            <a:srgbClr val="0000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"/>
                        </a:rPr>
                        <a:t>http://www.nachalka.com/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"/>
                        <a:tabLst>
                          <a:tab pos="457200" algn="l"/>
                          <a:tab pos="630555" algn="l"/>
                        </a:tabLst>
                      </a:pPr>
                      <a:r>
                        <a:rPr lang="ru-RU" sz="1400" u="sng" dirty="0" smtClean="0">
                          <a:solidFill>
                            <a:srgbClr val="0000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"/>
                        </a:rPr>
                        <a:t>http://festival.1september.ru/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7200" dirty="0" smtClean="0"/>
              <a:t>    по изученному произведению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226576"/>
          </a:xfrm>
        </p:spPr>
        <p:txBody>
          <a:bodyPr>
            <a:normAutofit/>
          </a:bodyPr>
          <a:lstStyle/>
          <a:p>
            <a:r>
              <a:rPr lang="ru-RU" sz="8000" dirty="0" smtClean="0"/>
              <a:t>РИСУНКИ ДЕТЕЙ</a:t>
            </a:r>
            <a:endParaRPr lang="ru-RU" sz="8000" dirty="0"/>
          </a:p>
        </p:txBody>
      </p:sp>
    </p:spTree>
    <p:extLst>
      <p:ext uri="{BB962C8B-B14F-4D97-AF65-F5344CB8AC3E}">
        <p14:creationId xmlns="" xmlns:p14="http://schemas.microsoft.com/office/powerpoint/2010/main" val="268168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15" name="AutoShap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Сформированность навыка чтения</a:t>
            </a:r>
          </a:p>
        </p:txBody>
      </p:sp>
      <p:graphicFrame>
        <p:nvGraphicFramePr>
          <p:cNvPr id="251910" name="Object 6"/>
          <p:cNvGraphicFramePr>
            <a:graphicFrameLocks noChangeAspect="1"/>
          </p:cNvGraphicFramePr>
          <p:nvPr>
            <p:ph sz="half" idx="1"/>
          </p:nvPr>
        </p:nvGraphicFramePr>
        <p:xfrm>
          <a:off x="838200" y="2765425"/>
          <a:ext cx="3770313" cy="2916238"/>
        </p:xfrm>
        <a:graphic>
          <a:graphicData uri="http://schemas.openxmlformats.org/presentationml/2006/ole">
            <p:oleObj spid="_x0000_s2050" name="Диаграмма" r:id="rId3" imgW="5419846" imgH="4190892" progId="Excel.Sheet.8">
              <p:embed/>
            </p:oleObj>
          </a:graphicData>
        </a:graphic>
      </p:graphicFrame>
      <p:graphicFrame>
        <p:nvGraphicFramePr>
          <p:cNvPr id="251914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1763713" y="2344738"/>
          <a:ext cx="6048375" cy="4513262"/>
        </p:xfrm>
        <a:graphic>
          <a:graphicData uri="http://schemas.openxmlformats.org/presentationml/2006/ole">
            <p:oleObj spid="_x0000_s2051" name="Диаграмма" r:id="rId4" imgW="5608320" imgH="505961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1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1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5191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908050"/>
            <a:ext cx="7924800" cy="1143000"/>
          </a:xfrm>
        </p:spPr>
        <p:txBody>
          <a:bodyPr/>
          <a:lstStyle/>
          <a:p>
            <a:r>
              <a:rPr lang="ru-RU" sz="2800"/>
              <a:t>Исследование уровня сформированности читательского интереса младших школьников</a:t>
            </a:r>
          </a:p>
        </p:txBody>
      </p:sp>
      <p:graphicFrame>
        <p:nvGraphicFramePr>
          <p:cNvPr id="269317" name="Object 5"/>
          <p:cNvGraphicFramePr>
            <a:graphicFrameLocks noChangeAspect="1"/>
          </p:cNvGraphicFramePr>
          <p:nvPr>
            <p:ph idx="1"/>
          </p:nvPr>
        </p:nvGraphicFramePr>
        <p:xfrm>
          <a:off x="1403350" y="2349500"/>
          <a:ext cx="6265863" cy="4508500"/>
        </p:xfrm>
        <a:graphic>
          <a:graphicData uri="http://schemas.openxmlformats.org/presentationml/2006/ole">
            <p:oleObj spid="_x0000_s1026" name="Диаграмма" r:id="rId3" imgW="6941776" imgH="5356956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9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9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6931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88" y="161925"/>
            <a:ext cx="7435850" cy="617061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BE0000"/>
                </a:solidFill>
                <a:latin typeface="Franklin Gothic Medium Cond" panose="020B06060304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Приёмы, которые способствуют выработке правильного чтения:</a:t>
            </a:r>
          </a:p>
          <a:p>
            <a:pPr marL="342900" indent="-342900" algn="just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  <a:tabLst>
                <a:tab pos="219710" algn="l"/>
              </a:tabLst>
              <a:defRPr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Звукобуквенный анализ слов. Работа с классной разрезной азбукой. </a:t>
            </a:r>
          </a:p>
          <a:p>
            <a:pPr marL="342900" indent="-342900" algn="just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  <a:tabLst>
                <a:tab pos="219710" algn="l"/>
              </a:tabLst>
              <a:defRPr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 таблиц с трудными словами и предложениями. </a:t>
            </a:r>
          </a:p>
          <a:p>
            <a:pPr marL="342900" indent="-342900" algn="just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  <a:tabLst>
                <a:tab pos="219710" algn="l"/>
              </a:tabLst>
              <a:defRPr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 небольших текстов, написанных на доске. </a:t>
            </a:r>
          </a:p>
          <a:p>
            <a:pPr marL="342900" indent="-342900" algn="just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  <a:tabLst>
                <a:tab pos="219710" algn="l"/>
              </a:tabLst>
              <a:defRPr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Выразительное первоначальное чтение произведения учителем.</a:t>
            </a:r>
          </a:p>
          <a:p>
            <a:pPr marL="342900" indent="-342900" algn="just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  <a:tabLst>
                <a:tab pos="219710" algn="l"/>
              </a:tabLst>
              <a:defRPr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Своевременное объяснение значения слова.</a:t>
            </a:r>
          </a:p>
          <a:p>
            <a:pPr marL="342900" indent="-342900" algn="just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 startAt="7"/>
              <a:tabLst>
                <a:tab pos="219710" algn="l"/>
                <a:tab pos="630555" algn="l"/>
              </a:tabLst>
              <a:defRPr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 текста учащимися.</a:t>
            </a:r>
          </a:p>
          <a:p>
            <a:pPr marL="342900" indent="-342900" algn="just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 startAt="7"/>
              <a:tabLst>
                <a:tab pos="219710" algn="l"/>
                <a:tab pos="630555" algn="l"/>
              </a:tabLst>
              <a:defRPr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 по цепочке.</a:t>
            </a:r>
          </a:p>
          <a:p>
            <a:pPr marL="342900" indent="-342900" algn="just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 startAt="7"/>
              <a:tabLst>
                <a:tab pos="219710" algn="l"/>
                <a:tab pos="630555" algn="l"/>
              </a:tabLst>
              <a:defRPr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Хоровое чтение трудной части рассказа. </a:t>
            </a:r>
          </a:p>
          <a:p>
            <a:pPr marL="342900" indent="-342900" algn="just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 startAt="7"/>
              <a:tabLst>
                <a:tab pos="219710" algn="l"/>
              </a:tabLst>
              <a:defRPr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Распределение частей текста для чтения между учащимися с учетом возможностей каждого.</a:t>
            </a:r>
          </a:p>
          <a:p>
            <a:pPr marL="342900" indent="-342900" algn="just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 startAt="7"/>
              <a:tabLst>
                <a:tab pos="219710" algn="l"/>
              </a:tabLst>
              <a:defRPr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 по ролям.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Ситуация успеха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1065213" y="492125"/>
            <a:ext cx="7215187" cy="947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0">
                <a:solidFill>
                  <a:srgbClr val="660033"/>
                </a:solidFill>
              </a:rPr>
              <a:t>Компьютерные технологии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0">
                <a:solidFill>
                  <a:srgbClr val="660033"/>
                </a:solidFill>
              </a:rPr>
              <a:t>позволяют: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55650" y="1773238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70C0"/>
              </a:buClr>
              <a:buFont typeface="Wingdings" charset="2"/>
              <a:buChar char="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 dirty="0">
                <a:solidFill>
                  <a:srgbClr val="000080"/>
                </a:solidFill>
                <a:latin typeface="Arial" charset="0"/>
              </a:rPr>
              <a:t>Выиграть время для более интенсивного обучения.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55650" y="2276475"/>
            <a:ext cx="7272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70C0"/>
              </a:buClr>
              <a:buFont typeface="Wingdings" charset="2"/>
              <a:buChar char="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>
                <a:solidFill>
                  <a:srgbClr val="000080"/>
                </a:solidFill>
                <a:latin typeface="Arial" charset="0"/>
              </a:rPr>
              <a:t> Сделать урок интересным, разнообразным и наглядным.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55650" y="2781300"/>
            <a:ext cx="6624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70C0"/>
              </a:buClr>
              <a:buFont typeface="Wingdings" charset="2"/>
              <a:buChar char="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 dirty="0">
                <a:solidFill>
                  <a:srgbClr val="000080"/>
                </a:solidFill>
                <a:latin typeface="Arial" charset="0"/>
              </a:rPr>
              <a:t>Вовлечь всех детей в учебный процесс.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55650" y="3284538"/>
            <a:ext cx="655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70C0"/>
              </a:buClr>
              <a:buFont typeface="Wingdings" charset="2"/>
              <a:buChar char="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 dirty="0">
                <a:solidFill>
                  <a:srgbClr val="000080"/>
                </a:solidFill>
                <a:latin typeface="Arial" charset="0"/>
              </a:rPr>
              <a:t>Вводить новое через компьютерные технологии.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27088" y="3789363"/>
            <a:ext cx="583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70C0"/>
              </a:buClr>
              <a:buFont typeface="Wingdings" charset="2"/>
              <a:buChar char="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0" dirty="0">
                <a:solidFill>
                  <a:srgbClr val="000080"/>
                </a:solidFill>
                <a:latin typeface="Arial" charset="0"/>
              </a:rPr>
              <a:t> </a:t>
            </a:r>
            <a:r>
              <a:rPr lang="ru-RU" sz="2000" b="0" dirty="0">
                <a:solidFill>
                  <a:srgbClr val="000080"/>
                </a:solidFill>
                <a:latin typeface="Arial" charset="0"/>
              </a:rPr>
              <a:t>Развивать творчество учащихся.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55650" y="4365625"/>
            <a:ext cx="698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70C0"/>
              </a:buClr>
              <a:buFont typeface="Wingdings" charset="2"/>
              <a:buChar char="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0" dirty="0">
                <a:solidFill>
                  <a:srgbClr val="000080"/>
                </a:solidFill>
                <a:latin typeface="Arial" charset="0"/>
              </a:rPr>
              <a:t> </a:t>
            </a:r>
            <a:r>
              <a:rPr lang="ru-RU" sz="2000" b="0" dirty="0">
                <a:solidFill>
                  <a:srgbClr val="000080"/>
                </a:solidFill>
                <a:latin typeface="Arial" charset="0"/>
              </a:rPr>
              <a:t>Увеличивать самостоятельность школьников.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Российское литературное собрание      21 ноября 2013год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Фото путина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81518" cy="4525963"/>
          </a:xfrm>
        </p:spPr>
        <p:txBody>
          <a:bodyPr>
            <a:normAutofit fontScale="62500" lnSpcReduction="20000"/>
          </a:bodyPr>
          <a:lstStyle/>
          <a:p>
            <a:r>
              <a:rPr lang="ru-RU" sz="3100" b="1" dirty="0" smtClean="0"/>
              <a:t>В.ПУТИН:</a:t>
            </a:r>
            <a:r>
              <a:rPr lang="ru-RU" sz="3100" dirty="0" smtClean="0"/>
              <a:t> Главная и, уверен, общая тревога – это сегодняшнее падение интереса к книге, особенно среди молодёжи. Наша страна, некогда самая читающая в мире, уже не может претендовать на это почётное звание. По статистике, российские граждане отводят чтению книг в среднем лишь 9 минут в сутки, причём отмечается тенденция к сокращению и этих 9 минут.</a:t>
            </a:r>
          </a:p>
          <a:p>
            <a:r>
              <a:rPr lang="ru-RU" sz="3100" dirty="0" smtClean="0"/>
              <a:t>Полагаю, стоит подумать и над тем, чтобы объявить 2015 год в России Годом литературы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5" name="Picture 1" descr="C:\Users\1\Desktop\0001-001-Vladimir-Vladimirovich-Put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71612"/>
            <a:ext cx="4500594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949450" y="279400"/>
            <a:ext cx="578485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BE0000"/>
                </a:solidFill>
                <a:latin typeface="Franklin Gothic Medium Cond" pitchFamily="34" charset="0"/>
              </a:rPr>
              <a:t>Проблема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57225" y="1643049"/>
            <a:ext cx="7572428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 eaLnBrk="1" hangingPunct="1">
              <a:lnSpc>
                <a:spcPct val="125000"/>
              </a:lnSpc>
            </a:pPr>
            <a:endParaRPr lang="ru-RU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 algn="just" eaLnBrk="1" hangingPunct="1">
              <a:lnSpc>
                <a:spcPct val="125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умение выражать свои мысли по поводу прочитанного</a:t>
            </a:r>
            <a:endParaRPr lang="ru-RU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 algn="just" eaLnBrk="1" hangingPunct="1">
              <a:lnSpc>
                <a:spcPct val="125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Включать сообщение текста в контекст собственного опыта</a:t>
            </a:r>
            <a:endParaRPr lang="ru-RU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 algn="just" eaLnBrk="1" hangingPunct="1">
              <a:lnSpc>
                <a:spcPct val="125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Критически относиться к авторскому сообщению, т.е. смысловое чтение находится на очень низком уровне        </a:t>
            </a:r>
            <a:endParaRPr lang="ru-RU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 algn="just" eaLnBrk="1" hangingPunct="1">
              <a:buFont typeface="Wingdings" pitchFamily="2" charset="2"/>
              <a:buChar char="Ø"/>
            </a:pPr>
            <a:endParaRPr lang="ru-RU" sz="2400" dirty="0" smtClean="0">
              <a:ea typeface="Calibri" pitchFamily="34" charset="0"/>
              <a:cs typeface="Times New Roman" pitchFamily="18" charset="0"/>
            </a:endParaRPr>
          </a:p>
          <a:p>
            <a:pPr indent="449263" algn="just" eaLnBrk="1" hangingPunct="1"/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12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6325" y="171450"/>
            <a:ext cx="1558925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500098" y="142852"/>
            <a:ext cx="8643998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В чём заключается </a:t>
            </a:r>
            <a:r>
              <a:rPr lang="ru-RU" sz="3600" dirty="0" smtClean="0">
                <a:solidFill>
                  <a:srgbClr val="FF0000"/>
                </a:solidFill>
              </a:rPr>
              <a:t>актуальность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проблемы?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70000" lnSpcReduction="20000"/>
          </a:bodyPr>
          <a:lstStyle/>
          <a:p>
            <a:r>
              <a:rPr lang="ru-RU" sz="3100" dirty="0" smtClean="0"/>
              <a:t>Современное качество образования по литературному чтению в начальной школе определяется уровнем овладения учащимися </a:t>
            </a:r>
            <a:r>
              <a:rPr lang="ru-RU" sz="3100" b="1" i="1" dirty="0" smtClean="0"/>
              <a:t>ключевыми компетентностями </a:t>
            </a:r>
            <a:r>
              <a:rPr lang="ru-RU" sz="3100" dirty="0" smtClean="0"/>
              <a:t>– способностями к самостоятельной деятельности в учебном процессе, в использовании приобретенных знаний и умений в практической деятельности и повседневной жизни для:</a:t>
            </a:r>
          </a:p>
          <a:p>
            <a:pPr lvl="0"/>
            <a:r>
              <a:rPr lang="ru-RU" sz="3100" dirty="0" smtClean="0"/>
              <a:t>самостоятельного чтения книг;</a:t>
            </a:r>
          </a:p>
          <a:p>
            <a:pPr lvl="0"/>
            <a:r>
              <a:rPr lang="ru-RU" sz="3100" dirty="0" smtClean="0"/>
              <a:t>высказывания оценочных суждений о прочитанном произведении;</a:t>
            </a:r>
          </a:p>
          <a:p>
            <a:pPr lvl="0"/>
            <a:r>
              <a:rPr lang="ru-RU" sz="3100" dirty="0" smtClean="0"/>
              <a:t>самостоятельного выбора и определения содержания книги по ее элементам;</a:t>
            </a:r>
          </a:p>
          <a:p>
            <a:pPr lvl="0"/>
            <a:r>
              <a:rPr lang="ru-RU" sz="3100" dirty="0" smtClean="0"/>
              <a:t>работы с разными источниками информации (словарями, справочниками, в том числе и на электронных носителях).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00925" y="160338"/>
            <a:ext cx="1558925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Прямоугольник 2"/>
          <p:cNvSpPr>
            <a:spLocks noChangeArrowheads="1"/>
          </p:cNvSpPr>
          <p:nvPr/>
        </p:nvSpPr>
        <p:spPr bwMode="auto">
          <a:xfrm>
            <a:off x="1071538" y="1671638"/>
            <a:ext cx="7585100" cy="4472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49263" algn="just" eaLnBrk="1" hangingPunct="1">
              <a:lnSpc>
                <a:spcPct val="125000"/>
              </a:lnSpc>
            </a:pP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 algn="just" eaLnBrk="1" hangingPunct="1">
              <a:lnSpc>
                <a:spcPct val="125000"/>
              </a:lnSpc>
            </a:pP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 algn="just" eaLnBrk="1" hangingPunct="1">
              <a:lnSpc>
                <a:spcPct val="125000"/>
              </a:lnSpc>
            </a:pP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 algn="just" eaLnBrk="1" hangingPunct="1">
              <a:lnSpc>
                <a:spcPct val="125000"/>
              </a:lnSpc>
            </a:pP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 algn="just" eaLnBrk="1" hangingPunct="1">
              <a:lnSpc>
                <a:spcPct val="125000"/>
              </a:lnSpc>
            </a:pP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 algn="just" eaLnBrk="1" hangingPunct="1">
              <a:lnSpc>
                <a:spcPct val="125000"/>
              </a:lnSpc>
            </a:pP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 algn="just" eaLnBrk="1" hangingPunct="1">
              <a:lnSpc>
                <a:spcPct val="125000"/>
              </a:lnSpc>
            </a:pP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 algn="just" eaLnBrk="1" hangingPunct="1">
              <a:lnSpc>
                <a:spcPct val="125000"/>
              </a:lnSpc>
            </a:pP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 algn="just" eaLnBrk="1" hangingPunct="1">
              <a:lnSpc>
                <a:spcPct val="125000"/>
              </a:lnSpc>
            </a:pPr>
            <a:endParaRPr lang="ru-RU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 algn="just" eaLnBrk="1" hangingPunct="1">
              <a:lnSpc>
                <a:spcPct val="125000"/>
              </a:lnSpc>
            </a:pP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 определяют читательскую компетентность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новые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федеральные образовательные государственные стандарты</a:t>
            </a:r>
            <a:r>
              <a:rPr lang="ru-RU" sz="2000" b="1" dirty="0">
                <a:latin typeface="Times New Roman" pitchFamily="18" charset="0"/>
                <a:cs typeface="Calibri" pitchFamily="34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Рисунок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00925" y="160338"/>
            <a:ext cx="1558925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хема 5"/>
          <p:cNvGraphicFramePr/>
          <p:nvPr/>
        </p:nvGraphicFramePr>
        <p:xfrm>
          <a:off x="1357290" y="1214422"/>
          <a:ext cx="6643734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203200"/>
            <a:ext cx="8367740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latin typeface="Franklin Gothic Medium Cond" panose="020B06060304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Цель:</a:t>
            </a:r>
          </a:p>
          <a:p>
            <a:pPr marL="342900" indent="-342900" algn="just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читательской  компетентности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000"/>
              <a:defRPr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читательской самостоятельности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школьника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0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tabLst>
                <a:tab pos="2143125" algn="l"/>
              </a:tabLst>
              <a:defRPr/>
            </a:pPr>
            <a:r>
              <a:rPr lang="ru-RU" sz="4000" b="1" dirty="0">
                <a:solidFill>
                  <a:srgbClr val="BE0000"/>
                </a:solidFill>
                <a:latin typeface="Franklin Gothic Medium Cond" panose="020B06060304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</a:t>
            </a:r>
          </a:p>
          <a:p>
            <a:pPr marL="342900" indent="-342900" algn="just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itchFamily="2" charset="2"/>
              <a:buChar char="v"/>
              <a:tabLst>
                <a:tab pos="714375" algn="l"/>
              </a:tabLst>
              <a:defRPr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овершенствование навыка чтения учащихся;</a:t>
            </a:r>
          </a:p>
          <a:p>
            <a:pPr marL="342900" indent="-342900" algn="just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itchFamily="2" charset="2"/>
              <a:buChar char="v"/>
              <a:tabLst>
                <a:tab pos="714375" algn="l"/>
              </a:tabLst>
              <a:defRPr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азвитие их устойчивого и осознанного интереса к чтению художественной литературы;</a:t>
            </a:r>
          </a:p>
          <a:p>
            <a:pPr marL="342900" indent="-342900" algn="just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itchFamily="2" charset="2"/>
              <a:buChar char="v"/>
              <a:tabLst>
                <a:tab pos="714375" algn="l"/>
              </a:tabLst>
              <a:defRPr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ормирование личности, его нравственного сознания через осмысление, эмоциональное принятие и осмысление учениками-читателями нравственных ценностей, содержащихся в художественных произведениях;</a:t>
            </a:r>
          </a:p>
          <a:p>
            <a:pPr marL="342900" indent="-342900" algn="just" eaLnBrk="1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itchFamily="2" charset="2"/>
              <a:buChar char="v"/>
              <a:tabLst>
                <a:tab pos="714375" algn="l"/>
              </a:tabLst>
              <a:defRPr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развитие умения работать с разными источниками информации (словарями, справочниками, в том числе и на электронных носителях.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642918"/>
            <a:ext cx="235745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42918"/>
            <a:ext cx="7693025" cy="621508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sz="3200" dirty="0"/>
              <a:t>     </a:t>
            </a:r>
            <a:r>
              <a:rPr lang="ru-RU" dirty="0" smtClean="0"/>
              <a:t>Внеурочная </a:t>
            </a:r>
            <a:r>
              <a:rPr lang="ru-RU" dirty="0"/>
              <a:t>деятельность  </a:t>
            </a:r>
            <a:r>
              <a:rPr lang="ru-RU" dirty="0" smtClean="0"/>
              <a:t>-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 </a:t>
            </a:r>
            <a:r>
              <a:rPr lang="ru-RU" dirty="0"/>
              <a:t>составная часть </a:t>
            </a:r>
            <a:r>
              <a:rPr lang="ru-RU" dirty="0" smtClean="0"/>
              <a:t>учебно-воспитательного процесса</a:t>
            </a:r>
            <a:r>
              <a:rPr lang="ru-RU" dirty="0"/>
              <a:t>, одна из форм организации досуга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None/>
            </a:pPr>
            <a:endParaRPr lang="ru-RU" sz="2000" dirty="0"/>
          </a:p>
          <a:p>
            <a:pPr>
              <a:buFont typeface="Wingdings" pitchFamily="2" charset="2"/>
              <a:buNone/>
            </a:pPr>
            <a:r>
              <a:rPr lang="ru-RU" dirty="0"/>
              <a:t>    </a:t>
            </a:r>
            <a:r>
              <a:rPr lang="ru-RU" sz="2400" dirty="0"/>
              <a:t>     Способствует:</a:t>
            </a:r>
          </a:p>
          <a:p>
            <a:r>
              <a:rPr lang="ru-RU" sz="2400" dirty="0"/>
              <a:t>развитию читательского интереса;</a:t>
            </a:r>
          </a:p>
          <a:p>
            <a:r>
              <a:rPr lang="ru-RU" sz="2400" dirty="0"/>
              <a:t>углублению полученных знаний;</a:t>
            </a:r>
          </a:p>
          <a:p>
            <a:r>
              <a:rPr lang="ru-RU" sz="2400" dirty="0"/>
              <a:t>раскрытию индивидуальных особенностей каждого ученика;</a:t>
            </a:r>
          </a:p>
          <a:p>
            <a:r>
              <a:rPr lang="ru-RU" sz="2400" dirty="0"/>
              <a:t>развитию самостоятельности, творческой активности учащихся.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1338</TotalTime>
  <Words>1398</Words>
  <PresentationFormat>Экран (4:3)</PresentationFormat>
  <Paragraphs>414</Paragraphs>
  <Slides>39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1" baseType="lpstr">
      <vt:lpstr>Тема Office</vt:lpstr>
      <vt:lpstr>Диаграмма</vt:lpstr>
      <vt:lpstr>Министерство образования и науки Самарской области Государственное автономное образовательное учреждение дополнительного профессионального образования (повышения квалификации) специалистов САМАРСКИЙ ОБЛАСТНОЙ ИНСТИТУТ ПОВЫШЕНИЯ КВАЛИФИКАЦИИ И ПЕРЕПОДГОТОВКИ РАБОТНИКОВ ОБРАЗОВАНИЯ   «Формирование читательской компетентности младших школьников средствами внеурочной деятельности»</vt:lpstr>
      <vt:lpstr>Высказывание из прошлого</vt:lpstr>
      <vt:lpstr>Национальная программа поддержки и развития чтения </vt:lpstr>
      <vt:lpstr>Российское литературное собрание      21 ноября 2013год </vt:lpstr>
      <vt:lpstr>Проблема</vt:lpstr>
      <vt:lpstr>В чём заключается актуальность проблемы?</vt:lpstr>
      <vt:lpstr>Слайд 7</vt:lpstr>
      <vt:lpstr>Слайд 8</vt:lpstr>
      <vt:lpstr>Слайд 9</vt:lpstr>
      <vt:lpstr>Слайд 10</vt:lpstr>
      <vt:lpstr>Область применения</vt:lpstr>
      <vt:lpstr>Участники проекта</vt:lpstr>
      <vt:lpstr>Концепция содержания программы «В мире книг»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Показатели читательского интереса</vt:lpstr>
      <vt:lpstr>Слайд 22</vt:lpstr>
      <vt:lpstr>Слайд 23</vt:lpstr>
      <vt:lpstr>Слайд 24</vt:lpstr>
      <vt:lpstr>Работа с родителями</vt:lpstr>
      <vt:lpstr> Библиотечные часы</vt:lpstr>
      <vt:lpstr>Слайд 27</vt:lpstr>
      <vt:lpstr>График для детей</vt:lpstr>
      <vt:lpstr>Норма техники чтения</vt:lpstr>
      <vt:lpstr>Слайд 30</vt:lpstr>
      <vt:lpstr>Три уровня компетенции чтения</vt:lpstr>
      <vt:lpstr>Читайте, дети!</vt:lpstr>
      <vt:lpstr>Слайд 33</vt:lpstr>
      <vt:lpstr>РИСУНКИ ДЕТЕЙ</vt:lpstr>
      <vt:lpstr>Сформированность навыка чтения</vt:lpstr>
      <vt:lpstr>Исследование уровня сформированности читательского интереса младших школьников</vt:lpstr>
      <vt:lpstr>Слайд 37</vt:lpstr>
      <vt:lpstr>Ситуация успеха</vt:lpstr>
      <vt:lpstr>Слайд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Самарской области Государственное автономное образовательное учреждение дополнительного профессионального образования (повышения квалификации) специалистов САМАРСКИЙ ОБЛАСТНОЙ ИНСТИТУТ ПОВЫШЕНИЯ КВАЛИФИКАЦИИ И ПЕРЕПОДГОТОВКИ РАБОТНИКОВ ОБРАЗОВАНИЯ   «Формирование читательской компетентности у детей с ограниченными возможностями здоровья на ступени начального  общего образования» </dc:title>
  <dc:creator>Людмила</dc:creator>
  <cp:lastModifiedBy>1</cp:lastModifiedBy>
  <cp:revision>111</cp:revision>
  <dcterms:created xsi:type="dcterms:W3CDTF">2014-02-01T16:14:20Z</dcterms:created>
  <dcterms:modified xsi:type="dcterms:W3CDTF">2014-02-06T17:47:04Z</dcterms:modified>
</cp:coreProperties>
</file>