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6" r:id="rId2"/>
    <p:sldId id="259" r:id="rId3"/>
    <p:sldId id="260" r:id="rId4"/>
    <p:sldId id="261" r:id="rId5"/>
    <p:sldId id="262" r:id="rId6"/>
    <p:sldId id="264" r:id="rId7"/>
    <p:sldId id="268" r:id="rId8"/>
    <p:sldId id="265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5" autoAdjust="0"/>
    <p:restoredTop sz="94225" autoAdjust="0"/>
  </p:normalViewPr>
  <p:slideViewPr>
    <p:cSldViewPr>
      <p:cViewPr>
        <p:scale>
          <a:sx n="69" d="100"/>
          <a:sy n="69" d="100"/>
        </p:scale>
        <p:origin x="-1398" y="-12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1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19.08.2015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heel spokes="8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19.08.2015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wheel spokes="8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19.08.2015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wheel spokes="8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19.08.2015</a:t>
            </a:fld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 dirty="0"/>
          </a:p>
        </p:txBody>
      </p:sp>
    </p:spTree>
  </p:cSld>
  <p:clrMapOvr>
    <a:masterClrMapping/>
  </p:clrMapOvr>
  <p:transition>
    <p:wheel spokes="8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19.08.2015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heel spokes="8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19.08.2015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>
    <p:wheel spokes="8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19.08.2015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>
    <p:wheel spokes="8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19.08.2015</a:t>
            </a:fld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 dirty="0"/>
          </a:p>
        </p:txBody>
      </p:sp>
    </p:spTree>
  </p:cSld>
  <p:clrMapOvr>
    <a:masterClrMapping/>
  </p:clrMapOvr>
  <p:transition>
    <p:wheel spokes="8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19.08.2015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wheel spokes="8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19.08.2015</a:t>
            </a:fld>
            <a:endParaRPr lang="ru-RU" dirty="0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heel spokes="8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19.08.2015</a:t>
            </a:fld>
            <a:endParaRPr lang="ru-RU" dirty="0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 dirty="0"/>
          </a:p>
        </p:txBody>
      </p:sp>
    </p:spTree>
  </p:cSld>
  <p:clrMapOvr>
    <a:masterClrMapping/>
  </p:clrMapOvr>
  <p:transition>
    <p:wheel spokes="8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53000">
              <a:srgbClr val="FBEAC7"/>
            </a:gs>
            <a:gs pos="17999">
              <a:srgbClr val="FEE7F2"/>
            </a:gs>
            <a:gs pos="17999">
              <a:srgbClr val="FEE7F2"/>
            </a:gs>
            <a:gs pos="17999">
              <a:srgbClr val="FEE7F2"/>
            </a:gs>
            <a:gs pos="17999">
              <a:srgbClr val="FEE7F2"/>
            </a:gs>
            <a:gs pos="17999">
              <a:srgbClr val="FEE7F2">
                <a:alpha val="23000"/>
              </a:srgbClr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19.08.2015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>
    <p:wheel spokes="8"/>
  </p:transition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hyperlink" Target="http://apruo.ru/vospitanie-doshkolnikov/nravstvennoe-vospitanie-doshkolnikov/55-metodi-i-priemi-raboti-po-nravstvennomu-vospitaniyu-doshkolnikov.html" TargetMode="External"/><Relationship Id="rId7" Type="http://schemas.openxmlformats.org/officeDocument/2006/relationships/image" Target="../media/image10.jpeg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jpeg"/><Relationship Id="rId4" Type="http://schemas.openxmlformats.org/officeDocument/2006/relationships/image" Target="../media/image7.jpeg"/><Relationship Id="rId9" Type="http://schemas.openxmlformats.org/officeDocument/2006/relationships/image" Target="../media/image1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8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1071538" y="142852"/>
            <a:ext cx="6444208" cy="173959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mic Sans MS" pitchFamily="66" charset="0"/>
                <a:ea typeface="+mj-ea"/>
                <a:cs typeface="+mj-cs"/>
              </a:rPr>
              <a:t>«Социально-нравственное воспитание дошкольников</a:t>
            </a:r>
            <a:r>
              <a:rPr kumimoji="0" lang="ru-RU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mic Sans MS" pitchFamily="66" charset="0"/>
                <a:ea typeface="+mj-ea"/>
                <a:cs typeface="+mj-cs"/>
              </a:rPr>
              <a:t>» </a:t>
            </a:r>
            <a:br>
              <a:rPr kumimoji="0" lang="ru-RU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mic Sans MS" pitchFamily="66" charset="0"/>
                <a:ea typeface="+mj-ea"/>
                <a:cs typeface="+mj-cs"/>
              </a:rPr>
            </a:br>
            <a:endParaRPr kumimoji="0" lang="ru-RU" sz="3200" b="1" i="1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omic Sans MS" pitchFamily="66" charset="0"/>
              <a:ea typeface="+mj-ea"/>
              <a:cs typeface="+mj-cs"/>
            </a:endParaRPr>
          </a:p>
        </p:txBody>
      </p:sp>
      <p:pic>
        <p:nvPicPr>
          <p:cNvPr id="5" name="Рисунок 4" descr="Рисунок1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428596" y="2000240"/>
            <a:ext cx="1714512" cy="17859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TextBox 5"/>
          <p:cNvSpPr txBox="1"/>
          <p:nvPr/>
        </p:nvSpPr>
        <p:spPr>
          <a:xfrm>
            <a:off x="214282" y="4429132"/>
            <a:ext cx="262778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i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МБДОУ «Детский сад № 3» компенсирующего вида </a:t>
            </a:r>
          </a:p>
          <a:p>
            <a:pPr algn="ctr"/>
            <a:r>
              <a:rPr lang="ru-RU" b="1" i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«Речецветик»</a:t>
            </a:r>
          </a:p>
          <a:p>
            <a:pPr algn="ctr"/>
            <a:r>
              <a:rPr lang="ru-RU" b="1" i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г. Дзержинск, 2011</a:t>
            </a:r>
          </a:p>
        </p:txBody>
      </p:sp>
      <p:pic>
        <p:nvPicPr>
          <p:cNvPr id="7" name="Рисунок 6" descr="DSC06664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57488" y="1428736"/>
            <a:ext cx="4211571" cy="502631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TextBox 7"/>
          <p:cNvSpPr txBox="1"/>
          <p:nvPr/>
        </p:nvSpPr>
        <p:spPr>
          <a:xfrm>
            <a:off x="6858017" y="5000636"/>
            <a:ext cx="2071702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i="1" u="sng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Автор презентации:</a:t>
            </a:r>
          </a:p>
          <a:p>
            <a:pPr algn="ctr"/>
            <a:r>
              <a:rPr lang="ru-RU" sz="2000" b="1" i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Стешова Н.В.</a:t>
            </a:r>
          </a:p>
          <a:p>
            <a:pPr algn="ctr"/>
            <a:r>
              <a:rPr lang="ru-RU" sz="2000" b="1" i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старший воспитатель</a:t>
            </a:r>
            <a:endParaRPr lang="ru-RU" sz="2000" b="1" i="1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оугольник с двумя вырезанными противолежащими углами 15"/>
          <p:cNvSpPr/>
          <p:nvPr/>
        </p:nvSpPr>
        <p:spPr>
          <a:xfrm>
            <a:off x="7215174" y="2928934"/>
            <a:ext cx="1928826" cy="1000132"/>
          </a:xfrm>
          <a:prstGeom prst="snip2Diag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Воспитанники</a:t>
            </a:r>
            <a:endParaRPr lang="ru-RU" sz="2000" dirty="0">
              <a:solidFill>
                <a:schemeClr val="accent1">
                  <a:lumMod val="5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9" name="Горизонтальный свиток 8"/>
          <p:cNvSpPr/>
          <p:nvPr/>
        </p:nvSpPr>
        <p:spPr>
          <a:xfrm>
            <a:off x="928662" y="0"/>
            <a:ext cx="7500990" cy="2285992"/>
          </a:xfrm>
          <a:prstGeom prst="horizontalScroll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Актуальность социально-нравственного воспитания на современном этапе развития образования</a:t>
            </a:r>
            <a:endParaRPr lang="ru-RU" sz="2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2" name="Прямоугольник с двумя вырезанными противолежащими углами 11"/>
          <p:cNvSpPr/>
          <p:nvPr/>
        </p:nvSpPr>
        <p:spPr>
          <a:xfrm>
            <a:off x="214282" y="2714620"/>
            <a:ext cx="2143140" cy="1285884"/>
          </a:xfrm>
          <a:prstGeom prst="snip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 b="1" dirty="0" smtClean="0">
              <a:solidFill>
                <a:srgbClr val="003300"/>
              </a:solidFill>
              <a:latin typeface="Comic Sans MS" pitchFamily="66" charset="0"/>
            </a:endParaRPr>
          </a:p>
          <a:p>
            <a:pPr algn="ctr"/>
            <a:r>
              <a:rPr lang="ru-RU" sz="1400" b="1" dirty="0" smtClean="0">
                <a:solidFill>
                  <a:srgbClr val="003300"/>
                </a:solidFill>
                <a:latin typeface="Comic Sans MS" pitchFamily="66" charset="0"/>
              </a:rPr>
              <a:t>Нормативно- правовые документы государственного значения</a:t>
            </a:r>
          </a:p>
          <a:p>
            <a:pPr algn="ctr"/>
            <a:endParaRPr lang="ru-RU" dirty="0"/>
          </a:p>
        </p:txBody>
      </p:sp>
      <p:sp>
        <p:nvSpPr>
          <p:cNvPr id="13" name="Полилиния 12"/>
          <p:cNvSpPr/>
          <p:nvPr/>
        </p:nvSpPr>
        <p:spPr>
          <a:xfrm>
            <a:off x="3571868" y="2714620"/>
            <a:ext cx="3786214" cy="1428760"/>
          </a:xfrm>
          <a:custGeom>
            <a:avLst/>
            <a:gdLst>
              <a:gd name="connsiteX0" fmla="*/ 0 w 3000396"/>
              <a:gd name="connsiteY0" fmla="*/ 0 h 1357322"/>
              <a:gd name="connsiteX1" fmla="*/ 2321735 w 3000396"/>
              <a:gd name="connsiteY1" fmla="*/ 0 h 1357322"/>
              <a:gd name="connsiteX2" fmla="*/ 3000396 w 3000396"/>
              <a:gd name="connsiteY2" fmla="*/ 678661 h 1357322"/>
              <a:gd name="connsiteX3" fmla="*/ 2321735 w 3000396"/>
              <a:gd name="connsiteY3" fmla="*/ 1357322 h 1357322"/>
              <a:gd name="connsiteX4" fmla="*/ 0 w 3000396"/>
              <a:gd name="connsiteY4" fmla="*/ 1357322 h 1357322"/>
              <a:gd name="connsiteX5" fmla="*/ 0 w 3000396"/>
              <a:gd name="connsiteY5" fmla="*/ 0 h 1357322"/>
              <a:gd name="connsiteX0" fmla="*/ 8840 w 3009236"/>
              <a:gd name="connsiteY0" fmla="*/ 0 h 1357322"/>
              <a:gd name="connsiteX1" fmla="*/ 2330575 w 3009236"/>
              <a:gd name="connsiteY1" fmla="*/ 0 h 1357322"/>
              <a:gd name="connsiteX2" fmla="*/ 3009236 w 3009236"/>
              <a:gd name="connsiteY2" fmla="*/ 678661 h 1357322"/>
              <a:gd name="connsiteX3" fmla="*/ 2330575 w 3009236"/>
              <a:gd name="connsiteY3" fmla="*/ 1357322 h 1357322"/>
              <a:gd name="connsiteX4" fmla="*/ 8840 w 3009236"/>
              <a:gd name="connsiteY4" fmla="*/ 1357322 h 1357322"/>
              <a:gd name="connsiteX5" fmla="*/ 0 w 3009236"/>
              <a:gd name="connsiteY5" fmla="*/ 616588 h 1357322"/>
              <a:gd name="connsiteX6" fmla="*/ 8840 w 3009236"/>
              <a:gd name="connsiteY6" fmla="*/ 0 h 1357322"/>
              <a:gd name="connsiteX0" fmla="*/ 8840 w 3009236"/>
              <a:gd name="connsiteY0" fmla="*/ 0 h 1357322"/>
              <a:gd name="connsiteX1" fmla="*/ 2330575 w 3009236"/>
              <a:gd name="connsiteY1" fmla="*/ 0 h 1357322"/>
              <a:gd name="connsiteX2" fmla="*/ 3009236 w 3009236"/>
              <a:gd name="connsiteY2" fmla="*/ 678661 h 1357322"/>
              <a:gd name="connsiteX3" fmla="*/ 2330575 w 3009236"/>
              <a:gd name="connsiteY3" fmla="*/ 1357322 h 1357322"/>
              <a:gd name="connsiteX4" fmla="*/ 8840 w 3009236"/>
              <a:gd name="connsiteY4" fmla="*/ 1357322 h 1357322"/>
              <a:gd name="connsiteX5" fmla="*/ 0 w 3009236"/>
              <a:gd name="connsiteY5" fmla="*/ 616588 h 1357322"/>
              <a:gd name="connsiteX6" fmla="*/ 272841 w 3009236"/>
              <a:gd name="connsiteY6" fmla="*/ 603709 h 1357322"/>
              <a:gd name="connsiteX7" fmla="*/ 8840 w 3009236"/>
              <a:gd name="connsiteY7" fmla="*/ 0 h 1357322"/>
              <a:gd name="connsiteX0" fmla="*/ 8840 w 3009236"/>
              <a:gd name="connsiteY0" fmla="*/ 0 h 1357322"/>
              <a:gd name="connsiteX1" fmla="*/ 2330575 w 3009236"/>
              <a:gd name="connsiteY1" fmla="*/ 0 h 1357322"/>
              <a:gd name="connsiteX2" fmla="*/ 3009236 w 3009236"/>
              <a:gd name="connsiteY2" fmla="*/ 678661 h 1357322"/>
              <a:gd name="connsiteX3" fmla="*/ 2330575 w 3009236"/>
              <a:gd name="connsiteY3" fmla="*/ 1357322 h 1357322"/>
              <a:gd name="connsiteX4" fmla="*/ 8840 w 3009236"/>
              <a:gd name="connsiteY4" fmla="*/ 1357322 h 1357322"/>
              <a:gd name="connsiteX5" fmla="*/ 0 w 3009236"/>
              <a:gd name="connsiteY5" fmla="*/ 616588 h 1357322"/>
              <a:gd name="connsiteX6" fmla="*/ 357158 w 3009236"/>
              <a:gd name="connsiteY6" fmla="*/ 603709 h 1357322"/>
              <a:gd name="connsiteX7" fmla="*/ 272841 w 3009236"/>
              <a:gd name="connsiteY7" fmla="*/ 603709 h 1357322"/>
              <a:gd name="connsiteX8" fmla="*/ 8840 w 3009236"/>
              <a:gd name="connsiteY8" fmla="*/ 0 h 1357322"/>
              <a:gd name="connsiteX0" fmla="*/ 0 w 3000396"/>
              <a:gd name="connsiteY0" fmla="*/ 0 h 1357322"/>
              <a:gd name="connsiteX1" fmla="*/ 2321735 w 3000396"/>
              <a:gd name="connsiteY1" fmla="*/ 0 h 1357322"/>
              <a:gd name="connsiteX2" fmla="*/ 3000396 w 3000396"/>
              <a:gd name="connsiteY2" fmla="*/ 678661 h 1357322"/>
              <a:gd name="connsiteX3" fmla="*/ 2321735 w 3000396"/>
              <a:gd name="connsiteY3" fmla="*/ 1357322 h 1357322"/>
              <a:gd name="connsiteX4" fmla="*/ 0 w 3000396"/>
              <a:gd name="connsiteY4" fmla="*/ 1357322 h 1357322"/>
              <a:gd name="connsiteX5" fmla="*/ 276880 w 3000396"/>
              <a:gd name="connsiteY5" fmla="*/ 616588 h 1357322"/>
              <a:gd name="connsiteX6" fmla="*/ 348318 w 3000396"/>
              <a:gd name="connsiteY6" fmla="*/ 603709 h 1357322"/>
              <a:gd name="connsiteX7" fmla="*/ 264001 w 3000396"/>
              <a:gd name="connsiteY7" fmla="*/ 603709 h 1357322"/>
              <a:gd name="connsiteX8" fmla="*/ 0 w 3000396"/>
              <a:gd name="connsiteY8" fmla="*/ 0 h 1357322"/>
              <a:gd name="connsiteX0" fmla="*/ 0 w 3000396"/>
              <a:gd name="connsiteY0" fmla="*/ 0 h 1357322"/>
              <a:gd name="connsiteX1" fmla="*/ 2321735 w 3000396"/>
              <a:gd name="connsiteY1" fmla="*/ 0 h 1357322"/>
              <a:gd name="connsiteX2" fmla="*/ 3000396 w 3000396"/>
              <a:gd name="connsiteY2" fmla="*/ 678661 h 1357322"/>
              <a:gd name="connsiteX3" fmla="*/ 2321735 w 3000396"/>
              <a:gd name="connsiteY3" fmla="*/ 1357322 h 1357322"/>
              <a:gd name="connsiteX4" fmla="*/ 0 w 3000396"/>
              <a:gd name="connsiteY4" fmla="*/ 1357322 h 1357322"/>
              <a:gd name="connsiteX5" fmla="*/ 276880 w 3000396"/>
              <a:gd name="connsiteY5" fmla="*/ 616588 h 1357322"/>
              <a:gd name="connsiteX6" fmla="*/ 348318 w 3000396"/>
              <a:gd name="connsiteY6" fmla="*/ 603709 h 1357322"/>
              <a:gd name="connsiteX7" fmla="*/ 264001 w 3000396"/>
              <a:gd name="connsiteY7" fmla="*/ 603709 h 1357322"/>
              <a:gd name="connsiteX8" fmla="*/ 0 w 3000396"/>
              <a:gd name="connsiteY8" fmla="*/ 0 h 13573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000396" h="1357322">
                <a:moveTo>
                  <a:pt x="0" y="0"/>
                </a:moveTo>
                <a:lnTo>
                  <a:pt x="2321735" y="0"/>
                </a:lnTo>
                <a:lnTo>
                  <a:pt x="3000396" y="678661"/>
                </a:lnTo>
                <a:lnTo>
                  <a:pt x="2321735" y="1357322"/>
                </a:lnTo>
                <a:lnTo>
                  <a:pt x="0" y="1357322"/>
                </a:lnTo>
                <a:cubicBezTo>
                  <a:pt x="92293" y="1110411"/>
                  <a:pt x="199088" y="854651"/>
                  <a:pt x="276880" y="616588"/>
                </a:cubicBezTo>
                <a:lnTo>
                  <a:pt x="348318" y="603709"/>
                </a:lnTo>
                <a:lnTo>
                  <a:pt x="264001" y="603709"/>
                </a:lnTo>
                <a:lnTo>
                  <a:pt x="0" y="0"/>
                </a:lnTo>
                <a:close/>
              </a:path>
            </a:pathLst>
          </a:custGeom>
          <a:solidFill>
            <a:srgbClr val="FFFF66"/>
          </a:solidFill>
          <a:ln>
            <a:solidFill>
              <a:schemeClr val="accent6">
                <a:lumMod val="75000"/>
              </a:schemeClr>
            </a:solidFill>
          </a:ln>
          <a:effectLst>
            <a:glow rad="1397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bg2">
                    <a:lumMod val="25000"/>
                  </a:schemeClr>
                </a:solidFill>
                <a:latin typeface="Comic Sans MS" pitchFamily="66" charset="0"/>
              </a:rPr>
              <a:t>Образовательная программа МКДОУ «Детский сад № 3» компенсирующего вида</a:t>
            </a:r>
            <a:endParaRPr lang="ru-RU" sz="1600" b="1" dirty="0">
              <a:solidFill>
                <a:schemeClr val="bg2">
                  <a:lumMod val="2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14" name="Пятиугольник 13"/>
          <p:cNvSpPr/>
          <p:nvPr/>
        </p:nvSpPr>
        <p:spPr>
          <a:xfrm>
            <a:off x="2428860" y="2786058"/>
            <a:ext cx="1428760" cy="1214446"/>
          </a:xfrm>
          <a:prstGeom prst="homePlat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latin typeface="Comic Sans MS" pitchFamily="66" charset="0"/>
              </a:rPr>
              <a:t>ФГТ</a:t>
            </a:r>
            <a:endParaRPr lang="ru-RU" sz="3600" dirty="0">
              <a:latin typeface="Comic Sans MS" pitchFamily="66" charset="0"/>
            </a:endParaRPr>
          </a:p>
        </p:txBody>
      </p:sp>
      <p:pic>
        <p:nvPicPr>
          <p:cNvPr id="15" name="Рисунок 14" descr="Рисунок2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5214942" y="4429132"/>
            <a:ext cx="2762830" cy="1747111"/>
          </a:xfrm>
          <a:prstGeom prst="rect">
            <a:avLst/>
          </a:prstGeom>
          <a:ln>
            <a:noFill/>
          </a:ln>
          <a:effectLst>
            <a:glow rad="139700">
              <a:schemeClr val="accent3">
                <a:satMod val="175000"/>
                <a:alpha val="40000"/>
              </a:schemeClr>
            </a:glow>
            <a:softEdge rad="112500"/>
          </a:effectLst>
        </p:spPr>
      </p:pic>
      <p:sp>
        <p:nvSpPr>
          <p:cNvPr id="17" name="Выгнутая вправо стрелка 16"/>
          <p:cNvSpPr/>
          <p:nvPr/>
        </p:nvSpPr>
        <p:spPr>
          <a:xfrm rot="2023893">
            <a:off x="8260882" y="3944379"/>
            <a:ext cx="740669" cy="1412473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214282" y="5643578"/>
            <a:ext cx="1857388" cy="100013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glow rad="228600">
              <a:schemeClr val="accent1">
                <a:satMod val="175000"/>
                <a:alpha val="40000"/>
              </a:schemeClr>
            </a:glow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Выполнение соц. заказа</a:t>
            </a:r>
            <a:endParaRPr lang="ru-RU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24" name="Стрелка влево 23"/>
          <p:cNvSpPr/>
          <p:nvPr/>
        </p:nvSpPr>
        <p:spPr>
          <a:xfrm rot="20020634">
            <a:off x="2276231" y="4913604"/>
            <a:ext cx="2619450" cy="1857364"/>
          </a:xfrm>
          <a:prstGeom prst="leftArrow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Comic Sans MS" pitchFamily="66" charset="0"/>
              </a:rPr>
              <a:t>Усвоение ООП</a:t>
            </a:r>
            <a:endParaRPr lang="ru-RU" sz="2400" dirty="0">
              <a:latin typeface="Comic Sans MS" pitchFamily="66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7239000" cy="1143000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>
                <a:solidFill>
                  <a:schemeClr val="accent3"/>
                </a:solidFill>
                <a:latin typeface="Comic Sans MS" pitchFamily="66" charset="0"/>
              </a:rPr>
              <a:t>Понятие, цель и задачи  нравственного воспитания и развития</a:t>
            </a:r>
            <a:endParaRPr lang="ru-RU" sz="2800" dirty="0">
              <a:solidFill>
                <a:schemeClr val="accent3"/>
              </a:solidFill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714348" y="1357298"/>
            <a:ext cx="8043890" cy="4929222"/>
          </a:xfrm>
        </p:spPr>
        <p:txBody>
          <a:bodyPr>
            <a:normAutofit fontScale="25000" lnSpcReduction="20000"/>
          </a:bodyPr>
          <a:lstStyle/>
          <a:p>
            <a:endParaRPr lang="ru-RU" dirty="0" smtClean="0"/>
          </a:p>
          <a:p>
            <a:pPr lvl="0"/>
            <a:endParaRPr lang="ru-RU" sz="4800" dirty="0" smtClean="0"/>
          </a:p>
          <a:p>
            <a:r>
              <a:rPr lang="ru-RU" sz="4800" dirty="0" smtClean="0"/>
              <a:t> </a:t>
            </a:r>
            <a:r>
              <a:rPr lang="ru-RU" sz="4800" dirty="0" smtClean="0">
                <a:latin typeface="Comic Sans MS" pitchFamily="66" charset="0"/>
              </a:rPr>
              <a:t>НРАВСТВЕННОЕ ВОСПИТАНИЕ дошкольников - целенаправленная деятельность воспитателя по формированию у детей нравственных чувств, этических представлений, привития норм и правил поведения, определяющих их отношение к себе, другим людям, вещам, природе, обществу</a:t>
            </a:r>
          </a:p>
          <a:p>
            <a:r>
              <a:rPr lang="ru-RU" sz="4800" dirty="0" smtClean="0">
                <a:latin typeface="Comic Sans MS" pitchFamily="66" charset="0"/>
              </a:rPr>
              <a:t>НРАВСТВЕННОЕ РАЗВИТИЕ дошкольников - это процесс положительных качественных изменений в нравственных представлениях, чувствах, навыках и мотивах поведения детей.</a:t>
            </a:r>
          </a:p>
          <a:p>
            <a:pPr lvl="0"/>
            <a:endParaRPr lang="ru-RU" sz="4800" dirty="0" smtClean="0">
              <a:latin typeface="Comic Sans MS" pitchFamily="66" charset="0"/>
            </a:endParaRPr>
          </a:p>
          <a:p>
            <a:r>
              <a:rPr lang="ru-RU" sz="4800" dirty="0" smtClean="0">
                <a:latin typeface="Comic Sans MS" pitchFamily="66" charset="0"/>
              </a:rPr>
              <a:t>Цель: Воспитание духовно – нравственной личности через  решение следующих задач:</a:t>
            </a:r>
          </a:p>
          <a:p>
            <a:r>
              <a:rPr lang="ru-RU" sz="4800" dirty="0" smtClean="0">
                <a:latin typeface="Comic Sans MS" pitchFamily="66" charset="0"/>
              </a:rPr>
              <a:t>Задачи:</a:t>
            </a:r>
          </a:p>
          <a:p>
            <a:r>
              <a:rPr lang="ru-RU" sz="4800" dirty="0" smtClean="0">
                <a:latin typeface="Comic Sans MS" pitchFamily="66" charset="0"/>
              </a:rPr>
              <a:t>1. </a:t>
            </a:r>
            <a:r>
              <a:rPr lang="ru-RU" sz="4800" b="1" dirty="0" smtClean="0">
                <a:latin typeface="Comic Sans MS" pitchFamily="66" charset="0"/>
              </a:rPr>
              <a:t>Формирование гражданского самосознания</a:t>
            </a:r>
            <a:r>
              <a:rPr lang="ru-RU" sz="4800" dirty="0" smtClean="0">
                <a:latin typeface="Comic Sans MS" pitchFamily="66" charset="0"/>
              </a:rPr>
              <a:t>, любви к Родине и своему народу.</a:t>
            </a:r>
          </a:p>
          <a:p>
            <a:r>
              <a:rPr lang="ru-RU" sz="4800" dirty="0" smtClean="0">
                <a:latin typeface="Comic Sans MS" pitchFamily="66" charset="0"/>
              </a:rPr>
              <a:t>2. Приобщение детей к традиционным духовно – нравственным ценностям России, знакомство с православной культурой.</a:t>
            </a:r>
          </a:p>
          <a:p>
            <a:r>
              <a:rPr lang="ru-RU" sz="4800" dirty="0" smtClean="0">
                <a:latin typeface="Comic Sans MS" pitchFamily="66" charset="0"/>
              </a:rPr>
              <a:t>3. Пробуждение таких чувств  как  долг, ответственность, патриотизм, гражданственность, совесть, стыд, вера.</a:t>
            </a:r>
          </a:p>
          <a:p>
            <a:r>
              <a:rPr lang="ru-RU" sz="4800" dirty="0" smtClean="0">
                <a:latin typeface="Comic Sans MS" pitchFamily="66" charset="0"/>
              </a:rPr>
              <a:t>4. Формировать </a:t>
            </a:r>
            <a:r>
              <a:rPr lang="ru-RU" sz="4800" b="1" dirty="0" smtClean="0">
                <a:latin typeface="Comic Sans MS" pitchFamily="66" charset="0"/>
              </a:rPr>
              <a:t>морально–нравственную позицию личности</a:t>
            </a:r>
            <a:r>
              <a:rPr lang="ru-RU" sz="4800" dirty="0" smtClean="0">
                <a:latin typeface="Comic Sans MS" pitchFamily="66" charset="0"/>
              </a:rPr>
              <a:t>, выражающуюся в  готовности  справедливо оценивать совершаемые  поступки.</a:t>
            </a:r>
          </a:p>
          <a:p>
            <a:r>
              <a:rPr lang="ru-RU" sz="4800" dirty="0" smtClean="0">
                <a:latin typeface="Comic Sans MS" pitchFamily="66" charset="0"/>
              </a:rPr>
              <a:t>5. Создание одухотворенного игрового и образовательного пространства жизнедеятельности ребенка.</a:t>
            </a:r>
          </a:p>
          <a:p>
            <a:r>
              <a:rPr lang="ru-RU" sz="4800" dirty="0" smtClean="0">
                <a:latin typeface="Comic Sans MS" pitchFamily="66" charset="0"/>
              </a:rPr>
              <a:t>6. Содействовать целостному </a:t>
            </a:r>
            <a:r>
              <a:rPr lang="ru-RU" sz="4800" b="1" dirty="0" smtClean="0">
                <a:latin typeface="Comic Sans MS" pitchFamily="66" charset="0"/>
              </a:rPr>
              <a:t>духовно-нравственному и социальному развитию личности ребенка дошкольника</a:t>
            </a:r>
            <a:r>
              <a:rPr lang="ru-RU" sz="4800" dirty="0" smtClean="0">
                <a:latin typeface="Comic Sans MS" pitchFamily="66" charset="0"/>
              </a:rPr>
              <a:t>, посредством его приобщения к высшим ценностям православной культуры, при освоении духовно-нравственных традиций народа (норм поведения, навыков общения и взаимопомощи).</a:t>
            </a:r>
          </a:p>
          <a:p>
            <a:r>
              <a:rPr lang="ru-RU" sz="4800" dirty="0" smtClean="0">
                <a:latin typeface="Comic Sans MS" pitchFamily="66" charset="0"/>
              </a:rPr>
              <a:t>7. Развивать нравственное сознание.</a:t>
            </a:r>
          </a:p>
          <a:p>
            <a:r>
              <a:rPr lang="ru-RU" sz="4800" dirty="0" smtClean="0">
                <a:latin typeface="Comic Sans MS" pitchFamily="66" charset="0"/>
              </a:rPr>
              <a:t>8. Развивать эмоционально-волевую сферу личности ребенка.</a:t>
            </a:r>
          </a:p>
          <a:p>
            <a:endParaRPr lang="ru-RU" sz="3700" dirty="0" smtClean="0">
              <a:latin typeface="Comic Sans MS" pitchFamily="66" charset="0"/>
            </a:endParaRPr>
          </a:p>
          <a:p>
            <a:endParaRPr lang="ru-RU" sz="3700" dirty="0" smtClean="0">
              <a:latin typeface="Comic Sans MS" pitchFamily="66" charset="0"/>
            </a:endParaRPr>
          </a:p>
          <a:p>
            <a:endParaRPr lang="ru-RU" dirty="0" smtClean="0">
              <a:latin typeface="Comic Sans MS" pitchFamily="66" charset="0"/>
            </a:endParaRPr>
          </a:p>
          <a:p>
            <a:endParaRPr lang="ru-RU" dirty="0" smtClean="0">
              <a:latin typeface="Comic Sans MS" pitchFamily="66" charset="0"/>
            </a:endParaRPr>
          </a:p>
          <a:p>
            <a:endParaRPr lang="ru-RU" dirty="0" smtClean="0">
              <a:latin typeface="Comic Sans MS" pitchFamily="66" charset="0"/>
            </a:endParaRPr>
          </a:p>
          <a:p>
            <a:endParaRPr lang="ru-RU" dirty="0" smtClean="0">
              <a:latin typeface="Comic Sans MS" pitchFamily="66" charset="0"/>
            </a:endParaRPr>
          </a:p>
          <a:p>
            <a:r>
              <a:rPr lang="ru-RU" dirty="0" smtClean="0">
                <a:latin typeface="Comic Sans MS" pitchFamily="66" charset="0"/>
              </a:rPr>
              <a:t> </a:t>
            </a:r>
            <a:endParaRPr lang="ru-RU" dirty="0">
              <a:latin typeface="Comic Sans MS" pitchFamily="66" charset="0"/>
            </a:endParaRPr>
          </a:p>
        </p:txBody>
      </p:sp>
      <p:pic>
        <p:nvPicPr>
          <p:cNvPr id="8" name="Рисунок 7" descr="DSC02528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786578" y="5298232"/>
            <a:ext cx="2023984" cy="155976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Круглая лента лицом вниз 3"/>
          <p:cNvSpPr/>
          <p:nvPr/>
        </p:nvSpPr>
        <p:spPr>
          <a:xfrm>
            <a:off x="357158" y="0"/>
            <a:ext cx="8572560" cy="1571636"/>
          </a:xfrm>
          <a:prstGeom prst="ellipseRibbon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14290"/>
            <a:ext cx="7467600" cy="1428736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i="1" dirty="0" smtClean="0">
                <a:latin typeface="Comic Sans MS" pitchFamily="66" charset="0"/>
              </a:rPr>
              <a:t/>
            </a:r>
            <a:br>
              <a:rPr lang="ru-RU" b="1" i="1" dirty="0" smtClean="0">
                <a:latin typeface="Comic Sans MS" pitchFamily="66" charset="0"/>
              </a:rPr>
            </a:br>
            <a:r>
              <a:rPr lang="ru-RU" b="1" i="1" dirty="0" smtClean="0">
                <a:latin typeface="Comic Sans MS" pitchFamily="66" charset="0"/>
              </a:rPr>
              <a:t/>
            </a:r>
            <a:br>
              <a:rPr lang="ru-RU" b="1" i="1" dirty="0" smtClean="0">
                <a:latin typeface="Comic Sans MS" pitchFamily="66" charset="0"/>
              </a:rPr>
            </a:br>
            <a:r>
              <a:rPr lang="ru-RU" sz="2700" b="1" i="1" dirty="0" smtClean="0">
                <a:latin typeface="Comic Sans MS" pitchFamily="66" charset="0"/>
              </a:rPr>
              <a:t/>
            </a:r>
            <a:br>
              <a:rPr lang="ru-RU" sz="2700" b="1" i="1" dirty="0" smtClean="0">
                <a:latin typeface="Comic Sans MS" pitchFamily="66" charset="0"/>
              </a:rPr>
            </a:br>
            <a:r>
              <a:rPr lang="ru-RU" sz="2700" b="1" i="1" dirty="0" smtClean="0">
                <a:latin typeface="Comic Sans MS" pitchFamily="66" charset="0"/>
              </a:rPr>
              <a:t/>
            </a:r>
            <a:br>
              <a:rPr lang="ru-RU" sz="2700" b="1" i="1" dirty="0" smtClean="0">
                <a:latin typeface="Comic Sans MS" pitchFamily="66" charset="0"/>
              </a:rPr>
            </a:br>
            <a:r>
              <a:rPr lang="ru-RU" sz="2700" b="1" i="1" dirty="0" smtClean="0">
                <a:latin typeface="Comic Sans MS" pitchFamily="66" charset="0"/>
              </a:rPr>
              <a:t/>
            </a:r>
            <a:br>
              <a:rPr lang="ru-RU" sz="2700" b="1" i="1" dirty="0" smtClean="0">
                <a:latin typeface="Comic Sans MS" pitchFamily="66" charset="0"/>
              </a:rPr>
            </a:br>
            <a:r>
              <a:rPr lang="ru-RU" sz="2700" b="1" i="1" dirty="0" smtClean="0">
                <a:latin typeface="Comic Sans MS" pitchFamily="66" charset="0"/>
              </a:rPr>
              <a:t/>
            </a:r>
            <a:br>
              <a:rPr lang="ru-RU" sz="2700" b="1" i="1" dirty="0" smtClean="0">
                <a:latin typeface="Comic Sans MS" pitchFamily="66" charset="0"/>
              </a:rPr>
            </a:br>
            <a:r>
              <a:rPr lang="ru-RU" sz="2700" b="1" i="1" dirty="0" smtClean="0">
                <a:latin typeface="Comic Sans MS" pitchFamily="66" charset="0"/>
              </a:rPr>
              <a:t/>
            </a:r>
            <a:br>
              <a:rPr lang="ru-RU" sz="2700" b="1" i="1" dirty="0" smtClean="0">
                <a:latin typeface="Comic Sans MS" pitchFamily="66" charset="0"/>
              </a:rPr>
            </a:br>
            <a:r>
              <a:rPr lang="ru-RU" sz="2700" b="1" i="1" dirty="0" smtClean="0">
                <a:latin typeface="Comic Sans MS" pitchFamily="66" charset="0"/>
              </a:rPr>
              <a:t/>
            </a:r>
            <a:br>
              <a:rPr lang="ru-RU" sz="2700" b="1" i="1" dirty="0" smtClean="0">
                <a:latin typeface="Comic Sans MS" pitchFamily="66" charset="0"/>
              </a:rPr>
            </a:br>
            <a:r>
              <a:rPr lang="ru-RU" sz="2700" b="1" i="1" dirty="0" smtClean="0">
                <a:latin typeface="Comic Sans MS" pitchFamily="66" charset="0"/>
              </a:rPr>
              <a:t/>
            </a:r>
            <a:br>
              <a:rPr lang="ru-RU" sz="2700" b="1" i="1" dirty="0" smtClean="0">
                <a:latin typeface="Comic Sans MS" pitchFamily="66" charset="0"/>
              </a:rPr>
            </a:br>
            <a:r>
              <a:rPr lang="ru-RU" sz="2700" b="1" i="1" dirty="0" smtClean="0">
                <a:latin typeface="Comic Sans MS" pitchFamily="66" charset="0"/>
              </a:rPr>
              <a:t/>
            </a:r>
            <a:br>
              <a:rPr lang="ru-RU" sz="2700" b="1" i="1" dirty="0" smtClean="0">
                <a:latin typeface="Comic Sans MS" pitchFamily="66" charset="0"/>
              </a:rPr>
            </a:br>
            <a:r>
              <a:rPr lang="ru-RU" sz="2700" b="1" i="1" dirty="0" smtClean="0">
                <a:latin typeface="Comic Sans MS" pitchFamily="66" charset="0"/>
              </a:rPr>
              <a:t/>
            </a:r>
            <a:br>
              <a:rPr lang="ru-RU" sz="2700" b="1" i="1" dirty="0" smtClean="0">
                <a:latin typeface="Comic Sans MS" pitchFamily="66" charset="0"/>
              </a:rPr>
            </a:br>
            <a:r>
              <a:rPr lang="ru-RU" sz="2700" b="1" i="1" dirty="0" smtClean="0">
                <a:latin typeface="Comic Sans MS" pitchFamily="66" charset="0"/>
              </a:rPr>
              <a:t>       Принципы социально- нравственного воспитания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071546"/>
            <a:ext cx="8543956" cy="5402406"/>
          </a:xfrm>
        </p:spPr>
        <p:txBody>
          <a:bodyPr>
            <a:normAutofit fontScale="77500" lnSpcReduction="20000"/>
          </a:bodyPr>
          <a:lstStyle/>
          <a:p>
            <a:endParaRPr lang="ru-RU" sz="2600" dirty="0" smtClean="0">
              <a:solidFill>
                <a:schemeClr val="accent3">
                  <a:lumMod val="50000"/>
                </a:schemeClr>
              </a:solidFill>
              <a:latin typeface="Comic Sans MS" pitchFamily="66" charset="0"/>
            </a:endParaRPr>
          </a:p>
          <a:p>
            <a:endParaRPr lang="ru-RU" sz="2600" dirty="0" smtClean="0">
              <a:solidFill>
                <a:schemeClr val="accent3">
                  <a:lumMod val="50000"/>
                </a:schemeClr>
              </a:solidFill>
              <a:latin typeface="Comic Sans MS" pitchFamily="66" charset="0"/>
            </a:endParaRPr>
          </a:p>
          <a:p>
            <a:r>
              <a:rPr lang="ru-RU" sz="2600" dirty="0" smtClean="0">
                <a:solidFill>
                  <a:schemeClr val="accent3">
                    <a:lumMod val="50000"/>
                  </a:schemeClr>
                </a:solidFill>
                <a:latin typeface="Comic Sans MS" pitchFamily="66" charset="0"/>
              </a:rPr>
              <a:t>ПРИНЦИПЫ ВОСПИТАНИЯ - исходные положения, отражающие общие закономерности процесса воспитания, которыми надлежит руководствоваться воспитателю.</a:t>
            </a:r>
          </a:p>
          <a:p>
            <a:endParaRPr lang="ru-RU" sz="2600" dirty="0" smtClean="0">
              <a:solidFill>
                <a:schemeClr val="accent3">
                  <a:lumMod val="50000"/>
                </a:schemeClr>
              </a:solidFill>
              <a:latin typeface="Comic Sans MS" pitchFamily="66" charset="0"/>
            </a:endParaRPr>
          </a:p>
          <a:p>
            <a:r>
              <a:rPr lang="ru-RU" sz="2600" dirty="0" smtClean="0">
                <a:solidFill>
                  <a:schemeClr val="accent3">
                    <a:lumMod val="50000"/>
                  </a:schemeClr>
                </a:solidFill>
                <a:latin typeface="Comic Sans MS" pitchFamily="66" charset="0"/>
              </a:rPr>
              <a:t>1Принцип целенаправленности</a:t>
            </a:r>
          </a:p>
          <a:p>
            <a:r>
              <a:rPr lang="ru-RU" sz="2600" dirty="0" smtClean="0">
                <a:solidFill>
                  <a:schemeClr val="accent3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ru-RU" sz="2600" i="1" dirty="0" smtClean="0">
                <a:solidFill>
                  <a:schemeClr val="accent3">
                    <a:lumMod val="50000"/>
                  </a:schemeClr>
                </a:solidFill>
                <a:latin typeface="Comic Sans MS" pitchFamily="66" charset="0"/>
              </a:rPr>
              <a:t>2. </a:t>
            </a:r>
            <a:r>
              <a:rPr lang="ru-RU" sz="2600" dirty="0" smtClean="0">
                <a:solidFill>
                  <a:schemeClr val="accent3">
                    <a:lumMod val="50000"/>
                  </a:schemeClr>
                </a:solidFill>
                <a:latin typeface="Comic Sans MS" pitchFamily="66" charset="0"/>
              </a:rPr>
              <a:t>Принцип комплексного воспитания</a:t>
            </a:r>
          </a:p>
          <a:p>
            <a:r>
              <a:rPr lang="ru-RU" sz="2600" dirty="0" smtClean="0">
                <a:solidFill>
                  <a:schemeClr val="accent3">
                    <a:lumMod val="50000"/>
                  </a:schemeClr>
                </a:solidFill>
                <a:latin typeface="Comic Sans MS" pitchFamily="66" charset="0"/>
              </a:rPr>
              <a:t> 3. Принцип воспитания в деятельности. </a:t>
            </a:r>
          </a:p>
          <a:p>
            <a:r>
              <a:rPr lang="ru-RU" sz="2600" dirty="0" smtClean="0">
                <a:solidFill>
                  <a:schemeClr val="accent3">
                    <a:lumMod val="50000"/>
                  </a:schemeClr>
                </a:solidFill>
                <a:latin typeface="Comic Sans MS" pitchFamily="66" charset="0"/>
              </a:rPr>
              <a:t>4. Принцип взаимосвязи гуманизма и уважения к личности ребенка в сочетании с высокой требовательностью. </a:t>
            </a:r>
          </a:p>
          <a:p>
            <a:r>
              <a:rPr lang="ru-RU" sz="2600" dirty="0" smtClean="0">
                <a:solidFill>
                  <a:schemeClr val="accent3">
                    <a:lumMod val="50000"/>
                  </a:schemeClr>
                </a:solidFill>
                <a:latin typeface="Comic Sans MS" pitchFamily="66" charset="0"/>
              </a:rPr>
              <a:t>5. Принцип опоры в воспитании на положительные качества ребенка. </a:t>
            </a:r>
          </a:p>
          <a:p>
            <a:r>
              <a:rPr lang="ru-RU" sz="2600" dirty="0" smtClean="0">
                <a:solidFill>
                  <a:schemeClr val="accent3">
                    <a:lumMod val="50000"/>
                  </a:schemeClr>
                </a:solidFill>
                <a:latin typeface="Comic Sans MS" pitchFamily="66" charset="0"/>
              </a:rPr>
              <a:t>6. Принцип воспитания детей в коллективе. </a:t>
            </a:r>
          </a:p>
          <a:p>
            <a:r>
              <a:rPr lang="ru-RU" sz="2600" dirty="0" smtClean="0">
                <a:solidFill>
                  <a:schemeClr val="accent3">
                    <a:lumMod val="50000"/>
                  </a:schemeClr>
                </a:solidFill>
                <a:latin typeface="Comic Sans MS" pitchFamily="66" charset="0"/>
              </a:rPr>
              <a:t>7. Принцип учета возрастных и индивидуальных особенностей детей.</a:t>
            </a:r>
          </a:p>
          <a:p>
            <a:pPr>
              <a:buNone/>
            </a:pPr>
            <a:r>
              <a:rPr lang="ru-RU" u="sng" dirty="0" smtClean="0">
                <a:latin typeface="Comic Sans MS" pitchFamily="66" charset="0"/>
              </a:rPr>
              <a:t> </a:t>
            </a:r>
            <a:endParaRPr lang="ru-RU" dirty="0">
              <a:latin typeface="Comic Sans MS" pitchFamily="66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3000">
              <a:schemeClr val="accent1">
                <a:lumMod val="40000"/>
                <a:lumOff val="60000"/>
              </a:schemeClr>
            </a:gs>
            <a:gs pos="17999">
              <a:srgbClr val="FEE7F2"/>
            </a:gs>
            <a:gs pos="17999">
              <a:srgbClr val="FEE7F2"/>
            </a:gs>
            <a:gs pos="24000">
              <a:srgbClr val="FEE7F2">
                <a:alpha val="0"/>
              </a:srgbClr>
            </a:gs>
            <a:gs pos="17999">
              <a:srgbClr val="FEE7F2"/>
            </a:gs>
            <a:gs pos="17999">
              <a:srgbClr val="FEE7F2">
                <a:alpha val="23000"/>
              </a:srgbClr>
            </a:gs>
            <a:gs pos="36000">
              <a:srgbClr val="FAC77D"/>
            </a:gs>
            <a:gs pos="61000">
              <a:srgbClr val="FBA97D"/>
            </a:gs>
            <a:gs pos="82001">
              <a:srgbClr val="FBD49C">
                <a:alpha val="22000"/>
              </a:srgbClr>
            </a:gs>
            <a:gs pos="100000">
              <a:srgbClr val="FEE7F2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5" descr="G:\конф\класс.уз..gif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18421621">
            <a:off x="3337331" y="5643024"/>
            <a:ext cx="1213531" cy="91195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0"/>
            <a:ext cx="7467600" cy="164305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200" dirty="0" smtClean="0">
                <a:latin typeface="Comic Sans MS" pitchFamily="66" charset="0"/>
                <a:hlinkClick r:id="rId3"/>
              </a:rPr>
              <a:t/>
            </a:r>
            <a:br>
              <a:rPr lang="ru-RU" sz="2200" dirty="0" smtClean="0">
                <a:latin typeface="Comic Sans MS" pitchFamily="66" charset="0"/>
                <a:hlinkClick r:id="rId3"/>
              </a:rPr>
            </a:br>
            <a:r>
              <a:rPr lang="ru-RU" sz="2200" dirty="0" smtClean="0">
                <a:latin typeface="Comic Sans MS" pitchFamily="66" charset="0"/>
                <a:hlinkClick r:id="rId3"/>
              </a:rPr>
              <a:t/>
            </a:r>
            <a:br>
              <a:rPr lang="ru-RU" sz="2200" dirty="0" smtClean="0">
                <a:latin typeface="Comic Sans MS" pitchFamily="66" charset="0"/>
                <a:hlinkClick r:id="rId3"/>
              </a:rPr>
            </a:br>
            <a:r>
              <a:rPr lang="ru-RU" sz="2200" dirty="0" smtClean="0">
                <a:latin typeface="Comic Sans MS" pitchFamily="66" charset="0"/>
                <a:hlinkClick r:id="rId3"/>
              </a:rPr>
              <a:t>Методы и приемы работы по социально- воспитанию дошкольников.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14282" y="857232"/>
            <a:ext cx="8643998" cy="2643206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sz="1300" dirty="0" smtClean="0">
                <a:latin typeface="Comic Sans MS" pitchFamily="66" charset="0"/>
              </a:rPr>
              <a:t> </a:t>
            </a:r>
          </a:p>
          <a:p>
            <a:r>
              <a:rPr lang="ru-RU" sz="1300" dirty="0" smtClean="0">
                <a:latin typeface="Comic Sans MS" pitchFamily="66" charset="0"/>
              </a:rPr>
              <a:t>- Целевые прогулки и экскурсии.</a:t>
            </a:r>
          </a:p>
          <a:p>
            <a:r>
              <a:rPr lang="ru-RU" sz="1300" dirty="0" smtClean="0">
                <a:latin typeface="Comic Sans MS" pitchFamily="66" charset="0"/>
              </a:rPr>
              <a:t>- Наблюдения (например, позволяющие видеть трудовую жизнь людей, изменения в облике города, улицы и т.д.).</a:t>
            </a:r>
          </a:p>
          <a:p>
            <a:r>
              <a:rPr lang="ru-RU" sz="1300" dirty="0" smtClean="0">
                <a:latin typeface="Comic Sans MS" pitchFamily="66" charset="0"/>
              </a:rPr>
              <a:t>- Рассказ, объяснения воспитателя в сочетании с показом и наблюдениями детей.</a:t>
            </a:r>
          </a:p>
          <a:p>
            <a:r>
              <a:rPr lang="ru-RU" sz="1300" dirty="0" smtClean="0">
                <a:latin typeface="Comic Sans MS" pitchFamily="66" charset="0"/>
              </a:rPr>
              <a:t>- Беседа о родном городе, поселке и т.п.</a:t>
            </a:r>
          </a:p>
          <a:p>
            <a:r>
              <a:rPr lang="ru-RU" sz="1300" dirty="0" smtClean="0">
                <a:latin typeface="Comic Sans MS" pitchFamily="66" charset="0"/>
              </a:rPr>
              <a:t>- Использование иллюстраций, диафильмов, детских произведений (их рассматривание и обсуждение).</a:t>
            </a:r>
          </a:p>
          <a:p>
            <a:r>
              <a:rPr lang="ru-RU" sz="1300" dirty="0" smtClean="0">
                <a:latin typeface="Comic Sans MS" pitchFamily="66" charset="0"/>
              </a:rPr>
              <a:t>- Разучивание песен и стихов о родине, пословиц, поговорок, чтение сказок, прослушивание музыкальных произведений.</a:t>
            </a:r>
          </a:p>
          <a:p>
            <a:r>
              <a:rPr lang="ru-RU" sz="1300" dirty="0" smtClean="0">
                <a:latin typeface="Comic Sans MS" pitchFamily="66" charset="0"/>
              </a:rPr>
              <a:t>- Ознакомление с произведениями народного творчества (росписи, скульптура, вышивка и т.п.).</a:t>
            </a:r>
          </a:p>
          <a:p>
            <a:r>
              <a:rPr lang="ru-RU" sz="1300" dirty="0" smtClean="0">
                <a:latin typeface="Comic Sans MS" pitchFamily="66" charset="0"/>
              </a:rPr>
              <a:t>- Обогащение и стимулирование детского творчества.</a:t>
            </a:r>
          </a:p>
          <a:p>
            <a:r>
              <a:rPr lang="ru-RU" sz="1300" dirty="0" smtClean="0">
                <a:latin typeface="Comic Sans MS" pitchFamily="66" charset="0"/>
              </a:rPr>
              <a:t>- Привлечение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3143248"/>
            <a:ext cx="207167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050" dirty="0" smtClean="0">
                <a:solidFill>
                  <a:srgbClr val="66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Игра имеет огромное значение в формировании социально-нравственных качеств дошкольника</a:t>
            </a:r>
            <a:endParaRPr lang="ru-RU" sz="1050" dirty="0"/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3428992" y="3071810"/>
            <a:ext cx="2500330" cy="785818"/>
          </a:xfrm>
          <a:prstGeom prst="rect">
            <a:avLst/>
          </a:prstGeom>
        </p:spPr>
        <p:txBody>
          <a:bodyPr vert="horz" anchor="b">
            <a:normAutofit fontScale="900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Народные игры – формирует представления</a:t>
            </a:r>
            <a:r>
              <a:rPr kumimoji="0" lang="ru-RU" sz="1200" b="0" i="0" u="none" strike="noStrike" kern="1200" cap="none" spc="0" normalizeH="0" noProof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 о </a:t>
            </a:r>
            <a:r>
              <a:rPr kumimoji="0" lang="ru-RU" sz="1200" b="0" i="0" u="none" strike="noStrike" kern="1200" cap="none" spc="0" normalizeH="0" baseline="0" noProof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образе жизни людей, их труде, быту, национальных устоях, представления о чести…</a:t>
            </a:r>
            <a:endParaRPr kumimoji="0" lang="ru-RU" sz="1200" b="0" i="0" u="none" strike="noStrike" kern="1200" cap="small" spc="0" normalizeH="0" baseline="0" noProof="0" dirty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</p:txBody>
      </p:sp>
      <p:pic>
        <p:nvPicPr>
          <p:cNvPr id="8" name="Рисунок 7" descr="DSC02292.JP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572132" y="3000372"/>
            <a:ext cx="1647741" cy="116853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9" name="Прямоугольник 8"/>
          <p:cNvSpPr/>
          <p:nvPr/>
        </p:nvSpPr>
        <p:spPr>
          <a:xfrm>
            <a:off x="214282" y="5214950"/>
            <a:ext cx="228601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05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Воспитание чувства уважения и гордости у детей используя дидактические игры с национальным колоритом:    «Чей сарафан?», «Укрась одежду национальным узором», «Сортируй узоры», «Исправь ошибку» и т.п.</a:t>
            </a:r>
          </a:p>
        </p:txBody>
      </p:sp>
      <p:pic>
        <p:nvPicPr>
          <p:cNvPr id="10" name="Picture 2" descr="G:\конф\русский сарафан.webp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2643174" y="5286388"/>
            <a:ext cx="990600" cy="138511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3" name="TextBox 12"/>
          <p:cNvSpPr txBox="1"/>
          <p:nvPr/>
        </p:nvSpPr>
        <p:spPr>
          <a:xfrm>
            <a:off x="5143504" y="5357826"/>
            <a:ext cx="207170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5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Оптимальным для духовно-нравственного воспитания в детском саду является проведение тематических музыкально игровых праздников: День Матери, 23 февраля, Масленица</a:t>
            </a:r>
            <a:endParaRPr lang="ru-RU" sz="105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14282" y="4357694"/>
            <a:ext cx="28956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050" b="1" i="1" dirty="0" smtClean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Знакомя с культурным наследием страны, педагоги приобщают детей к изготовлению народных игрушек, поделок и других предметов</a:t>
            </a:r>
            <a:endParaRPr lang="ru-RU" sz="1050" b="1" i="1" dirty="0">
              <a:solidFill>
                <a:srgbClr val="66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18" name="Picture 2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357554" y="4214818"/>
            <a:ext cx="1037149" cy="100010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9" name="TextBox 18"/>
          <p:cNvSpPr txBox="1"/>
          <p:nvPr/>
        </p:nvSpPr>
        <p:spPr>
          <a:xfrm>
            <a:off x="4929190" y="4143380"/>
            <a:ext cx="2286016" cy="13696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900" b="1" i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Целевые наблюдения и короткий рассказ взрослого способствуют тому, что ребенок, не перегружаясь излишней информацией, получает яркие представления об объекте, об истории родного города</a:t>
            </a:r>
            <a:r>
              <a:rPr lang="ru-RU" sz="2000" b="1" i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. </a:t>
            </a:r>
          </a:p>
          <a:p>
            <a:endParaRPr lang="ru-RU" dirty="0"/>
          </a:p>
        </p:txBody>
      </p:sp>
      <p:pic>
        <p:nvPicPr>
          <p:cNvPr id="20" name="Рисунок 19" descr="DSC02821.JPG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72396" y="3857628"/>
            <a:ext cx="990600" cy="120876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2" name="Рисунок 21" descr="C:\Documents and Settings\user\Рабочий стол\фотки\P1010161.JPG"/>
          <p:cNvPicPr/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071670" y="3143248"/>
            <a:ext cx="1428760" cy="128588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26" name="Picture 2" descr="C:\Documents and Settings\user\Мои документы\метод.документы\фото\фото детского сада\Фотки\DSC01452.JPG"/>
          <p:cNvPicPr>
            <a:picLocks noChangeAspect="1" noChangeArrowheads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124891" y="5343668"/>
            <a:ext cx="2019109" cy="151433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Багетная рамка 1"/>
          <p:cNvSpPr/>
          <p:nvPr/>
        </p:nvSpPr>
        <p:spPr>
          <a:xfrm>
            <a:off x="1285852" y="214290"/>
            <a:ext cx="7286676" cy="928694"/>
          </a:xfrm>
          <a:prstGeom prst="bevel">
            <a:avLst/>
          </a:prstGeom>
          <a:ln w="2857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990033"/>
                </a:solidFill>
              </a:rPr>
              <a:t>Организация  образовательно- воспитательной работы с детьми</a:t>
            </a:r>
            <a:endParaRPr lang="ru-RU" sz="2000" b="1" dirty="0">
              <a:solidFill>
                <a:srgbClr val="990033"/>
              </a:solidFill>
            </a:endParaRPr>
          </a:p>
        </p:txBody>
      </p:sp>
      <p:sp>
        <p:nvSpPr>
          <p:cNvPr id="3" name="Табличка 2"/>
          <p:cNvSpPr/>
          <p:nvPr/>
        </p:nvSpPr>
        <p:spPr>
          <a:xfrm>
            <a:off x="0" y="1571612"/>
            <a:ext cx="2000264" cy="1071570"/>
          </a:xfrm>
          <a:prstGeom prst="plaque">
            <a:avLst/>
          </a:prstGeom>
          <a:solidFill>
            <a:schemeClr val="accent1">
              <a:lumMod val="40000"/>
              <a:lumOff val="60000"/>
            </a:schemeClr>
          </a:solidFill>
          <a:ln w="38100">
            <a:solidFill>
              <a:schemeClr val="accent2">
                <a:lumMod val="7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</a:rPr>
              <a:t>Организованная образовательная деятельность</a:t>
            </a:r>
            <a:endParaRPr lang="ru-RU" sz="1400" dirty="0">
              <a:ln>
                <a:solidFill>
                  <a:schemeClr val="accent2">
                    <a:lumMod val="50000"/>
                  </a:schemeClr>
                </a:solidFill>
              </a:ln>
            </a:endParaRPr>
          </a:p>
        </p:txBody>
      </p:sp>
      <p:sp>
        <p:nvSpPr>
          <p:cNvPr id="4" name="Табличка 3"/>
          <p:cNvSpPr/>
          <p:nvPr/>
        </p:nvSpPr>
        <p:spPr>
          <a:xfrm>
            <a:off x="2357422" y="1643050"/>
            <a:ext cx="2143140" cy="1143008"/>
          </a:xfrm>
          <a:prstGeom prst="plaque">
            <a:avLst/>
          </a:prstGeom>
          <a:solidFill>
            <a:schemeClr val="accent1">
              <a:lumMod val="40000"/>
              <a:lumOff val="60000"/>
            </a:schemeClr>
          </a:solidFill>
          <a:ln w="38100">
            <a:solidFill>
              <a:schemeClr val="accent2">
                <a:lumMod val="7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</a:rPr>
              <a:t>Создание условий  для самостоятельной деятельности</a:t>
            </a:r>
            <a:endParaRPr lang="ru-RU" sz="1400" dirty="0">
              <a:ln>
                <a:solidFill>
                  <a:schemeClr val="accent2">
                    <a:lumMod val="50000"/>
                  </a:schemeClr>
                </a:solidFill>
              </a:ln>
            </a:endParaRPr>
          </a:p>
        </p:txBody>
      </p:sp>
      <p:sp>
        <p:nvSpPr>
          <p:cNvPr id="5" name="Табличка 4"/>
          <p:cNvSpPr/>
          <p:nvPr/>
        </p:nvSpPr>
        <p:spPr>
          <a:xfrm>
            <a:off x="4786314" y="1714488"/>
            <a:ext cx="2000264" cy="1000132"/>
          </a:xfrm>
          <a:prstGeom prst="plaque">
            <a:avLst/>
          </a:prstGeom>
          <a:solidFill>
            <a:schemeClr val="accent1">
              <a:lumMod val="40000"/>
              <a:lumOff val="60000"/>
            </a:schemeClr>
          </a:solidFill>
          <a:ln w="38100">
            <a:solidFill>
              <a:schemeClr val="accent2">
                <a:lumMod val="7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</a:rPr>
              <a:t>Просвятительская работа с родителями</a:t>
            </a:r>
            <a:endParaRPr lang="ru-RU" sz="1400" dirty="0">
              <a:ln>
                <a:solidFill>
                  <a:schemeClr val="accent2">
                    <a:lumMod val="50000"/>
                  </a:schemeClr>
                </a:solidFill>
              </a:ln>
            </a:endParaRPr>
          </a:p>
        </p:txBody>
      </p:sp>
      <p:pic>
        <p:nvPicPr>
          <p:cNvPr id="6" name="Picture 6" descr="C:\Documents and Settings\user\Рабочий стол\Новая папка\DSC00081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428992" y="4286256"/>
            <a:ext cx="2428892" cy="198240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0" name="Табличка 9"/>
          <p:cNvSpPr/>
          <p:nvPr/>
        </p:nvSpPr>
        <p:spPr>
          <a:xfrm>
            <a:off x="7215174" y="1500174"/>
            <a:ext cx="1928826" cy="1143008"/>
          </a:xfrm>
          <a:prstGeom prst="plaque">
            <a:avLst/>
          </a:prstGeom>
          <a:solidFill>
            <a:schemeClr val="accent1">
              <a:lumMod val="40000"/>
              <a:lumOff val="60000"/>
            </a:schemeClr>
          </a:solidFill>
          <a:ln w="38100">
            <a:solidFill>
              <a:schemeClr val="accent2">
                <a:lumMod val="7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</a:rPr>
              <a:t>Работа в режимных моментах</a:t>
            </a:r>
            <a:endParaRPr lang="ru-RU" sz="1400" dirty="0">
              <a:ln>
                <a:solidFill>
                  <a:schemeClr val="accent2">
                    <a:lumMod val="50000"/>
                  </a:schemeClr>
                </a:solidFill>
              </a:ln>
            </a:endParaRPr>
          </a:p>
        </p:txBody>
      </p:sp>
      <p:pic>
        <p:nvPicPr>
          <p:cNvPr id="13" name="Рисунок 12" descr="C:\Documents and Settings\user\Рабочий стол\фотки\P1000688.JPG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429388" y="3357562"/>
            <a:ext cx="2143140" cy="200024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4" name="Рисунок 13" descr="16 006.jp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857224" y="2928934"/>
            <a:ext cx="1928826" cy="197495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928662" y="357166"/>
            <a:ext cx="7500990" cy="661988"/>
          </a:xfrm>
          <a:prstGeom prst="rect">
            <a:avLst/>
          </a:prstGeom>
          <a:solidFill>
            <a:srgbClr val="FFFF99"/>
          </a:solidFill>
          <a:ln w="57150">
            <a:solidFill>
              <a:srgbClr val="FFCC66"/>
            </a:solidFill>
            <a:miter lim="800000"/>
            <a:headEnd/>
            <a:tailEnd/>
          </a:ln>
          <a:effectLst>
            <a:outerShdw sy="50000" kx="2453608" rotWithShape="0">
              <a:srgbClr val="808080">
                <a:alpha val="50000"/>
              </a:srgbClr>
            </a:outerShdw>
          </a:effectLst>
        </p:spPr>
        <p:txBody>
          <a:bodyPr wrap="square" anchor="ctr">
            <a:spAutoFit/>
          </a:bodyPr>
          <a:lstStyle/>
          <a:p>
            <a:pPr algn="ctr">
              <a:buSzPct val="345000"/>
              <a:defRPr/>
            </a:pPr>
            <a:r>
              <a:rPr lang="ru-RU" sz="2000" b="1" dirty="0"/>
              <a:t>Развивающая среда </a:t>
            </a:r>
            <a:r>
              <a:rPr lang="ru-RU" sz="2000" b="1" dirty="0" smtClean="0"/>
              <a:t>в группе</a:t>
            </a:r>
            <a:endParaRPr lang="ru-RU" sz="2000" b="1" dirty="0"/>
          </a:p>
          <a:p>
            <a:pPr algn="ctr">
              <a:defRPr/>
            </a:pPr>
            <a:endParaRPr lang="ru-RU" sz="1700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1142984"/>
            <a:ext cx="2139369" cy="171926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1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6" name="Прямоугольник с двумя вырезанными противолежащими углами 5"/>
          <p:cNvSpPr/>
          <p:nvPr/>
        </p:nvSpPr>
        <p:spPr>
          <a:xfrm>
            <a:off x="2285984" y="2000240"/>
            <a:ext cx="2286016" cy="1000132"/>
          </a:xfrm>
          <a:prstGeom prst="snip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Патриотическое воспитание</a:t>
            </a:r>
          </a:p>
          <a:p>
            <a:pPr algn="ctr"/>
            <a:r>
              <a:rPr lang="ru-RU" dirty="0" err="1" smtClean="0"/>
              <a:t>Гос</a:t>
            </a:r>
            <a:r>
              <a:rPr lang="ru-RU" dirty="0" smtClean="0"/>
              <a:t>. символика</a:t>
            </a:r>
          </a:p>
          <a:p>
            <a:pPr algn="ctr"/>
            <a:endParaRPr lang="ru-RU" dirty="0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3071802" y="2928934"/>
            <a:ext cx="2071702" cy="857256"/>
          </a:xfrm>
          <a:prstGeom prst="snip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r>
              <a:rPr lang="ru-RU" sz="1800" dirty="0" smtClean="0"/>
              <a:t>ОБЖ</a:t>
            </a:r>
            <a:br>
              <a:rPr lang="ru-RU" sz="1800" dirty="0" smtClean="0"/>
            </a:br>
            <a:r>
              <a:rPr lang="ru-RU" sz="1800" dirty="0" smtClean="0"/>
              <a:t>Пожарная, </a:t>
            </a:r>
            <a:br>
              <a:rPr lang="ru-RU" sz="1800" dirty="0" smtClean="0"/>
            </a:br>
            <a:r>
              <a:rPr lang="ru-RU" sz="1800" dirty="0" smtClean="0"/>
              <a:t>ПДД</a:t>
            </a:r>
            <a:endParaRPr lang="ru-RU" sz="1800" dirty="0"/>
          </a:p>
        </p:txBody>
      </p:sp>
      <p:sp>
        <p:nvSpPr>
          <p:cNvPr id="8" name="Заголовок 6"/>
          <p:cNvSpPr txBox="1">
            <a:spLocks/>
          </p:cNvSpPr>
          <p:nvPr/>
        </p:nvSpPr>
        <p:spPr>
          <a:xfrm>
            <a:off x="4429124" y="3786190"/>
            <a:ext cx="2071702" cy="928694"/>
          </a:xfrm>
          <a:prstGeom prst="snip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>
            <a:normAutofit fontScale="6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2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Ближайшее</a:t>
            </a:r>
            <a:r>
              <a:rPr kumimoji="0" lang="ru-RU" sz="2200" b="0" i="0" u="none" strike="noStrike" kern="1200" cap="small" spc="0" normalizeH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окружение «Моя семья», «Мой город», «Мой </a:t>
            </a:r>
            <a:r>
              <a:rPr kumimoji="0" lang="ru-RU" sz="2200" b="0" i="0" u="none" strike="noStrike" kern="1200" cap="small" spc="0" normalizeH="0" noProof="0" dirty="0" err="1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д</a:t>
            </a:r>
            <a:r>
              <a:rPr kumimoji="0" lang="ru-RU" sz="2200" b="0" i="0" u="none" strike="noStrike" kern="1200" cap="small" spc="0" normalizeH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/с»,</a:t>
            </a:r>
            <a:endParaRPr kumimoji="0" lang="ru-RU" sz="2200" b="0" i="0" u="none" strike="noStrike" kern="1200" cap="small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6"/>
          <p:cNvSpPr txBox="1">
            <a:spLocks/>
          </p:cNvSpPr>
          <p:nvPr/>
        </p:nvSpPr>
        <p:spPr>
          <a:xfrm>
            <a:off x="5857884" y="4643446"/>
            <a:ext cx="2071702" cy="928694"/>
          </a:xfrm>
          <a:prstGeom prst="snip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>
            <a:normAutofit fontScale="8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2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Этикет,</a:t>
            </a:r>
            <a:r>
              <a:rPr kumimoji="0" lang="ru-RU" sz="2200" b="0" i="0" u="none" strike="noStrike" kern="1200" cap="small" spc="0" normalizeH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правила поведения</a:t>
            </a:r>
            <a:endParaRPr kumimoji="0" lang="ru-RU" sz="2200" b="0" i="0" u="none" strike="noStrike" kern="1200" cap="small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Заголовок 6"/>
          <p:cNvSpPr txBox="1">
            <a:spLocks/>
          </p:cNvSpPr>
          <p:nvPr/>
        </p:nvSpPr>
        <p:spPr>
          <a:xfrm>
            <a:off x="7072298" y="5643578"/>
            <a:ext cx="2071702" cy="928694"/>
          </a:xfrm>
          <a:prstGeom prst="snip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2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Народное</a:t>
            </a:r>
            <a:r>
              <a:rPr kumimoji="0" lang="ru-RU" sz="2200" b="0" i="0" u="none" strike="noStrike" kern="1200" cap="small" spc="0" normalizeH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творчество</a:t>
            </a:r>
            <a:endParaRPr kumimoji="0" lang="ru-RU" sz="2200" b="0" i="0" u="none" strike="noStrike" kern="1200" cap="small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Выноска со стрелкой влево 11"/>
          <p:cNvSpPr/>
          <p:nvPr/>
        </p:nvSpPr>
        <p:spPr>
          <a:xfrm rot="18328402">
            <a:off x="3228409" y="2215775"/>
            <a:ext cx="1071570" cy="5322818"/>
          </a:xfrm>
          <a:prstGeom prst="leftArrowCallou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с двумя вырезанными противолежащими углами 12"/>
          <p:cNvSpPr/>
          <p:nvPr/>
        </p:nvSpPr>
        <p:spPr>
          <a:xfrm>
            <a:off x="357158" y="5072074"/>
            <a:ext cx="2928958" cy="1571636"/>
          </a:xfrm>
          <a:prstGeom prst="snip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Интеграция  элементов в центрах детской активности всех видов детской деятельности  </a:t>
            </a:r>
            <a:endParaRPr lang="ru-RU" dirty="0"/>
          </a:p>
        </p:txBody>
      </p:sp>
      <p:pic>
        <p:nvPicPr>
          <p:cNvPr id="14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72330" y="2928934"/>
            <a:ext cx="1688615" cy="164307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6" name="Picture 2" descr="C:\Users\Пользователь\Desktop\3.jpe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643570" y="2214554"/>
            <a:ext cx="2071687" cy="138112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D:\документы\Детский сад ФОТО\1212310798__33.webp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285720" y="1142984"/>
            <a:ext cx="2543164" cy="345731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Прямоугольник 2"/>
          <p:cNvSpPr/>
          <p:nvPr/>
        </p:nvSpPr>
        <p:spPr>
          <a:xfrm>
            <a:off x="3000364" y="1000108"/>
            <a:ext cx="5857916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«Нравственность заложена в характере. А характер, как известно формируется в детстве. И только от нас, от взрослых зависит, какими вырастут наши дети, как они смогут социализироваться в обществе, и как сложиться их дальнейшая жизнь…»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/>
            </a:r>
            <a:b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</a:b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/>
            </a:r>
            <a:b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</a:b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                                                             </a:t>
            </a:r>
            <a:r>
              <a:rPr lang="ru-RU" sz="1400" dirty="0" err="1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Иммануил</a:t>
            </a: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Кант </a:t>
            </a:r>
            <a:endParaRPr lang="ru-RU" dirty="0"/>
          </a:p>
        </p:txBody>
      </p:sp>
      <p:pic>
        <p:nvPicPr>
          <p:cNvPr id="4" name="Picture 2" descr="G:\конф\Ребёнок-голубь.webp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 flipH="1">
            <a:off x="3714744" y="4214818"/>
            <a:ext cx="3714776" cy="221324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677</TotalTime>
  <Words>337</Words>
  <Application>Microsoft Office PowerPoint</Application>
  <PresentationFormat>Экран (4:3)</PresentationFormat>
  <Paragraphs>82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Эркер</vt:lpstr>
      <vt:lpstr>Презентация PowerPoint</vt:lpstr>
      <vt:lpstr>Презентация PowerPoint</vt:lpstr>
      <vt:lpstr>Понятие, цель и задачи  нравственного воспитания и развития</vt:lpstr>
      <vt:lpstr>                  Принципы социально- нравственного воспитания </vt:lpstr>
      <vt:lpstr>  Методы и приемы работы по социально- воспитанию дошкольников.    </vt:lpstr>
      <vt:lpstr>Презентация PowerPoint</vt:lpstr>
      <vt:lpstr>ОБЖ Пожарная,  ПДД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*</cp:lastModifiedBy>
  <cp:revision>74</cp:revision>
  <dcterms:modified xsi:type="dcterms:W3CDTF">2015-08-19T12:04:41Z</dcterms:modified>
</cp:coreProperties>
</file>