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9CB93-8DB1-4C48-91F7-050C74CB1664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40F2-80C2-494E-AA06-1CC56C66A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05FD-D8C0-4D89-BC8E-4053E6ED637D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6BD6-9111-4577-A25B-123FE48A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4DED-7F59-4D3D-A2EB-4337A018521D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860DA-21B5-4DDF-845C-BEE7131EF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2468-166C-4D26-86ED-68F712C1794A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6B49-57AC-4C77-9DB3-4236D419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B2338-9639-4E77-BBCE-07C63C11104A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D05C0-7D66-44D0-B7B4-D226BFD6F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C3E0-CA88-4C17-A36C-6DEB389BA613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8CFE0-1FF0-41E0-93D0-E0CDEA9F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275-B821-4ED4-87FA-5902AFFF0CAD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6EC9-00B0-4486-A392-332CC6C13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8353-0285-41A3-A15E-A313A699A0AB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C491-1D2B-4D64-A630-8FDA9E7DF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3628-BF8B-4B66-8AC3-72061FFF9AAA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3E56-39EB-45FA-98D4-F83F3FCAC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8FB-6D25-40F3-A2CD-565CF4454696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BB06-C646-40AE-A674-652AFC753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94C6-5DC4-48C6-8903-66246706D74F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700B-3973-454D-AB5F-B82C363A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5F22586-4E27-49D5-933F-3D309D888D0D}" type="datetimeFigureOut">
              <a:rPr lang="ru-RU"/>
              <a:pPr>
                <a:defRPr/>
              </a:pPr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EB88FD2-1BF7-4B0E-AB62-888CBA6C2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6;&#1073;&#1097;&#1072;&#1103;%20&#1087;&#1072;&#1087;&#1082;&#1072;/&#1053;&#1054;&#1044;/&#1089;&#1087;&#1080;&#1089;&#1086;&#1082;%20&#1091;&#1095;&#1072;&#1089;&#1090;&#1085;&#1080;&#1082;&#1086;&#1074;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86;&#1073;&#1097;&#1072;&#1103;%20&#1087;&#1072;&#1087;&#1082;&#1072;/&#1087;&#1088;&#1077;&#1079;&#1077;&#1085;&#1090;&#1072;&#1094;&#1080;&#1080;/&#1087;&#1088;&#1086;&#1077;&#1082;&#1090;%20&#1084;&#1099;%20&#1079;&#1072;%20&#1078;&#1080;&#1079;&#1085;&#1100;%20&#1085;&#1072;%20&#1095;&#1080;&#1089;&#1090;&#1086;&#1081;%20&#1087;&#1083;&#1072;&#1085;&#1077;&#1090;&#1077;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0825" y="333375"/>
            <a:ext cx="8785225" cy="1223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МБДОУ д/с № 35 «АИСТЕНОК»</a:t>
            </a:r>
            <a:br>
              <a:rPr lang="ru-RU" sz="4400" dirty="0" smtClean="0"/>
            </a:br>
            <a:r>
              <a:rPr lang="ru-RU" sz="2000" b="1" dirty="0" smtClean="0"/>
              <a:t>п р е д с т а в л я е т</a:t>
            </a:r>
            <a:endParaRPr lang="ru-RU" sz="4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720" y="1844824"/>
            <a:ext cx="5178152" cy="3883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8313" y="1412875"/>
            <a:ext cx="8351837" cy="4752975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Беседы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Экскурсии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Изготовление поделок, картин из мусора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Экологические сказки, викторины, игры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Практические работы, опыты, эксперименты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Просмотр видео фильмов, презентаций об особенностях природы Волгоградской области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Оформление экологических уголков и озеленение площадок с использованием бытового мусора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Выпуск экологических буклетов, книжек-малышек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Работа с родителями (собрания, консультации, памятки)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Формы организации работы: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908050"/>
            <a:ext cx="8497887" cy="5761038"/>
          </a:xfrm>
        </p:spPr>
        <p:txBody>
          <a:bodyPr>
            <a:normAutofit lnSpcReduction="10000"/>
          </a:bodyPr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1 этап. Подготовительный: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«Экологическая разведка». Изучение и анализ экологического состояния ДОУ. Изучение уровня экологической культуры детей.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2 этап. Основной.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НОД – планета в опасности. </a:t>
            </a:r>
            <a:r>
              <a:rPr lang="ru-RU" b="1" dirty="0" err="1" smtClean="0"/>
              <a:t>Подпроект</a:t>
            </a:r>
            <a:r>
              <a:rPr lang="ru-RU" b="1" dirty="0" smtClean="0"/>
              <a:t> «Куда исчезают пропавшие листья?», </a:t>
            </a:r>
            <a:r>
              <a:rPr lang="ru-RU" b="1" dirty="0" err="1" smtClean="0"/>
              <a:t>подпроект</a:t>
            </a:r>
            <a:r>
              <a:rPr lang="ru-RU" b="1" dirty="0" smtClean="0"/>
              <a:t> «Колобок на новый лад». НОД – «Веселая игрушка – погремушка». Праздник – развлечение «Мы мусор весь не зарываем – мы с ним таланты открываем». </a:t>
            </a:r>
            <a:r>
              <a:rPr lang="ru-RU" b="1" dirty="0" err="1" smtClean="0"/>
              <a:t>Подпроект</a:t>
            </a:r>
            <a:r>
              <a:rPr lang="ru-RU" b="1" dirty="0" smtClean="0"/>
              <a:t> «Как использует бытовой мусор моя семья». 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3 этап. Заключительный</a:t>
            </a:r>
            <a:r>
              <a:rPr lang="ru-RU" b="1" dirty="0" smtClean="0"/>
              <a:t>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/>
              <a:t>«Подводим итоги». Дети и родители научились различать разные виды отходов. Познакомились с основными способами борьбы с ТБО. Научились использовать некоторые виды отходов в игровой и практической деятельности.</a:t>
            </a:r>
          </a:p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8640762" cy="504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Содержание работы над проектом по этапам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908050"/>
            <a:ext cx="8497887" cy="5689600"/>
          </a:xfrm>
        </p:spPr>
        <p:txBody>
          <a:bodyPr>
            <a:normAutofit fontScale="92500" lnSpcReduction="10000"/>
          </a:bodyPr>
          <a:lstStyle/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Л.С. Киселева, Т.А. </a:t>
            </a:r>
            <a:r>
              <a:rPr lang="ru-RU" dirty="0" err="1" smtClean="0"/>
              <a:t>Дапилина</a:t>
            </a:r>
            <a:r>
              <a:rPr lang="ru-RU" dirty="0"/>
              <a:t> </a:t>
            </a:r>
            <a:r>
              <a:rPr lang="ru-RU" dirty="0" smtClean="0"/>
              <a:t>«Проектный метод в деятельности дошкольного учреждения: пособие для руководителей и практических работников ДОУ». – М.:АРКТИ, 2004 г.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Н.А. Рыжова «Наш дом природа». Программа экологического воспитания дошкольников. – М.: «КАРАПУЗ – ДИДАКТИКА», 2005 г.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Н.А. Рыжова О проекте «Стратегии экологического образования в Российской Федерации». – «Дошкольное воспитание» – 1998 г., №7.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Н.А. Рыжова «Не просто сказки… экологические рассказы, сказки, праздники». 2002 г.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Н.А. Рыжова «Экологическое образование в детском саду». – М. 2001г.   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О.М. Масленников, А.А. Филлипенко «Экологические проекты в детском саду». – Волгоград: Учитель 2011 г.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Л.В. Лосева, М.В. </a:t>
            </a:r>
            <a:r>
              <a:rPr lang="ru-RU" dirty="0" err="1" smtClean="0"/>
              <a:t>Корепанова</a:t>
            </a:r>
            <a:r>
              <a:rPr lang="ru-RU" dirty="0" smtClean="0"/>
              <a:t> «Мы живем на земле Волгоградской» – 2005 г.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Интернет-ресурсы.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Музыка: «Земля полна чудес» Е. </a:t>
            </a:r>
            <a:r>
              <a:rPr lang="ru-RU" dirty="0" err="1" smtClean="0"/>
              <a:t>Зарицкая</a:t>
            </a:r>
            <a:r>
              <a:rPr lang="ru-RU" dirty="0" smtClean="0"/>
              <a:t>, Русские народные частушки «Ах, вы сени!» русские народные мелодии.</a:t>
            </a:r>
          </a:p>
          <a:p>
            <a:pPr marL="475488" indent="-4572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60350"/>
            <a:ext cx="7543800" cy="647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</a:rPr>
              <a:t>Список литературы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7543800" cy="3024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Участники и авторы презентации проекта «Мы за жизнь на чистой планете!»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3573463"/>
            <a:ext cx="226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Palatino Linotype" pitchFamily="18" charset="0"/>
              </a:rPr>
              <a:t>Список участников</a:t>
            </a:r>
          </a:p>
          <a:p>
            <a:r>
              <a:rPr lang="ru-RU">
                <a:latin typeface="Palatino Linotype" pitchFamily="18" charset="0"/>
              </a:rPr>
              <a:t>(нажать на фото)</a:t>
            </a:r>
          </a:p>
        </p:txBody>
      </p:sp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285381" y="2929706"/>
            <a:ext cx="5472100" cy="364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377" y="2132856"/>
            <a:ext cx="518924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СПАСИБО 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ВНИМАНИЕ!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33375"/>
            <a:ext cx="33226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Palatino Linotype" pitchFamily="18" charset="0"/>
              </a:rPr>
              <a:t>Есть в природе равновесие,</a:t>
            </a:r>
          </a:p>
          <a:p>
            <a:r>
              <a:rPr lang="ru-RU" i="1">
                <a:latin typeface="Palatino Linotype" pitchFamily="18" charset="0"/>
              </a:rPr>
              <a:t>Нарушать его нельзя.</a:t>
            </a:r>
          </a:p>
          <a:p>
            <a:r>
              <a:rPr lang="ru-RU" i="1">
                <a:latin typeface="Palatino Linotype" pitchFamily="18" charset="0"/>
              </a:rPr>
              <a:t>В жизни это очень важно</a:t>
            </a:r>
          </a:p>
          <a:p>
            <a:r>
              <a:rPr lang="ru-RU" i="1">
                <a:latin typeface="Palatino Linotype" pitchFamily="18" charset="0"/>
              </a:rPr>
              <a:t>Для тебя и для меня.</a:t>
            </a:r>
          </a:p>
          <a:p>
            <a:r>
              <a:rPr lang="ru-RU" i="1">
                <a:latin typeface="Palatino Linotype" pitchFamily="18" charset="0"/>
              </a:rPr>
              <a:t>Чтобы было равновесие </a:t>
            </a:r>
          </a:p>
          <a:p>
            <a:r>
              <a:rPr lang="ru-RU" i="1">
                <a:latin typeface="Palatino Linotype" pitchFamily="18" charset="0"/>
              </a:rPr>
              <a:t>Надо с вами, нам, друзья</a:t>
            </a:r>
          </a:p>
          <a:p>
            <a:r>
              <a:rPr lang="ru-RU" i="1">
                <a:latin typeface="Palatino Linotype" pitchFamily="18" charset="0"/>
              </a:rPr>
              <a:t>Не выбрасывать отходы</a:t>
            </a:r>
          </a:p>
          <a:p>
            <a:r>
              <a:rPr lang="ru-RU" i="1">
                <a:latin typeface="Palatino Linotype" pitchFamily="18" charset="0"/>
              </a:rPr>
              <a:t>И не загрязнять моря.</a:t>
            </a:r>
          </a:p>
          <a:p>
            <a:r>
              <a:rPr lang="ru-RU" i="1">
                <a:latin typeface="Palatino Linotype" pitchFamily="18" charset="0"/>
              </a:rPr>
              <a:t>Меньше ездить на машинах</a:t>
            </a:r>
          </a:p>
          <a:p>
            <a:r>
              <a:rPr lang="ru-RU" i="1">
                <a:latin typeface="Palatino Linotype" pitchFamily="18" charset="0"/>
              </a:rPr>
              <a:t>И пускать из фабрик дым,</a:t>
            </a:r>
          </a:p>
          <a:p>
            <a:r>
              <a:rPr lang="ru-RU" i="1">
                <a:latin typeface="Palatino Linotype" pitchFamily="18" charset="0"/>
              </a:rPr>
              <a:t>Чтоб не летали в атмосфере </a:t>
            </a:r>
          </a:p>
          <a:p>
            <a:r>
              <a:rPr lang="ru-RU" i="1">
                <a:latin typeface="Palatino Linotype" pitchFamily="18" charset="0"/>
              </a:rPr>
              <a:t>И не делали там дыр.</a:t>
            </a:r>
          </a:p>
          <a:p>
            <a:r>
              <a:rPr lang="ru-RU" i="1">
                <a:latin typeface="Palatino Linotype" pitchFamily="18" charset="0"/>
              </a:rPr>
              <a:t>Меньше фантиков, бумажек</a:t>
            </a:r>
          </a:p>
          <a:p>
            <a:r>
              <a:rPr lang="ru-RU" i="1">
                <a:latin typeface="Palatino Linotype" pitchFamily="18" charset="0"/>
              </a:rPr>
              <a:t>Ты на улицу бросай!</a:t>
            </a:r>
          </a:p>
          <a:p>
            <a:r>
              <a:rPr lang="ru-RU" i="1">
                <a:latin typeface="Palatino Linotype" pitchFamily="18" charset="0"/>
              </a:rPr>
              <a:t>Тренируй в себе, ты, ловкость:</a:t>
            </a:r>
          </a:p>
          <a:p>
            <a:r>
              <a:rPr lang="ru-RU" i="1">
                <a:latin typeface="Palatino Linotype" pitchFamily="18" charset="0"/>
              </a:rPr>
              <a:t>Точно в урну попадай.</a:t>
            </a:r>
          </a:p>
          <a:p>
            <a:r>
              <a:rPr lang="ru-RU" i="1">
                <a:latin typeface="Palatino Linotype" pitchFamily="18" charset="0"/>
              </a:rPr>
              <a:t>А когда захочешь кинуть</a:t>
            </a:r>
          </a:p>
          <a:p>
            <a:r>
              <a:rPr lang="ru-RU" i="1">
                <a:latin typeface="Palatino Linotype" pitchFamily="18" charset="0"/>
              </a:rPr>
              <a:t>Ты бумажку не в корзину, </a:t>
            </a:r>
          </a:p>
          <a:p>
            <a:r>
              <a:rPr lang="ru-RU" i="1">
                <a:latin typeface="Palatino Linotype" pitchFamily="18" charset="0"/>
              </a:rPr>
              <a:t>Ты подумай о природе – </a:t>
            </a:r>
          </a:p>
          <a:p>
            <a:r>
              <a:rPr lang="ru-RU" i="1">
                <a:latin typeface="Palatino Linotype" pitchFamily="18" charset="0"/>
              </a:rPr>
              <a:t>Нам еще здесь жить как вроде!</a:t>
            </a:r>
          </a:p>
          <a:p>
            <a:endParaRPr lang="ru-RU">
              <a:latin typeface="Palatino Linotype" pitchFamily="18" charset="0"/>
            </a:endParaRPr>
          </a:p>
          <a:p>
            <a:r>
              <a:rPr lang="ru-RU"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260350"/>
            <a:ext cx="8856662" cy="25209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Проект для детей и взрослых: </a:t>
            </a:r>
            <a:br>
              <a:rPr lang="ru-RU" sz="4000" dirty="0" smtClean="0"/>
            </a:br>
            <a:r>
              <a:rPr lang="ru-RU" sz="4000" dirty="0" smtClean="0"/>
              <a:t>«Мы за жизнь на чистой планете!»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Рисунок 5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8519" y="999778"/>
            <a:ext cx="6804248" cy="48661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5913438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>
                <a:latin typeface="Palatino Linotype" pitchFamily="18" charset="0"/>
              </a:rPr>
              <a:t>НАЖАТЬ НА КАРТИНКУ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0113" y="333375"/>
            <a:ext cx="75438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557338"/>
            <a:ext cx="792003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latin typeface="Palatino Linotype" pitchFamily="18" charset="0"/>
              </a:rPr>
              <a:t>Пояснительная записка</a:t>
            </a:r>
            <a:r>
              <a:rPr lang="ru-RU">
                <a:latin typeface="Palatino Linotype" pitchFamily="18" charset="0"/>
              </a:rPr>
              <a:t>:</a:t>
            </a:r>
          </a:p>
          <a:p>
            <a:pPr algn="just"/>
            <a:r>
              <a:rPr lang="ru-RU">
                <a:latin typeface="Palatino Linotype" pitchFamily="18" charset="0"/>
              </a:rPr>
              <a:t>Тема неблагополучной экологической ситуации очень актуальна для нашей области. Люди имеют право и должны знать о состоянии окружающей среды в регионе, где они живут. Одной из важных проблем Волгоградской области является утилизация отходов производства и потребления. В нашем детском саду создана система экологического воспитания дошкольников, которая основана на интеграции экологического воспитания во все виды детской деятельности и ориентирована на активное приобретение детьми и взрослыми навыков экологической культуры и повышение экологической грамотности всех субъектов эколого-образовательного пространства.</a:t>
            </a:r>
          </a:p>
          <a:p>
            <a:pPr algn="just"/>
            <a:r>
              <a:rPr lang="ru-RU">
                <a:latin typeface="Palatino Linotype" pitchFamily="18" charset="0"/>
              </a:rPr>
              <a:t>Сложная эколого-социальная ситуация сегодняшнего дня  ставит перед педагогами дошкольного образования задачу поиска универсальных и эффективных средств экологического воспитания.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2363" y="1700213"/>
            <a:ext cx="4211637" cy="4186237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u="sng" dirty="0"/>
              <a:t>Н</a:t>
            </a:r>
            <a:r>
              <a:rPr lang="ru-RU" u="sng" dirty="0" smtClean="0"/>
              <a:t>аш проект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«Мы за жизнь на чистой планете!» </a:t>
            </a:r>
            <a:r>
              <a:rPr lang="ru-RU" dirty="0" smtClean="0"/>
              <a:t>– стал одной из форм работы ДОУ по экологическому воспитанию детей.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8522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В настоящее время проектная деятельность – одна из эффективных форм </a:t>
            </a:r>
            <a:r>
              <a:rPr lang="ru-RU" sz="2400" dirty="0" err="1" smtClean="0"/>
              <a:t>воспитательно</a:t>
            </a:r>
            <a:r>
              <a:rPr lang="ru-RU" sz="2400" dirty="0"/>
              <a:t>-</a:t>
            </a:r>
            <a:r>
              <a:rPr lang="ru-RU" sz="2400" dirty="0" smtClean="0"/>
              <a:t>образовательной работы с детьми.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916832"/>
            <a:ext cx="5292080" cy="3969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55008" y="199150"/>
            <a:ext cx="449033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ТИП ПРОЕКТА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635375" y="1111250"/>
            <a:ext cx="1512888" cy="661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58913" y="1773238"/>
            <a:ext cx="64976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Познавательно-исследовательский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15783" y="2420888"/>
            <a:ext cx="619272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ПРОДОЛЖИТЕЛЬНОСТЬ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635375" y="3067050"/>
            <a:ext cx="1584325" cy="722313"/>
          </a:xfrm>
          <a:prstGeom prst="downArrow">
            <a:avLst>
              <a:gd name="adj1" fmla="val 544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650" y="3821113"/>
            <a:ext cx="80756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Долгосрочный (продолжительностью 3-х месяцев)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5986" y="4288959"/>
            <a:ext cx="642355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УЧАСТНИКИ ПРОЕКТА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635375" y="4997450"/>
            <a:ext cx="1657350" cy="73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08150" y="5832475"/>
            <a:ext cx="59642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Дети, Родители, коллектив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Проблемы: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1484313"/>
            <a:ext cx="80137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Сохранить чистоту и красоту нашего города.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Использование отходов в повседневной жизни.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Сотрудничество педагогов и родителей по проблеме экологического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воспитания детей.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2852738"/>
            <a:ext cx="4603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70C0"/>
                </a:solidFill>
                <a:latin typeface="Palatino Linotype" pitchFamily="18" charset="0"/>
              </a:rPr>
              <a:t>Цель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750" y="3933825"/>
            <a:ext cx="808513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latin typeface="+mn-lt"/>
                <a:cs typeface="+mn-cs"/>
              </a:rPr>
              <a:t>Расширить и углубить знания детей о взаимосвязи мира природы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деятельности человека: хозяйственной и природоохранной. Попытаться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решить «мусорную проблему» в стенах ДОУ.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3657600"/>
          </a:xfrm>
        </p:spPr>
        <p:txBody>
          <a:bodyPr>
            <a:normAutofit fontScale="92500"/>
          </a:bodyPr>
          <a:lstStyle/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Данный проект входит в комплексную программу создания непрерывного экологического образования, написан с учетом регионального компонента и адаптирован в условиях работы ДОУ.</a:t>
            </a:r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Детям даются экологические знания о мире не глобальной природы, а той, которая его окружает рядом, «близко» к дошкольнику, которую он может наблюдать изо дня в день, может и потрогать и </a:t>
            </a:r>
            <a:r>
              <a:rPr lang="ru-RU" dirty="0" err="1" smtClean="0"/>
              <a:t>поощущать</a:t>
            </a:r>
            <a:r>
              <a:rPr lang="ru-RU" dirty="0" smtClean="0"/>
              <a:t>. </a:t>
            </a:r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 детей должны быть знания об отрицательном влиянии на природу деятельности людей, о том, как, человек использует природу, заботится о ее сохранности. Оказывать пассивную помощь в деятельности взрослых, направленной на сохранение условий жизни и жизни самого человека.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Содержание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проекта: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288" y="981075"/>
            <a:ext cx="6096000" cy="2303463"/>
          </a:xfrm>
        </p:spPr>
        <p:txBody>
          <a:bodyPr/>
          <a:lstStyle/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«Куда исчезают пропавшие листья?»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«Колобок на новый лад»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«Красота своими руками из пищевых отходов»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«Веселая игрушка – погремушка»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«Как использует бытовой мусор моя семья»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75438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Подпроекты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3429000"/>
            <a:ext cx="4837112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НОД: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«Планета в опасности»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«Веселая игрушка – погремушка»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1341438"/>
            <a:ext cx="8424863" cy="5040312"/>
          </a:xfrm>
        </p:spPr>
        <p:txBody>
          <a:bodyPr>
            <a:normAutofit fontScale="92500"/>
          </a:bodyPr>
          <a:lstStyle/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Созданы условия в ДОУ для экологического воспитания детей: развивающей среды, показа методических наглядно-иллюстрированных материалов.</a:t>
            </a:r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Организованно «экологическое пространство» в помещении в ДОУ (групповые уголки природы, экологическая компания, экологическая лаборатория). На территории ДОУ разбита экологическая тропинка.</a:t>
            </a:r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Осуществляется организация и проведение опытов и экспериментов. </a:t>
            </a:r>
            <a:endParaRPr lang="ru-RU" dirty="0"/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Проводятся различные типы НОД по ознакомлению детей с природой и ее охраной. Используется природоведческая литература и мультимедийный проектор, в целях экологического воспитания.</a:t>
            </a:r>
          </a:p>
          <a:p>
            <a:pPr marL="274320" indent="-256032"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Особое место отводится экологическому театру, экологическим акциям, где детьми и родителями разыгрываются сказки по экологии и затрагивается тема «загрязнение окружающей среды» : «как люди речку обидели», «репка», «спор машины и дерева».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850" y="260350"/>
            <a:ext cx="8640763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Для успешной реализации проекта в ДОУ имеются все предпосылки: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241</TotalTime>
  <Words>1007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МБДОУ д/с № 35 «АИСТЕНОК» п р е д с т а в л я е т</vt:lpstr>
      <vt:lpstr>Проект для детей и взрослых:  «Мы за жизнь на чистой планете!»  </vt:lpstr>
      <vt:lpstr>Актуальность проекта</vt:lpstr>
      <vt:lpstr>В настоящее время проектная деятельность – одна из эффективных форм воспитательно-образовательной работы с детьми.</vt:lpstr>
      <vt:lpstr>Презентация PowerPoint</vt:lpstr>
      <vt:lpstr>Проблемы:</vt:lpstr>
      <vt:lpstr>Содержание проекта:</vt:lpstr>
      <vt:lpstr>Подпроекты:</vt:lpstr>
      <vt:lpstr>Для успешной реализации проекта в ДОУ имеются все предпосылки:</vt:lpstr>
      <vt:lpstr>Формы организации работы:</vt:lpstr>
      <vt:lpstr>Содержание работы над проектом по этапам</vt:lpstr>
      <vt:lpstr>Список литературы</vt:lpstr>
      <vt:lpstr>Участники и авторы презентации проекта «Мы за жизнь на чистой планете!»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35 «АИСТЕНОК» п р е д с т а в л я е т</dc:title>
  <dc:creator>Пользователь</dc:creator>
  <cp:lastModifiedBy>User</cp:lastModifiedBy>
  <cp:revision>38</cp:revision>
  <dcterms:created xsi:type="dcterms:W3CDTF">2015-01-11T16:44:22Z</dcterms:created>
  <dcterms:modified xsi:type="dcterms:W3CDTF">2015-08-17T05:39:08Z</dcterms:modified>
</cp:coreProperties>
</file>