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0" r:id="rId7"/>
    <p:sldId id="281"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 id="282"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119A33-95D6-4D15-8AF5-3775019E691C}"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4A537F3E-443D-4C80-9D2D-44B2D0A6DBC1}">
      <dgm:prSet/>
      <dgm:spPr/>
      <dgm:t>
        <a:bodyPr/>
        <a:lstStyle/>
        <a:p>
          <a:pPr rtl="0"/>
          <a:r>
            <a:rPr lang="ru-RU" dirty="0" smtClean="0"/>
            <a:t> Гимнастика в постели</a:t>
          </a:r>
          <a:endParaRPr lang="ru-RU" dirty="0"/>
        </a:p>
      </dgm:t>
    </dgm:pt>
    <dgm:pt modelId="{76D5F054-AFE4-490A-9584-F019EB31C374}" type="parTrans" cxnId="{2AAEB2E9-1048-4982-A146-AE2DD5F71334}">
      <dgm:prSet/>
      <dgm:spPr/>
      <dgm:t>
        <a:bodyPr/>
        <a:lstStyle/>
        <a:p>
          <a:endParaRPr lang="ru-RU"/>
        </a:p>
      </dgm:t>
    </dgm:pt>
    <dgm:pt modelId="{E12F5F8A-FB6B-43DF-B6B9-2829285BA877}" type="sibTrans" cxnId="{2AAEB2E9-1048-4982-A146-AE2DD5F71334}">
      <dgm:prSet/>
      <dgm:spPr/>
      <dgm:t>
        <a:bodyPr/>
        <a:lstStyle/>
        <a:p>
          <a:endParaRPr lang="ru-RU"/>
        </a:p>
      </dgm:t>
    </dgm:pt>
    <dgm:pt modelId="{45FB9A55-A291-49BD-8A41-8F1475ACDE86}">
      <dgm:prSet/>
      <dgm:spPr/>
      <dgm:t>
        <a:bodyPr/>
        <a:lstStyle/>
        <a:p>
          <a:pPr rtl="0"/>
          <a:r>
            <a:rPr lang="ru-RU" dirty="0" smtClean="0"/>
            <a:t>Упражнения для профилактики нарушений осанки и плоскостопия</a:t>
          </a:r>
          <a:endParaRPr lang="ru-RU" dirty="0"/>
        </a:p>
      </dgm:t>
    </dgm:pt>
    <dgm:pt modelId="{44A0DCCD-4097-4313-AB98-7F820F9DD599}" type="parTrans" cxnId="{8ED89032-ED79-4419-858F-A5D1797483FF}">
      <dgm:prSet/>
      <dgm:spPr/>
      <dgm:t>
        <a:bodyPr/>
        <a:lstStyle/>
        <a:p>
          <a:endParaRPr lang="ru-RU"/>
        </a:p>
      </dgm:t>
    </dgm:pt>
    <dgm:pt modelId="{04932304-518F-47FC-B50D-1F6F026D5EEB}" type="sibTrans" cxnId="{8ED89032-ED79-4419-858F-A5D1797483FF}">
      <dgm:prSet/>
      <dgm:spPr/>
      <dgm:t>
        <a:bodyPr/>
        <a:lstStyle/>
        <a:p>
          <a:endParaRPr lang="ru-RU"/>
        </a:p>
      </dgm:t>
    </dgm:pt>
    <dgm:pt modelId="{3303FBF8-32B2-4979-B0EF-B3EEBAB60B1D}">
      <dgm:prSet/>
      <dgm:spPr/>
      <dgm:t>
        <a:bodyPr/>
        <a:lstStyle/>
        <a:p>
          <a:pPr rtl="0"/>
          <a:r>
            <a:rPr lang="ru-RU" dirty="0" smtClean="0"/>
            <a:t>Дыхательная гимнастика</a:t>
          </a:r>
          <a:endParaRPr lang="ru-RU" dirty="0"/>
        </a:p>
      </dgm:t>
    </dgm:pt>
    <dgm:pt modelId="{82D7F6B3-E662-4560-A057-D43AFAFE5A8B}" type="parTrans" cxnId="{6BAFC806-6BF6-4DEE-B4E2-A84AA6DE8123}">
      <dgm:prSet/>
      <dgm:spPr/>
      <dgm:t>
        <a:bodyPr/>
        <a:lstStyle/>
        <a:p>
          <a:endParaRPr lang="ru-RU"/>
        </a:p>
      </dgm:t>
    </dgm:pt>
    <dgm:pt modelId="{FB935468-F7DD-45A0-9DA1-23A4EDB81131}" type="sibTrans" cxnId="{6BAFC806-6BF6-4DEE-B4E2-A84AA6DE8123}">
      <dgm:prSet/>
      <dgm:spPr/>
      <dgm:t>
        <a:bodyPr/>
        <a:lstStyle/>
        <a:p>
          <a:endParaRPr lang="ru-RU"/>
        </a:p>
      </dgm:t>
    </dgm:pt>
    <dgm:pt modelId="{17677735-9B1C-4066-9678-5212223DF3BA}">
      <dgm:prSet/>
      <dgm:spPr/>
      <dgm:t>
        <a:bodyPr/>
        <a:lstStyle/>
        <a:p>
          <a:pPr rtl="0"/>
          <a:r>
            <a:rPr lang="ru-RU" dirty="0" smtClean="0"/>
            <a:t> Индивидуальные задания</a:t>
          </a:r>
          <a:endParaRPr lang="ru-RU" dirty="0"/>
        </a:p>
      </dgm:t>
    </dgm:pt>
    <dgm:pt modelId="{E5D27BD2-4559-4EEC-8629-7D4DD223B5C0}" type="parTrans" cxnId="{3311805C-FFC0-448F-8155-E96247D833AB}">
      <dgm:prSet/>
      <dgm:spPr/>
      <dgm:t>
        <a:bodyPr/>
        <a:lstStyle/>
        <a:p>
          <a:endParaRPr lang="ru-RU"/>
        </a:p>
      </dgm:t>
    </dgm:pt>
    <dgm:pt modelId="{15A91026-87EB-4893-816A-2D117802D676}" type="sibTrans" cxnId="{3311805C-FFC0-448F-8155-E96247D833AB}">
      <dgm:prSet/>
      <dgm:spPr/>
      <dgm:t>
        <a:bodyPr/>
        <a:lstStyle/>
        <a:p>
          <a:endParaRPr lang="ru-RU"/>
        </a:p>
      </dgm:t>
    </dgm:pt>
    <dgm:pt modelId="{026AB92B-FBEA-4A27-9DC8-BC8848F9E442}">
      <dgm:prSet/>
      <dgm:spPr/>
      <dgm:t>
        <a:bodyPr/>
        <a:lstStyle/>
        <a:p>
          <a:pPr rtl="0"/>
          <a:r>
            <a:rPr lang="ru-RU" dirty="0" smtClean="0"/>
            <a:t>Водные процедуры</a:t>
          </a:r>
          <a:endParaRPr lang="ru-RU" dirty="0"/>
        </a:p>
      </dgm:t>
    </dgm:pt>
    <dgm:pt modelId="{FA7036B4-D9F6-4A70-A2B2-1963A178BF64}" type="parTrans" cxnId="{60BE5BB7-5720-494F-B854-04173C2A369E}">
      <dgm:prSet/>
      <dgm:spPr/>
      <dgm:t>
        <a:bodyPr/>
        <a:lstStyle/>
        <a:p>
          <a:endParaRPr lang="ru-RU"/>
        </a:p>
      </dgm:t>
    </dgm:pt>
    <dgm:pt modelId="{EA60E446-AEC8-4097-BFED-6811F58E786B}" type="sibTrans" cxnId="{60BE5BB7-5720-494F-B854-04173C2A369E}">
      <dgm:prSet/>
      <dgm:spPr/>
      <dgm:t>
        <a:bodyPr/>
        <a:lstStyle/>
        <a:p>
          <a:endParaRPr lang="ru-RU"/>
        </a:p>
      </dgm:t>
    </dgm:pt>
    <dgm:pt modelId="{D6834E2D-B05F-4E2B-AF88-A7450744467D}" type="pres">
      <dgm:prSet presAssocID="{56119A33-95D6-4D15-8AF5-3775019E691C}" presName="Name0" presStyleCnt="0">
        <dgm:presLayoutVars>
          <dgm:chMax val="7"/>
          <dgm:dir/>
          <dgm:animLvl val="lvl"/>
          <dgm:resizeHandles val="exact"/>
        </dgm:presLayoutVars>
      </dgm:prSet>
      <dgm:spPr/>
    </dgm:pt>
    <dgm:pt modelId="{7E18405A-55B4-44A7-8990-BFF8B4B4A054}" type="pres">
      <dgm:prSet presAssocID="{4A537F3E-443D-4C80-9D2D-44B2D0A6DBC1}" presName="circle1" presStyleLbl="node1" presStyleIdx="0" presStyleCnt="5"/>
      <dgm:spPr/>
    </dgm:pt>
    <dgm:pt modelId="{A52974D1-973D-4EA0-93A0-17EC2877ADF4}" type="pres">
      <dgm:prSet presAssocID="{4A537F3E-443D-4C80-9D2D-44B2D0A6DBC1}" presName="space" presStyleCnt="0"/>
      <dgm:spPr/>
    </dgm:pt>
    <dgm:pt modelId="{9D6584D0-3F71-4CAC-B524-E53690B8F3F4}" type="pres">
      <dgm:prSet presAssocID="{4A537F3E-443D-4C80-9D2D-44B2D0A6DBC1}" presName="rect1" presStyleLbl="alignAcc1" presStyleIdx="0" presStyleCnt="5"/>
      <dgm:spPr/>
      <dgm:t>
        <a:bodyPr/>
        <a:lstStyle/>
        <a:p>
          <a:endParaRPr lang="ru-RU"/>
        </a:p>
      </dgm:t>
    </dgm:pt>
    <dgm:pt modelId="{0D8DBDFC-4D66-49C9-B542-CEF08A954597}" type="pres">
      <dgm:prSet presAssocID="{45FB9A55-A291-49BD-8A41-8F1475ACDE86}" presName="vertSpace2" presStyleLbl="node1" presStyleIdx="0" presStyleCnt="5"/>
      <dgm:spPr/>
    </dgm:pt>
    <dgm:pt modelId="{9FB84A71-7EA5-4E0F-A3D4-C3A81B4717B5}" type="pres">
      <dgm:prSet presAssocID="{45FB9A55-A291-49BD-8A41-8F1475ACDE86}" presName="circle2" presStyleLbl="node1" presStyleIdx="1" presStyleCnt="5"/>
      <dgm:spPr/>
    </dgm:pt>
    <dgm:pt modelId="{5260AED7-F9C1-43A1-9327-50AD4773022F}" type="pres">
      <dgm:prSet presAssocID="{45FB9A55-A291-49BD-8A41-8F1475ACDE86}" presName="rect2" presStyleLbl="alignAcc1" presStyleIdx="1" presStyleCnt="5"/>
      <dgm:spPr/>
      <dgm:t>
        <a:bodyPr/>
        <a:lstStyle/>
        <a:p>
          <a:endParaRPr lang="ru-RU"/>
        </a:p>
      </dgm:t>
    </dgm:pt>
    <dgm:pt modelId="{BE3EBD72-603E-4CD6-B347-C1ECF48C32E4}" type="pres">
      <dgm:prSet presAssocID="{3303FBF8-32B2-4979-B0EF-B3EEBAB60B1D}" presName="vertSpace3" presStyleLbl="node1" presStyleIdx="1" presStyleCnt="5"/>
      <dgm:spPr/>
    </dgm:pt>
    <dgm:pt modelId="{0D8CC285-EDE1-4D00-A28F-1B07F3520DC6}" type="pres">
      <dgm:prSet presAssocID="{3303FBF8-32B2-4979-B0EF-B3EEBAB60B1D}" presName="circle3" presStyleLbl="node1" presStyleIdx="2" presStyleCnt="5"/>
      <dgm:spPr/>
    </dgm:pt>
    <dgm:pt modelId="{16CCE36A-6556-4714-A5BC-C75796591E96}" type="pres">
      <dgm:prSet presAssocID="{3303FBF8-32B2-4979-B0EF-B3EEBAB60B1D}" presName="rect3" presStyleLbl="alignAcc1" presStyleIdx="2" presStyleCnt="5"/>
      <dgm:spPr/>
      <dgm:t>
        <a:bodyPr/>
        <a:lstStyle/>
        <a:p>
          <a:endParaRPr lang="ru-RU"/>
        </a:p>
      </dgm:t>
    </dgm:pt>
    <dgm:pt modelId="{31BFF021-0827-448A-BD83-D9075F4171B1}" type="pres">
      <dgm:prSet presAssocID="{17677735-9B1C-4066-9678-5212223DF3BA}" presName="vertSpace4" presStyleLbl="node1" presStyleIdx="2" presStyleCnt="5"/>
      <dgm:spPr/>
    </dgm:pt>
    <dgm:pt modelId="{FADCDF5F-5302-4962-9BE0-C5639C79CE21}" type="pres">
      <dgm:prSet presAssocID="{17677735-9B1C-4066-9678-5212223DF3BA}" presName="circle4" presStyleLbl="node1" presStyleIdx="3" presStyleCnt="5"/>
      <dgm:spPr/>
    </dgm:pt>
    <dgm:pt modelId="{2543F7C3-FFC6-4C11-B4F9-0090351DD5C8}" type="pres">
      <dgm:prSet presAssocID="{17677735-9B1C-4066-9678-5212223DF3BA}" presName="rect4" presStyleLbl="alignAcc1" presStyleIdx="3" presStyleCnt="5"/>
      <dgm:spPr/>
      <dgm:t>
        <a:bodyPr/>
        <a:lstStyle/>
        <a:p>
          <a:endParaRPr lang="ru-RU"/>
        </a:p>
      </dgm:t>
    </dgm:pt>
    <dgm:pt modelId="{26AE1550-3751-4C65-B7B6-0B8542865F61}" type="pres">
      <dgm:prSet presAssocID="{026AB92B-FBEA-4A27-9DC8-BC8848F9E442}" presName="vertSpace5" presStyleLbl="node1" presStyleIdx="3" presStyleCnt="5"/>
      <dgm:spPr/>
    </dgm:pt>
    <dgm:pt modelId="{C4A3433F-46C4-43E5-AD77-05221B5C0147}" type="pres">
      <dgm:prSet presAssocID="{026AB92B-FBEA-4A27-9DC8-BC8848F9E442}" presName="circle5" presStyleLbl="node1" presStyleIdx="4" presStyleCnt="5"/>
      <dgm:spPr/>
    </dgm:pt>
    <dgm:pt modelId="{BE8ABC44-1E34-4CC5-ACBA-860CDA03BEC5}" type="pres">
      <dgm:prSet presAssocID="{026AB92B-FBEA-4A27-9DC8-BC8848F9E442}" presName="rect5" presStyleLbl="alignAcc1" presStyleIdx="4" presStyleCnt="5"/>
      <dgm:spPr/>
      <dgm:t>
        <a:bodyPr/>
        <a:lstStyle/>
        <a:p>
          <a:endParaRPr lang="ru-RU"/>
        </a:p>
      </dgm:t>
    </dgm:pt>
    <dgm:pt modelId="{E4ECAC91-BCCE-437E-892D-9CD612AF4AA7}" type="pres">
      <dgm:prSet presAssocID="{4A537F3E-443D-4C80-9D2D-44B2D0A6DBC1}" presName="rect1ParTxNoCh" presStyleLbl="alignAcc1" presStyleIdx="4" presStyleCnt="5">
        <dgm:presLayoutVars>
          <dgm:chMax val="1"/>
          <dgm:bulletEnabled val="1"/>
        </dgm:presLayoutVars>
      </dgm:prSet>
      <dgm:spPr/>
      <dgm:t>
        <a:bodyPr/>
        <a:lstStyle/>
        <a:p>
          <a:endParaRPr lang="ru-RU"/>
        </a:p>
      </dgm:t>
    </dgm:pt>
    <dgm:pt modelId="{07EED153-89A3-4491-AD51-25A971E1DE01}" type="pres">
      <dgm:prSet presAssocID="{45FB9A55-A291-49BD-8A41-8F1475ACDE86}" presName="rect2ParTxNoCh" presStyleLbl="alignAcc1" presStyleIdx="4" presStyleCnt="5">
        <dgm:presLayoutVars>
          <dgm:chMax val="1"/>
          <dgm:bulletEnabled val="1"/>
        </dgm:presLayoutVars>
      </dgm:prSet>
      <dgm:spPr/>
      <dgm:t>
        <a:bodyPr/>
        <a:lstStyle/>
        <a:p>
          <a:endParaRPr lang="ru-RU"/>
        </a:p>
      </dgm:t>
    </dgm:pt>
    <dgm:pt modelId="{B87F8846-8024-44FA-B2C2-6A6EB4F4EA83}" type="pres">
      <dgm:prSet presAssocID="{3303FBF8-32B2-4979-B0EF-B3EEBAB60B1D}" presName="rect3ParTxNoCh" presStyleLbl="alignAcc1" presStyleIdx="4" presStyleCnt="5">
        <dgm:presLayoutVars>
          <dgm:chMax val="1"/>
          <dgm:bulletEnabled val="1"/>
        </dgm:presLayoutVars>
      </dgm:prSet>
      <dgm:spPr/>
      <dgm:t>
        <a:bodyPr/>
        <a:lstStyle/>
        <a:p>
          <a:endParaRPr lang="ru-RU"/>
        </a:p>
      </dgm:t>
    </dgm:pt>
    <dgm:pt modelId="{54FA1D11-B102-4770-A27C-D5A6DBD6A8C3}" type="pres">
      <dgm:prSet presAssocID="{17677735-9B1C-4066-9678-5212223DF3BA}" presName="rect4ParTxNoCh" presStyleLbl="alignAcc1" presStyleIdx="4" presStyleCnt="5">
        <dgm:presLayoutVars>
          <dgm:chMax val="1"/>
          <dgm:bulletEnabled val="1"/>
        </dgm:presLayoutVars>
      </dgm:prSet>
      <dgm:spPr/>
      <dgm:t>
        <a:bodyPr/>
        <a:lstStyle/>
        <a:p>
          <a:endParaRPr lang="ru-RU"/>
        </a:p>
      </dgm:t>
    </dgm:pt>
    <dgm:pt modelId="{BF0044B5-D1DB-46F1-808F-65BE52C3FBCE}" type="pres">
      <dgm:prSet presAssocID="{026AB92B-FBEA-4A27-9DC8-BC8848F9E442}" presName="rect5ParTxNoCh" presStyleLbl="alignAcc1" presStyleIdx="4" presStyleCnt="5">
        <dgm:presLayoutVars>
          <dgm:chMax val="1"/>
          <dgm:bulletEnabled val="1"/>
        </dgm:presLayoutVars>
      </dgm:prSet>
      <dgm:spPr/>
      <dgm:t>
        <a:bodyPr/>
        <a:lstStyle/>
        <a:p>
          <a:endParaRPr lang="ru-RU"/>
        </a:p>
      </dgm:t>
    </dgm:pt>
  </dgm:ptLst>
  <dgm:cxnLst>
    <dgm:cxn modelId="{44D886D0-8C40-4839-A26A-695550D8B4C4}" type="presOf" srcId="{026AB92B-FBEA-4A27-9DC8-BC8848F9E442}" destId="{BF0044B5-D1DB-46F1-808F-65BE52C3FBCE}" srcOrd="1" destOrd="0" presId="urn:microsoft.com/office/officeart/2005/8/layout/target3"/>
    <dgm:cxn modelId="{A3F105B4-6110-4762-AA26-89960A9B35F9}" type="presOf" srcId="{4A537F3E-443D-4C80-9D2D-44B2D0A6DBC1}" destId="{9D6584D0-3F71-4CAC-B524-E53690B8F3F4}" srcOrd="0" destOrd="0" presId="urn:microsoft.com/office/officeart/2005/8/layout/target3"/>
    <dgm:cxn modelId="{617482BE-8431-4372-A229-F499AA8F4B66}" type="presOf" srcId="{56119A33-95D6-4D15-8AF5-3775019E691C}" destId="{D6834E2D-B05F-4E2B-AF88-A7450744467D}" srcOrd="0" destOrd="0" presId="urn:microsoft.com/office/officeart/2005/8/layout/target3"/>
    <dgm:cxn modelId="{8ED89032-ED79-4419-858F-A5D1797483FF}" srcId="{56119A33-95D6-4D15-8AF5-3775019E691C}" destId="{45FB9A55-A291-49BD-8A41-8F1475ACDE86}" srcOrd="1" destOrd="0" parTransId="{44A0DCCD-4097-4313-AB98-7F820F9DD599}" sibTransId="{04932304-518F-47FC-B50D-1F6F026D5EEB}"/>
    <dgm:cxn modelId="{6BAFC806-6BF6-4DEE-B4E2-A84AA6DE8123}" srcId="{56119A33-95D6-4D15-8AF5-3775019E691C}" destId="{3303FBF8-32B2-4979-B0EF-B3EEBAB60B1D}" srcOrd="2" destOrd="0" parTransId="{82D7F6B3-E662-4560-A057-D43AFAFE5A8B}" sibTransId="{FB935468-F7DD-45A0-9DA1-23A4EDB81131}"/>
    <dgm:cxn modelId="{3311805C-FFC0-448F-8155-E96247D833AB}" srcId="{56119A33-95D6-4D15-8AF5-3775019E691C}" destId="{17677735-9B1C-4066-9678-5212223DF3BA}" srcOrd="3" destOrd="0" parTransId="{E5D27BD2-4559-4EEC-8629-7D4DD223B5C0}" sibTransId="{15A91026-87EB-4893-816A-2D117802D676}"/>
    <dgm:cxn modelId="{B4967002-0DCC-47DB-B6B5-DC13B1819682}" type="presOf" srcId="{45FB9A55-A291-49BD-8A41-8F1475ACDE86}" destId="{5260AED7-F9C1-43A1-9327-50AD4773022F}" srcOrd="0" destOrd="0" presId="urn:microsoft.com/office/officeart/2005/8/layout/target3"/>
    <dgm:cxn modelId="{85F91F3B-9920-4C62-8B90-A70FAD9EBF7F}" type="presOf" srcId="{026AB92B-FBEA-4A27-9DC8-BC8848F9E442}" destId="{BE8ABC44-1E34-4CC5-ACBA-860CDA03BEC5}" srcOrd="0" destOrd="0" presId="urn:microsoft.com/office/officeart/2005/8/layout/target3"/>
    <dgm:cxn modelId="{8E2F752A-3203-4BAC-95B3-C3C9EA68B63F}" type="presOf" srcId="{4A537F3E-443D-4C80-9D2D-44B2D0A6DBC1}" destId="{E4ECAC91-BCCE-437E-892D-9CD612AF4AA7}" srcOrd="1" destOrd="0" presId="urn:microsoft.com/office/officeart/2005/8/layout/target3"/>
    <dgm:cxn modelId="{2AAEB2E9-1048-4982-A146-AE2DD5F71334}" srcId="{56119A33-95D6-4D15-8AF5-3775019E691C}" destId="{4A537F3E-443D-4C80-9D2D-44B2D0A6DBC1}" srcOrd="0" destOrd="0" parTransId="{76D5F054-AFE4-490A-9584-F019EB31C374}" sibTransId="{E12F5F8A-FB6B-43DF-B6B9-2829285BA877}"/>
    <dgm:cxn modelId="{BC4D22D3-67E6-4B24-9ACB-B13529F8FB2C}" type="presOf" srcId="{45FB9A55-A291-49BD-8A41-8F1475ACDE86}" destId="{07EED153-89A3-4491-AD51-25A971E1DE01}" srcOrd="1" destOrd="0" presId="urn:microsoft.com/office/officeart/2005/8/layout/target3"/>
    <dgm:cxn modelId="{BB2BECBD-3B37-4BD9-827E-3AB959AB1501}" type="presOf" srcId="{3303FBF8-32B2-4979-B0EF-B3EEBAB60B1D}" destId="{B87F8846-8024-44FA-B2C2-6A6EB4F4EA83}" srcOrd="1" destOrd="0" presId="urn:microsoft.com/office/officeart/2005/8/layout/target3"/>
    <dgm:cxn modelId="{0B798FE3-7CDA-43EB-91CB-CA7FE0C84263}" type="presOf" srcId="{3303FBF8-32B2-4979-B0EF-B3EEBAB60B1D}" destId="{16CCE36A-6556-4714-A5BC-C75796591E96}" srcOrd="0" destOrd="0" presId="urn:microsoft.com/office/officeart/2005/8/layout/target3"/>
    <dgm:cxn modelId="{AD51FD61-781F-4634-8AC5-980AC038800D}" type="presOf" srcId="{17677735-9B1C-4066-9678-5212223DF3BA}" destId="{54FA1D11-B102-4770-A27C-D5A6DBD6A8C3}" srcOrd="1" destOrd="0" presId="urn:microsoft.com/office/officeart/2005/8/layout/target3"/>
    <dgm:cxn modelId="{60BE5BB7-5720-494F-B854-04173C2A369E}" srcId="{56119A33-95D6-4D15-8AF5-3775019E691C}" destId="{026AB92B-FBEA-4A27-9DC8-BC8848F9E442}" srcOrd="4" destOrd="0" parTransId="{FA7036B4-D9F6-4A70-A2B2-1963A178BF64}" sibTransId="{EA60E446-AEC8-4097-BFED-6811F58E786B}"/>
    <dgm:cxn modelId="{7D458DE2-95F2-411E-B3D8-F227A765A710}" type="presOf" srcId="{17677735-9B1C-4066-9678-5212223DF3BA}" destId="{2543F7C3-FFC6-4C11-B4F9-0090351DD5C8}" srcOrd="0" destOrd="0" presId="urn:microsoft.com/office/officeart/2005/8/layout/target3"/>
    <dgm:cxn modelId="{66E2C596-DB0D-41F8-A005-4E6D01C0177D}" type="presParOf" srcId="{D6834E2D-B05F-4E2B-AF88-A7450744467D}" destId="{7E18405A-55B4-44A7-8990-BFF8B4B4A054}" srcOrd="0" destOrd="0" presId="urn:microsoft.com/office/officeart/2005/8/layout/target3"/>
    <dgm:cxn modelId="{6677FFAA-DD8E-47B8-A826-DF80B0C2E341}" type="presParOf" srcId="{D6834E2D-B05F-4E2B-AF88-A7450744467D}" destId="{A52974D1-973D-4EA0-93A0-17EC2877ADF4}" srcOrd="1" destOrd="0" presId="urn:microsoft.com/office/officeart/2005/8/layout/target3"/>
    <dgm:cxn modelId="{F2585082-A38C-4FC6-8DCB-872D196DF6D8}" type="presParOf" srcId="{D6834E2D-B05F-4E2B-AF88-A7450744467D}" destId="{9D6584D0-3F71-4CAC-B524-E53690B8F3F4}" srcOrd="2" destOrd="0" presId="urn:microsoft.com/office/officeart/2005/8/layout/target3"/>
    <dgm:cxn modelId="{DF9988C7-2FC2-4BC5-95E1-422D9A2F98BE}" type="presParOf" srcId="{D6834E2D-B05F-4E2B-AF88-A7450744467D}" destId="{0D8DBDFC-4D66-49C9-B542-CEF08A954597}" srcOrd="3" destOrd="0" presId="urn:microsoft.com/office/officeart/2005/8/layout/target3"/>
    <dgm:cxn modelId="{1F3FB993-7075-451B-B298-4A397AFB5D6A}" type="presParOf" srcId="{D6834E2D-B05F-4E2B-AF88-A7450744467D}" destId="{9FB84A71-7EA5-4E0F-A3D4-C3A81B4717B5}" srcOrd="4" destOrd="0" presId="urn:microsoft.com/office/officeart/2005/8/layout/target3"/>
    <dgm:cxn modelId="{B99E5EDC-C1DA-42A9-B4B8-814F605EBCD5}" type="presParOf" srcId="{D6834E2D-B05F-4E2B-AF88-A7450744467D}" destId="{5260AED7-F9C1-43A1-9327-50AD4773022F}" srcOrd="5" destOrd="0" presId="urn:microsoft.com/office/officeart/2005/8/layout/target3"/>
    <dgm:cxn modelId="{9E9B20A9-AFFD-4513-8135-3AE2AAE9F7C6}" type="presParOf" srcId="{D6834E2D-B05F-4E2B-AF88-A7450744467D}" destId="{BE3EBD72-603E-4CD6-B347-C1ECF48C32E4}" srcOrd="6" destOrd="0" presId="urn:microsoft.com/office/officeart/2005/8/layout/target3"/>
    <dgm:cxn modelId="{5B039942-2C08-4EC2-A8A8-95B392A4656C}" type="presParOf" srcId="{D6834E2D-B05F-4E2B-AF88-A7450744467D}" destId="{0D8CC285-EDE1-4D00-A28F-1B07F3520DC6}" srcOrd="7" destOrd="0" presId="urn:microsoft.com/office/officeart/2005/8/layout/target3"/>
    <dgm:cxn modelId="{8D8666BE-877C-4865-B8B1-1497F100DB7C}" type="presParOf" srcId="{D6834E2D-B05F-4E2B-AF88-A7450744467D}" destId="{16CCE36A-6556-4714-A5BC-C75796591E96}" srcOrd="8" destOrd="0" presId="urn:microsoft.com/office/officeart/2005/8/layout/target3"/>
    <dgm:cxn modelId="{A114F93C-DF51-4C26-ADE2-79654B42C972}" type="presParOf" srcId="{D6834E2D-B05F-4E2B-AF88-A7450744467D}" destId="{31BFF021-0827-448A-BD83-D9075F4171B1}" srcOrd="9" destOrd="0" presId="urn:microsoft.com/office/officeart/2005/8/layout/target3"/>
    <dgm:cxn modelId="{C7B2C670-1F0B-4BD6-8D82-80FC1E333725}" type="presParOf" srcId="{D6834E2D-B05F-4E2B-AF88-A7450744467D}" destId="{FADCDF5F-5302-4962-9BE0-C5639C79CE21}" srcOrd="10" destOrd="0" presId="urn:microsoft.com/office/officeart/2005/8/layout/target3"/>
    <dgm:cxn modelId="{6BE5AB90-94D6-4FE6-AD19-85D766B7A51B}" type="presParOf" srcId="{D6834E2D-B05F-4E2B-AF88-A7450744467D}" destId="{2543F7C3-FFC6-4C11-B4F9-0090351DD5C8}" srcOrd="11" destOrd="0" presId="urn:microsoft.com/office/officeart/2005/8/layout/target3"/>
    <dgm:cxn modelId="{E34DA901-7CCA-4AAF-98FD-3B7B201EBBC9}" type="presParOf" srcId="{D6834E2D-B05F-4E2B-AF88-A7450744467D}" destId="{26AE1550-3751-4C65-B7B6-0B8542865F61}" srcOrd="12" destOrd="0" presId="urn:microsoft.com/office/officeart/2005/8/layout/target3"/>
    <dgm:cxn modelId="{BD29A335-3710-48EE-A06E-EA1094834696}" type="presParOf" srcId="{D6834E2D-B05F-4E2B-AF88-A7450744467D}" destId="{C4A3433F-46C4-43E5-AD77-05221B5C0147}" srcOrd="13" destOrd="0" presId="urn:microsoft.com/office/officeart/2005/8/layout/target3"/>
    <dgm:cxn modelId="{826902DD-8D63-42FF-B573-FF3C56354D21}" type="presParOf" srcId="{D6834E2D-B05F-4E2B-AF88-A7450744467D}" destId="{BE8ABC44-1E34-4CC5-ACBA-860CDA03BEC5}" srcOrd="14" destOrd="0" presId="urn:microsoft.com/office/officeart/2005/8/layout/target3"/>
    <dgm:cxn modelId="{FA63A8E1-BC75-4EF8-A53B-425C140917FA}" type="presParOf" srcId="{D6834E2D-B05F-4E2B-AF88-A7450744467D}" destId="{E4ECAC91-BCCE-437E-892D-9CD612AF4AA7}" srcOrd="15" destOrd="0" presId="urn:microsoft.com/office/officeart/2005/8/layout/target3"/>
    <dgm:cxn modelId="{FD5471BE-6CC0-4F54-B55C-8E12DFBEE0B3}" type="presParOf" srcId="{D6834E2D-B05F-4E2B-AF88-A7450744467D}" destId="{07EED153-89A3-4491-AD51-25A971E1DE01}" srcOrd="16" destOrd="0" presId="urn:microsoft.com/office/officeart/2005/8/layout/target3"/>
    <dgm:cxn modelId="{3C552FD7-0619-4F58-B07B-CF9854387B84}" type="presParOf" srcId="{D6834E2D-B05F-4E2B-AF88-A7450744467D}" destId="{B87F8846-8024-44FA-B2C2-6A6EB4F4EA83}" srcOrd="17" destOrd="0" presId="urn:microsoft.com/office/officeart/2005/8/layout/target3"/>
    <dgm:cxn modelId="{4B865959-D993-4DF1-8237-FF701E202335}" type="presParOf" srcId="{D6834E2D-B05F-4E2B-AF88-A7450744467D}" destId="{54FA1D11-B102-4770-A27C-D5A6DBD6A8C3}" srcOrd="18" destOrd="0" presId="urn:microsoft.com/office/officeart/2005/8/layout/target3"/>
    <dgm:cxn modelId="{902D2B35-F298-4BA8-B97D-A750E8B32CBE}" type="presParOf" srcId="{D6834E2D-B05F-4E2B-AF88-A7450744467D}" destId="{BF0044B5-D1DB-46F1-808F-65BE52C3FBCE}" srcOrd="1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18405A-55B4-44A7-8990-BFF8B4B4A054}">
      <dsp:nvSpPr>
        <dsp:cNvPr id="0" name=""/>
        <dsp:cNvSpPr/>
      </dsp:nvSpPr>
      <dsp:spPr>
        <a:xfrm>
          <a:off x="0" y="14303"/>
          <a:ext cx="4845144" cy="4845144"/>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6584D0-3F71-4CAC-B524-E53690B8F3F4}">
      <dsp:nvSpPr>
        <dsp:cNvPr id="0" name=""/>
        <dsp:cNvSpPr/>
      </dsp:nvSpPr>
      <dsp:spPr>
        <a:xfrm>
          <a:off x="2422572" y="14303"/>
          <a:ext cx="5652668" cy="484514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ru-RU" sz="2200" kern="1200" dirty="0" smtClean="0"/>
            <a:t> Гимнастика в постели</a:t>
          </a:r>
          <a:endParaRPr lang="ru-RU" sz="2200" kern="1200" dirty="0"/>
        </a:p>
      </dsp:txBody>
      <dsp:txXfrm>
        <a:off x="2422572" y="14303"/>
        <a:ext cx="5652668" cy="775223"/>
      </dsp:txXfrm>
    </dsp:sp>
    <dsp:sp modelId="{9FB84A71-7EA5-4E0F-A3D4-C3A81B4717B5}">
      <dsp:nvSpPr>
        <dsp:cNvPr id="0" name=""/>
        <dsp:cNvSpPr/>
      </dsp:nvSpPr>
      <dsp:spPr>
        <a:xfrm>
          <a:off x="508740" y="789527"/>
          <a:ext cx="3827663" cy="3827663"/>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60AED7-F9C1-43A1-9327-50AD4773022F}">
      <dsp:nvSpPr>
        <dsp:cNvPr id="0" name=""/>
        <dsp:cNvSpPr/>
      </dsp:nvSpPr>
      <dsp:spPr>
        <a:xfrm>
          <a:off x="2422572" y="789527"/>
          <a:ext cx="5652668" cy="382766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ru-RU" sz="2200" kern="1200" dirty="0" smtClean="0"/>
            <a:t>Упражнения для профилактики нарушений осанки и плоскостопия</a:t>
          </a:r>
          <a:endParaRPr lang="ru-RU" sz="2200" kern="1200" dirty="0"/>
        </a:p>
      </dsp:txBody>
      <dsp:txXfrm>
        <a:off x="2422572" y="789527"/>
        <a:ext cx="5652668" cy="775223"/>
      </dsp:txXfrm>
    </dsp:sp>
    <dsp:sp modelId="{0D8CC285-EDE1-4D00-A28F-1B07F3520DC6}">
      <dsp:nvSpPr>
        <dsp:cNvPr id="0" name=""/>
        <dsp:cNvSpPr/>
      </dsp:nvSpPr>
      <dsp:spPr>
        <a:xfrm>
          <a:off x="1017480" y="1564750"/>
          <a:ext cx="2810183" cy="2810183"/>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CCE36A-6556-4714-A5BC-C75796591E96}">
      <dsp:nvSpPr>
        <dsp:cNvPr id="0" name=""/>
        <dsp:cNvSpPr/>
      </dsp:nvSpPr>
      <dsp:spPr>
        <a:xfrm>
          <a:off x="2422572" y="1564750"/>
          <a:ext cx="5652668" cy="281018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ru-RU" sz="2200" kern="1200" dirty="0" smtClean="0"/>
            <a:t>Дыхательная гимнастика</a:t>
          </a:r>
          <a:endParaRPr lang="ru-RU" sz="2200" kern="1200" dirty="0"/>
        </a:p>
      </dsp:txBody>
      <dsp:txXfrm>
        <a:off x="2422572" y="1564750"/>
        <a:ext cx="5652668" cy="775223"/>
      </dsp:txXfrm>
    </dsp:sp>
    <dsp:sp modelId="{FADCDF5F-5302-4962-9BE0-C5639C79CE21}">
      <dsp:nvSpPr>
        <dsp:cNvPr id="0" name=""/>
        <dsp:cNvSpPr/>
      </dsp:nvSpPr>
      <dsp:spPr>
        <a:xfrm>
          <a:off x="1526220" y="2339973"/>
          <a:ext cx="1792703" cy="1792703"/>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43F7C3-FFC6-4C11-B4F9-0090351DD5C8}">
      <dsp:nvSpPr>
        <dsp:cNvPr id="0" name=""/>
        <dsp:cNvSpPr/>
      </dsp:nvSpPr>
      <dsp:spPr>
        <a:xfrm>
          <a:off x="2422572" y="2339973"/>
          <a:ext cx="5652668" cy="179270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ru-RU" sz="2200" kern="1200" dirty="0" smtClean="0"/>
            <a:t> Индивидуальные задания</a:t>
          </a:r>
          <a:endParaRPr lang="ru-RU" sz="2200" kern="1200" dirty="0"/>
        </a:p>
      </dsp:txBody>
      <dsp:txXfrm>
        <a:off x="2422572" y="2339973"/>
        <a:ext cx="5652668" cy="775223"/>
      </dsp:txXfrm>
    </dsp:sp>
    <dsp:sp modelId="{C4A3433F-46C4-43E5-AD77-05221B5C0147}">
      <dsp:nvSpPr>
        <dsp:cNvPr id="0" name=""/>
        <dsp:cNvSpPr/>
      </dsp:nvSpPr>
      <dsp:spPr>
        <a:xfrm>
          <a:off x="2034960" y="3115196"/>
          <a:ext cx="775223" cy="775223"/>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8ABC44-1E34-4CC5-ACBA-860CDA03BEC5}">
      <dsp:nvSpPr>
        <dsp:cNvPr id="0" name=""/>
        <dsp:cNvSpPr/>
      </dsp:nvSpPr>
      <dsp:spPr>
        <a:xfrm>
          <a:off x="2422572" y="3115196"/>
          <a:ext cx="5652668" cy="77522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ru-RU" sz="2200" kern="1200" dirty="0" smtClean="0"/>
            <a:t>Водные процедуры</a:t>
          </a:r>
          <a:endParaRPr lang="ru-RU" sz="2200" kern="1200" dirty="0"/>
        </a:p>
      </dsp:txBody>
      <dsp:txXfrm>
        <a:off x="2422572" y="3115196"/>
        <a:ext cx="5652668" cy="775223"/>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89B6339C-D37A-4B33-94B6-3AD6F31679C9}" type="datetimeFigureOut">
              <a:rPr lang="ru-RU" smtClean="0"/>
              <a:t>07.10.2014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4C0A2C13-09A9-4D13-8189-DE7BD25C0881}"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9B6339C-D37A-4B33-94B6-3AD6F31679C9}" type="datetimeFigureOut">
              <a:rPr lang="ru-RU" smtClean="0"/>
              <a:t>07.10.2014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0A2C13-09A9-4D13-8189-DE7BD25C088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9B6339C-D37A-4B33-94B6-3AD6F31679C9}" type="datetimeFigureOut">
              <a:rPr lang="ru-RU" smtClean="0"/>
              <a:t>07.10.2014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0A2C13-09A9-4D13-8189-DE7BD25C088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89B6339C-D37A-4B33-94B6-3AD6F31679C9}" type="datetimeFigureOut">
              <a:rPr lang="ru-RU" smtClean="0"/>
              <a:t>07.10.2014</a:t>
            </a:fld>
            <a:endParaRPr lang="ru-RU"/>
          </a:p>
        </p:txBody>
      </p:sp>
      <p:sp>
        <p:nvSpPr>
          <p:cNvPr id="9" name="Номер слайда 8"/>
          <p:cNvSpPr>
            <a:spLocks noGrp="1"/>
          </p:cNvSpPr>
          <p:nvPr>
            <p:ph type="sldNum" sz="quarter" idx="15"/>
          </p:nvPr>
        </p:nvSpPr>
        <p:spPr/>
        <p:txBody>
          <a:bodyPr rtlCol="0"/>
          <a:lstStyle/>
          <a:p>
            <a:fld id="{4C0A2C13-09A9-4D13-8189-DE7BD25C0881}"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89B6339C-D37A-4B33-94B6-3AD6F31679C9}" type="datetimeFigureOut">
              <a:rPr lang="ru-RU" smtClean="0"/>
              <a:t>07.10.2014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4C0A2C13-09A9-4D13-8189-DE7BD25C0881}"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89B6339C-D37A-4B33-94B6-3AD6F31679C9}" type="datetimeFigureOut">
              <a:rPr lang="ru-RU" smtClean="0"/>
              <a:t>07.10.2014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C0A2C13-09A9-4D13-8189-DE7BD25C0881}"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89B6339C-D37A-4B33-94B6-3AD6F31679C9}" type="datetimeFigureOut">
              <a:rPr lang="ru-RU" smtClean="0"/>
              <a:t>07.10.2014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C0A2C13-09A9-4D13-8189-DE7BD25C0881}"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89B6339C-D37A-4B33-94B6-3AD6F31679C9}" type="datetimeFigureOut">
              <a:rPr lang="ru-RU" smtClean="0"/>
              <a:t>07.10.2014</a:t>
            </a:fld>
            <a:endParaRPr lang="ru-RU"/>
          </a:p>
        </p:txBody>
      </p:sp>
      <p:sp>
        <p:nvSpPr>
          <p:cNvPr id="7" name="Номер слайда 6"/>
          <p:cNvSpPr>
            <a:spLocks noGrp="1"/>
          </p:cNvSpPr>
          <p:nvPr>
            <p:ph type="sldNum" sz="quarter" idx="11"/>
          </p:nvPr>
        </p:nvSpPr>
        <p:spPr/>
        <p:txBody>
          <a:bodyPr rtlCol="0"/>
          <a:lstStyle/>
          <a:p>
            <a:fld id="{4C0A2C13-09A9-4D13-8189-DE7BD25C0881}"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9B6339C-D37A-4B33-94B6-3AD6F31679C9}" type="datetimeFigureOut">
              <a:rPr lang="ru-RU" smtClean="0"/>
              <a:t>07.10.2014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C0A2C13-09A9-4D13-8189-DE7BD25C088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89B6339C-D37A-4B33-94B6-3AD6F31679C9}" type="datetimeFigureOut">
              <a:rPr lang="ru-RU" smtClean="0"/>
              <a:t>07.10.2014</a:t>
            </a:fld>
            <a:endParaRPr lang="ru-RU"/>
          </a:p>
        </p:txBody>
      </p:sp>
      <p:sp>
        <p:nvSpPr>
          <p:cNvPr id="22" name="Номер слайда 21"/>
          <p:cNvSpPr>
            <a:spLocks noGrp="1"/>
          </p:cNvSpPr>
          <p:nvPr>
            <p:ph type="sldNum" sz="quarter" idx="15"/>
          </p:nvPr>
        </p:nvSpPr>
        <p:spPr/>
        <p:txBody>
          <a:bodyPr rtlCol="0"/>
          <a:lstStyle/>
          <a:p>
            <a:fld id="{4C0A2C13-09A9-4D13-8189-DE7BD25C0881}"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89B6339C-D37A-4B33-94B6-3AD6F31679C9}" type="datetimeFigureOut">
              <a:rPr lang="ru-RU" smtClean="0"/>
              <a:t>07.10.2014</a:t>
            </a:fld>
            <a:endParaRPr lang="ru-RU"/>
          </a:p>
        </p:txBody>
      </p:sp>
      <p:sp>
        <p:nvSpPr>
          <p:cNvPr id="18" name="Номер слайда 17"/>
          <p:cNvSpPr>
            <a:spLocks noGrp="1"/>
          </p:cNvSpPr>
          <p:nvPr>
            <p:ph type="sldNum" sz="quarter" idx="11"/>
          </p:nvPr>
        </p:nvSpPr>
        <p:spPr/>
        <p:txBody>
          <a:bodyPr rtlCol="0"/>
          <a:lstStyle/>
          <a:p>
            <a:fld id="{4C0A2C13-09A9-4D13-8189-DE7BD25C0881}"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9B6339C-D37A-4B33-94B6-3AD6F31679C9}" type="datetimeFigureOut">
              <a:rPr lang="ru-RU" smtClean="0"/>
              <a:t>07.10.2014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C0A2C13-09A9-4D13-8189-DE7BD25C0881}"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07704" y="1844824"/>
            <a:ext cx="6768752" cy="2376264"/>
          </a:xfrm>
        </p:spPr>
        <p:txBody>
          <a:bodyPr>
            <a:noAutofit/>
          </a:bodyPr>
          <a:lstStyle/>
          <a:p>
            <a:pPr algn="ctr"/>
            <a:r>
              <a:rPr lang="ru-RU" sz="8000" i="1" dirty="0" smtClean="0">
                <a:solidFill>
                  <a:schemeClr val="accent3">
                    <a:lumMod val="75000"/>
                  </a:schemeClr>
                </a:solidFill>
                <a:latin typeface="Monotype Corsiva" panose="03010101010201010101" pitchFamily="66" charset="0"/>
              </a:rPr>
              <a:t/>
            </a:r>
            <a:br>
              <a:rPr lang="ru-RU" sz="8000" i="1" dirty="0" smtClean="0">
                <a:solidFill>
                  <a:schemeClr val="accent3">
                    <a:lumMod val="75000"/>
                  </a:schemeClr>
                </a:solidFill>
                <a:latin typeface="Monotype Corsiva" panose="03010101010201010101" pitchFamily="66" charset="0"/>
              </a:rPr>
            </a:br>
            <a:r>
              <a:rPr lang="ru-RU" sz="8000" i="1" dirty="0">
                <a:solidFill>
                  <a:schemeClr val="accent3">
                    <a:lumMod val="75000"/>
                  </a:schemeClr>
                </a:solidFill>
                <a:latin typeface="Monotype Corsiva" panose="03010101010201010101" pitchFamily="66" charset="0"/>
              </a:rPr>
              <a:t/>
            </a:r>
            <a:br>
              <a:rPr lang="ru-RU" sz="8000" i="1" dirty="0">
                <a:solidFill>
                  <a:schemeClr val="accent3">
                    <a:lumMod val="75000"/>
                  </a:schemeClr>
                </a:solidFill>
                <a:latin typeface="Monotype Corsiva" panose="03010101010201010101" pitchFamily="66" charset="0"/>
              </a:rPr>
            </a:br>
            <a:r>
              <a:rPr lang="ru-RU" sz="8000" i="1" dirty="0" smtClean="0">
                <a:solidFill>
                  <a:schemeClr val="accent3">
                    <a:lumMod val="75000"/>
                  </a:schemeClr>
                </a:solidFill>
                <a:latin typeface="Monotype Corsiva" panose="03010101010201010101" pitchFamily="66" charset="0"/>
              </a:rPr>
              <a:t>Гимнастика после сна </a:t>
            </a:r>
            <a:endParaRPr lang="ru-RU" sz="8000" i="1" dirty="0">
              <a:solidFill>
                <a:schemeClr val="accent3">
                  <a:lumMod val="75000"/>
                </a:schemeClr>
              </a:solidFill>
              <a:latin typeface="Monotype Corsiva" panose="03010101010201010101" pitchFamily="66" charset="0"/>
            </a:endParaRP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12609359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dirty="0">
                <a:solidFill>
                  <a:schemeClr val="accent1">
                    <a:lumMod val="75000"/>
                  </a:schemeClr>
                </a:solidFill>
              </a:rPr>
              <a:t>ГИМНАСТИКА </a:t>
            </a:r>
            <a:r>
              <a:rPr lang="ru-RU" sz="2800" dirty="0" smtClean="0">
                <a:solidFill>
                  <a:schemeClr val="accent1">
                    <a:lumMod val="75000"/>
                  </a:schemeClr>
                </a:solidFill>
              </a:rPr>
              <a:t>ИГРОВОГО</a:t>
            </a:r>
            <a:br>
              <a:rPr lang="ru-RU" sz="2800" dirty="0" smtClean="0">
                <a:solidFill>
                  <a:schemeClr val="accent1">
                    <a:lumMod val="75000"/>
                  </a:schemeClr>
                </a:solidFill>
              </a:rPr>
            </a:br>
            <a:r>
              <a:rPr lang="ru-RU" sz="2800" dirty="0" smtClean="0">
                <a:solidFill>
                  <a:schemeClr val="accent1">
                    <a:lumMod val="75000"/>
                  </a:schemeClr>
                </a:solidFill>
              </a:rPr>
              <a:t> </a:t>
            </a:r>
            <a:r>
              <a:rPr lang="ru-RU" sz="2800" dirty="0">
                <a:solidFill>
                  <a:schemeClr val="accent1">
                    <a:lumMod val="75000"/>
                  </a:schemeClr>
                </a:solidFill>
              </a:rPr>
              <a:t>ХАРАКТЕРА</a:t>
            </a:r>
          </a:p>
        </p:txBody>
      </p:sp>
      <p:sp>
        <p:nvSpPr>
          <p:cNvPr id="3" name="Объект 2"/>
          <p:cNvSpPr>
            <a:spLocks noGrp="1"/>
          </p:cNvSpPr>
          <p:nvPr>
            <p:ph sz="quarter" idx="1"/>
          </p:nvPr>
        </p:nvSpPr>
        <p:spPr>
          <a:xfrm>
            <a:off x="1259632" y="2204864"/>
            <a:ext cx="6665168" cy="4269088"/>
          </a:xfrm>
        </p:spPr>
        <p:txBody>
          <a:bodyPr/>
          <a:lstStyle/>
          <a:p>
            <a:pPr algn="just"/>
            <a:r>
              <a:rPr lang="ru-RU" dirty="0"/>
              <a:t>Состоит из 3—б имитационных упражнений. Дети подражают движениям птиц, животных, растений, создают различные образы («лыжник», «конькобежец», «гимнаст», «петрушка», «цветок» и т.д.)</a:t>
            </a:r>
          </a:p>
        </p:txBody>
      </p:sp>
    </p:spTree>
    <p:extLst>
      <p:ext uri="{BB962C8B-B14F-4D97-AF65-F5344CB8AC3E}">
        <p14:creationId xmlns:p14="http://schemas.microsoft.com/office/powerpoint/2010/main" val="762241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solidFill>
                  <a:schemeClr val="accent1">
                    <a:lumMod val="75000"/>
                  </a:schemeClr>
                </a:solidFill>
              </a:rPr>
              <a:t>ГИМНАСТИКА С ИСПОЛЬЗОВАНИЕМ ТРЕНАЖОРОВ ИЛИ СПОРТИВНОГО КОМПЛЕКСА</a:t>
            </a:r>
          </a:p>
        </p:txBody>
      </p:sp>
      <p:sp>
        <p:nvSpPr>
          <p:cNvPr id="3" name="Объект 2"/>
          <p:cNvSpPr>
            <a:spLocks noGrp="1"/>
          </p:cNvSpPr>
          <p:nvPr>
            <p:ph sz="quarter" idx="1"/>
          </p:nvPr>
        </p:nvSpPr>
        <p:spPr>
          <a:xfrm>
            <a:off x="251520" y="1600200"/>
            <a:ext cx="8424936" cy="4873752"/>
          </a:xfrm>
        </p:spPr>
        <p:txBody>
          <a:bodyPr>
            <a:normAutofit fontScale="92500" lnSpcReduction="20000"/>
          </a:bodyPr>
          <a:lstStyle/>
          <a:p>
            <a:pPr algn="just"/>
            <a:r>
              <a:rPr lang="ru-RU" dirty="0"/>
              <a:t>Проводится в группе, спальне или в физкультурных, тренажерных залах. Комплекс гимнастики после дневного сна </a:t>
            </a:r>
            <a:r>
              <a:rPr lang="ru-RU" i="1" dirty="0"/>
              <a:t>начинается с небольшой разминки</a:t>
            </a:r>
            <a:r>
              <a:rPr lang="ru-RU" dirty="0"/>
              <a:t>, </a:t>
            </a:r>
            <a:r>
              <a:rPr lang="ru-RU" i="1" dirty="0"/>
              <a:t>которая включает разные виды ходьбы, бега, прыжков, упражнения на профилактику плоскостопия и нарушения осанки</a:t>
            </a:r>
            <a:r>
              <a:rPr lang="ru-RU" dirty="0"/>
              <a:t>. Дети занимаются подгруппами по 7—10 человек. Одна подгруппа может лазать по канату, подвесной и наклонной веревочной лестницам, передвигаться по </a:t>
            </a:r>
            <a:r>
              <a:rPr lang="ru-RU" dirty="0" err="1"/>
              <a:t>рукоходу</a:t>
            </a:r>
            <a:r>
              <a:rPr lang="ru-RU" dirty="0"/>
              <a:t>, выполнять висы на перекладине, канате, упоры стоя, лежа на перекладине и другие действия. Другая подгруппа произвольно выполняет различные упражнения с простейшими тренажерами (с диском «Здоровье», детским эспандером, гантелями) и с более сложными тренажерами («Бегущая дорожка», («Велосипед»). Подгруппы меняются местами через 5—б мин.</a:t>
            </a:r>
          </a:p>
        </p:txBody>
      </p:sp>
    </p:spTree>
    <p:extLst>
      <p:ext uri="{BB962C8B-B14F-4D97-AF65-F5344CB8AC3E}">
        <p14:creationId xmlns:p14="http://schemas.microsoft.com/office/powerpoint/2010/main" val="24943962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dirty="0">
                <a:solidFill>
                  <a:schemeClr val="accent1">
                    <a:lumMod val="75000"/>
                  </a:schemeClr>
                </a:solidFill>
              </a:rPr>
              <a:t>ПРОБЕЖКИ</a:t>
            </a:r>
            <a:r>
              <a:rPr lang="ru-RU" dirty="0">
                <a:solidFill>
                  <a:schemeClr val="accent1">
                    <a:lumMod val="75000"/>
                  </a:schemeClr>
                </a:solidFill>
              </a:rPr>
              <a:t> ПО МАССАЖНЫМ ДОРОЖКАМ</a:t>
            </a:r>
          </a:p>
        </p:txBody>
      </p:sp>
      <p:sp>
        <p:nvSpPr>
          <p:cNvPr id="3" name="Объект 2"/>
          <p:cNvSpPr>
            <a:spLocks noGrp="1"/>
          </p:cNvSpPr>
          <p:nvPr>
            <p:ph sz="quarter" idx="1"/>
          </p:nvPr>
        </p:nvSpPr>
        <p:spPr>
          <a:xfrm>
            <a:off x="251520" y="1484784"/>
            <a:ext cx="8403704" cy="5017768"/>
          </a:xfrm>
        </p:spPr>
        <p:txBody>
          <a:bodyPr>
            <a:normAutofit lnSpcReduction="10000"/>
          </a:bodyPr>
          <a:lstStyle/>
          <a:p>
            <a:pPr algn="just"/>
            <a:r>
              <a:rPr lang="ru-RU" dirty="0"/>
              <a:t>Эти упражнения желательно </a:t>
            </a:r>
            <a:r>
              <a:rPr lang="ru-RU" i="1" dirty="0"/>
              <a:t>сочетать с контрастными воздушными ваннами и проводить не менее двух раз в неделю   по 5—7 мин. </a:t>
            </a:r>
            <a:r>
              <a:rPr lang="ru-RU" dirty="0"/>
              <a:t>Массажную дорожку составляют из пособий и предметов, способствующих массажу стопы (ребристая доска, резиновые коврики, кольца с шипами и </a:t>
            </a:r>
            <a:r>
              <a:rPr lang="ru-RU" dirty="0" smtClean="0"/>
              <a:t>др.). </a:t>
            </a:r>
          </a:p>
          <a:p>
            <a:pPr algn="just"/>
            <a:r>
              <a:rPr lang="ru-RU" dirty="0" smtClean="0"/>
              <a:t>Вначале </a:t>
            </a:r>
            <a:r>
              <a:rPr lang="ru-RU" dirty="0"/>
              <a:t>дети идут в быстром темпе по дорожке и плавно переходят на бег, бегут в среднем темпе 1—1,5 мин и переходят на спокойную ходьбу с дыхательными упражнениями. После этого детям предлагается непрерывный бег в </a:t>
            </a:r>
            <a:r>
              <a:rPr lang="ru-RU" dirty="0" smtClean="0"/>
              <a:t>течение 2—3 </a:t>
            </a:r>
            <a:r>
              <a:rPr lang="ru-RU" dirty="0"/>
              <a:t>мин,  который заканчивается спокойной ходьбой по массажной дорожке. Дети занимаются в одних трусиках, босиком.</a:t>
            </a:r>
          </a:p>
          <a:p>
            <a:endParaRPr lang="ru-RU" dirty="0"/>
          </a:p>
        </p:txBody>
      </p:sp>
    </p:spTree>
    <p:extLst>
      <p:ext uri="{BB962C8B-B14F-4D97-AF65-F5344CB8AC3E}">
        <p14:creationId xmlns:p14="http://schemas.microsoft.com/office/powerpoint/2010/main" val="703162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7467600" cy="1080120"/>
          </a:xfrm>
        </p:spPr>
        <p:txBody>
          <a:bodyPr>
            <a:normAutofit fontScale="90000"/>
          </a:bodyPr>
          <a:lstStyle/>
          <a:p>
            <a:pPr algn="ctr"/>
            <a:r>
              <a:rPr lang="ru-RU" dirty="0" smtClean="0">
                <a:solidFill>
                  <a:schemeClr val="accent1">
                    <a:lumMod val="75000"/>
                  </a:schemeClr>
                </a:solidFill>
              </a:rPr>
              <a:t>Методика </a:t>
            </a:r>
            <a:r>
              <a:rPr lang="ru-RU" dirty="0">
                <a:solidFill>
                  <a:schemeClr val="accent1">
                    <a:lumMod val="75000"/>
                  </a:schemeClr>
                </a:solidFill>
              </a:rPr>
              <a:t>проведения и основы руководства гимнастикой после сна.</a:t>
            </a:r>
          </a:p>
        </p:txBody>
      </p:sp>
      <p:sp>
        <p:nvSpPr>
          <p:cNvPr id="3" name="Объект 2"/>
          <p:cNvSpPr>
            <a:spLocks noGrp="1"/>
          </p:cNvSpPr>
          <p:nvPr>
            <p:ph sz="quarter" idx="1"/>
          </p:nvPr>
        </p:nvSpPr>
        <p:spPr>
          <a:xfrm>
            <a:off x="457200" y="1340768"/>
            <a:ext cx="8075240" cy="5133184"/>
          </a:xfrm>
        </p:spPr>
        <p:txBody>
          <a:bodyPr>
            <a:normAutofit lnSpcReduction="10000"/>
          </a:bodyPr>
          <a:lstStyle/>
          <a:p>
            <a:r>
              <a:rPr lang="ru-RU" dirty="0"/>
              <a:t>Длительность   гимнастики после дневного сна может быть от нескольких минут (минимально 7-15 минут) до нескольких десятков минут. </a:t>
            </a:r>
          </a:p>
          <a:p>
            <a:r>
              <a:rPr lang="ru-RU" dirty="0"/>
              <a:t>Это определяется возрастом детей,  состоянием здоровья и индивидуальными биологическими         ритмами         организма. </a:t>
            </a:r>
            <a:r>
              <a:rPr lang="ru-RU" b="1" dirty="0">
                <a:solidFill>
                  <a:srgbClr val="FF0000"/>
                </a:solidFill>
              </a:rPr>
              <a:t>Не рекомендуется   применение в   гимнастике      после      сна     силовых   упражнений    и    упражнений     на         выносливость.</a:t>
            </a:r>
            <a:r>
              <a:rPr lang="ru-RU" dirty="0"/>
              <a:t> Наиболее простым способом оценки адекватности выбранной нагрузки является самочувствие после гимнастики. </a:t>
            </a:r>
            <a:r>
              <a:rPr lang="ru-RU" i="1" dirty="0">
                <a:solidFill>
                  <a:srgbClr val="0070C0"/>
                </a:solidFill>
              </a:rPr>
              <a:t>Если в результате выполнения комплекса упражнений ребёнок ощущает себя бодрым, энергичным, в хорошем настроении и самочувствии, значит, нагрузка была близкой         к         </a:t>
            </a:r>
            <a:r>
              <a:rPr lang="ru-RU" i="1" dirty="0" smtClean="0">
                <a:solidFill>
                  <a:srgbClr val="0070C0"/>
                </a:solidFill>
              </a:rPr>
              <a:t>оптимальной.</a:t>
            </a:r>
            <a:endParaRPr lang="ru-RU" i="1" dirty="0">
              <a:solidFill>
                <a:srgbClr val="0070C0"/>
              </a:solidFill>
            </a:endParaRPr>
          </a:p>
          <a:p>
            <a:endParaRPr lang="ru-RU" dirty="0"/>
          </a:p>
        </p:txBody>
      </p:sp>
    </p:spTree>
    <p:extLst>
      <p:ext uri="{BB962C8B-B14F-4D97-AF65-F5344CB8AC3E}">
        <p14:creationId xmlns:p14="http://schemas.microsoft.com/office/powerpoint/2010/main" val="1861314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850106"/>
          </a:xfrm>
        </p:spPr>
        <p:txBody>
          <a:bodyPr/>
          <a:lstStyle/>
          <a:p>
            <a:pPr algn="ctr"/>
            <a:r>
              <a:rPr lang="ru-RU" dirty="0" smtClean="0">
                <a:solidFill>
                  <a:schemeClr val="accent1">
                    <a:lumMod val="75000"/>
                  </a:schemeClr>
                </a:solidFill>
              </a:rPr>
              <a:t>Закаливание</a:t>
            </a:r>
            <a:endParaRPr lang="ru-RU" dirty="0">
              <a:solidFill>
                <a:schemeClr val="accent1">
                  <a:lumMod val="75000"/>
                </a:schemeClr>
              </a:solidFill>
            </a:endParaRPr>
          </a:p>
        </p:txBody>
      </p:sp>
      <p:sp>
        <p:nvSpPr>
          <p:cNvPr id="3" name="Объект 2"/>
          <p:cNvSpPr>
            <a:spLocks noGrp="1"/>
          </p:cNvSpPr>
          <p:nvPr>
            <p:ph sz="quarter" idx="1"/>
          </p:nvPr>
        </p:nvSpPr>
        <p:spPr>
          <a:xfrm>
            <a:off x="457200" y="1268760"/>
            <a:ext cx="7787208" cy="5205192"/>
          </a:xfrm>
        </p:spPr>
        <p:txBody>
          <a:bodyPr>
            <a:normAutofit/>
          </a:bodyPr>
          <a:lstStyle/>
          <a:p>
            <a:r>
              <a:rPr lang="ru-RU" dirty="0"/>
              <a:t> Закаливание организма   можно осуществлять  только при отсутствии воспалительных процессов.  В противном случае закаливающие процедуры могут спровоцировать обострение заболеваний. В качестве закаливающих процедур         чаще         всего         используются: </a:t>
            </a:r>
          </a:p>
          <a:p>
            <a:r>
              <a:rPr lang="ru-RU" dirty="0"/>
              <a:t>•	</a:t>
            </a:r>
            <a:r>
              <a:rPr lang="ru-RU" b="1" i="1" dirty="0">
                <a:solidFill>
                  <a:srgbClr val="0070C0"/>
                </a:solidFill>
              </a:rPr>
              <a:t>Действие         солнечных         лучей; </a:t>
            </a:r>
          </a:p>
          <a:p>
            <a:r>
              <a:rPr lang="ru-RU" b="1" i="1" dirty="0">
                <a:solidFill>
                  <a:srgbClr val="0070C0"/>
                </a:solidFill>
              </a:rPr>
              <a:t>•	 Действие         холодного         воздуха; </a:t>
            </a:r>
          </a:p>
          <a:p>
            <a:r>
              <a:rPr lang="ru-RU" b="1" i="1" dirty="0">
                <a:solidFill>
                  <a:srgbClr val="0070C0"/>
                </a:solidFill>
              </a:rPr>
              <a:t>•	 Действие холодной воды (обтирания, обширное умывание).</a:t>
            </a:r>
          </a:p>
          <a:p>
            <a:r>
              <a:rPr lang="ru-RU" dirty="0"/>
              <a:t>Закаливающие процедуры можно использовать по отдельности или в комплексе друг с другом.</a:t>
            </a:r>
          </a:p>
        </p:txBody>
      </p:sp>
    </p:spTree>
    <p:extLst>
      <p:ext uri="{BB962C8B-B14F-4D97-AF65-F5344CB8AC3E}">
        <p14:creationId xmlns:p14="http://schemas.microsoft.com/office/powerpoint/2010/main" val="945890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a:xfrm>
            <a:off x="457200" y="1124744"/>
            <a:ext cx="7467600" cy="5349208"/>
          </a:xfrm>
        </p:spPr>
        <p:txBody>
          <a:bodyPr/>
          <a:lstStyle/>
          <a:p>
            <a:pPr algn="just"/>
            <a:r>
              <a:rPr lang="ru-RU" sz="2800" dirty="0"/>
              <a:t>Пока дети спят, педагог создает условия для контрастного закаливания детей: готовит «холодную»  комнату (игровая комната или раздевалка, в зависимости от планировки здания детского сада); температура в ней с помощью проветривания снижается вначале на 3—5 градусов по сравнению с «теплой» комнатой.</a:t>
            </a:r>
          </a:p>
        </p:txBody>
      </p:sp>
    </p:spTree>
    <p:extLst>
      <p:ext uri="{BB962C8B-B14F-4D97-AF65-F5344CB8AC3E}">
        <p14:creationId xmlns:p14="http://schemas.microsoft.com/office/powerpoint/2010/main" val="3512370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a:bodyPr>
          <a:lstStyle/>
          <a:p>
            <a:pPr algn="just"/>
            <a:r>
              <a:rPr lang="ru-RU" sz="3200" dirty="0"/>
              <a:t>Пробуждение детей происходит под звуки плавной музыки, громкость которой медленно нарастает.</a:t>
            </a:r>
          </a:p>
        </p:txBody>
      </p:sp>
    </p:spTree>
    <p:extLst>
      <p:ext uri="{BB962C8B-B14F-4D97-AF65-F5344CB8AC3E}">
        <p14:creationId xmlns:p14="http://schemas.microsoft.com/office/powerpoint/2010/main" val="11618987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7924800" y="274638"/>
            <a:ext cx="1399728" cy="490066"/>
          </a:xfrm>
        </p:spPr>
        <p:txBody>
          <a:bodyPr>
            <a:normAutofit fontScale="90000"/>
          </a:bodyPr>
          <a:lstStyle/>
          <a:p>
            <a:endParaRPr lang="ru-RU" dirty="0"/>
          </a:p>
        </p:txBody>
      </p:sp>
      <p:sp>
        <p:nvSpPr>
          <p:cNvPr id="3" name="Объект 2"/>
          <p:cNvSpPr>
            <a:spLocks noGrp="1"/>
          </p:cNvSpPr>
          <p:nvPr>
            <p:ph sz="quarter" idx="1"/>
          </p:nvPr>
        </p:nvSpPr>
        <p:spPr>
          <a:xfrm>
            <a:off x="457200" y="548680"/>
            <a:ext cx="8075240" cy="5925272"/>
          </a:xfrm>
        </p:spPr>
        <p:txBody>
          <a:bodyPr>
            <a:normAutofit/>
          </a:bodyPr>
          <a:lstStyle/>
          <a:p>
            <a:pPr algn="just"/>
            <a:r>
              <a:rPr lang="ru-RU" dirty="0"/>
              <a:t>Гимнастика в постели направлена на постепенный переход детей ото сна к бодрствованию. </a:t>
            </a:r>
            <a:r>
              <a:rPr lang="ru-RU" i="1" dirty="0">
                <a:solidFill>
                  <a:srgbClr val="0070C0"/>
                </a:solidFill>
              </a:rPr>
              <a:t>Педагог начинает проводить ее с проснувшимися детьми</a:t>
            </a:r>
            <a:r>
              <a:rPr lang="ru-RU" dirty="0"/>
              <a:t>, остальные присоединяются по мере пробуждения. Гимнастика в постели может включать такие элементы, как потягивание, поочередное и одновременное поднимание и опускание рук и ног, элементы самомассажа, пальчиковой гимнастики, гимнастики для глаз и т.п.   </a:t>
            </a:r>
            <a:r>
              <a:rPr lang="ru-RU" dirty="0">
                <a:solidFill>
                  <a:srgbClr val="FF0000"/>
                </a:solidFill>
              </a:rPr>
              <a:t>Главное правило — исключить резкие движения, которые могут вызвать растяжение мышц, перевозбуждение, перепад кровяного давления и, как следствие, головокружение. </a:t>
            </a:r>
            <a:endParaRPr lang="ru-RU" dirty="0" smtClean="0">
              <a:solidFill>
                <a:srgbClr val="FF0000"/>
              </a:solidFill>
            </a:endParaRPr>
          </a:p>
          <a:p>
            <a:pPr algn="just"/>
            <a:r>
              <a:rPr lang="ru-RU" dirty="0" smtClean="0"/>
              <a:t>Длительность </a:t>
            </a:r>
            <a:r>
              <a:rPr lang="ru-RU" dirty="0"/>
              <a:t>гимнастики в постели — около 2—З минут.</a:t>
            </a:r>
          </a:p>
        </p:txBody>
      </p:sp>
    </p:spTree>
    <p:extLst>
      <p:ext uri="{BB962C8B-B14F-4D97-AF65-F5344CB8AC3E}">
        <p14:creationId xmlns:p14="http://schemas.microsoft.com/office/powerpoint/2010/main" val="41550806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08304" y="274638"/>
            <a:ext cx="616496" cy="130026"/>
          </a:xfrm>
        </p:spPr>
        <p:txBody>
          <a:bodyPr>
            <a:normAutofit fontScale="90000"/>
          </a:bodyPr>
          <a:lstStyle/>
          <a:p>
            <a:endParaRPr lang="ru-RU" dirty="0"/>
          </a:p>
        </p:txBody>
      </p:sp>
      <p:sp>
        <p:nvSpPr>
          <p:cNvPr id="3" name="Объект 2"/>
          <p:cNvSpPr>
            <a:spLocks noGrp="1"/>
          </p:cNvSpPr>
          <p:nvPr>
            <p:ph sz="quarter" idx="1"/>
          </p:nvPr>
        </p:nvSpPr>
        <p:spPr>
          <a:xfrm>
            <a:off x="457200" y="548680"/>
            <a:ext cx="7931224" cy="5925272"/>
          </a:xfrm>
        </p:spPr>
        <p:txBody>
          <a:bodyPr>
            <a:normAutofit/>
          </a:bodyPr>
          <a:lstStyle/>
          <a:p>
            <a:pPr algn="just"/>
            <a:r>
              <a:rPr lang="ru-RU" dirty="0"/>
              <a:t>Затем дети переходят в «холодную» комнату босиком и в трусиках. </a:t>
            </a:r>
            <a:endParaRPr lang="ru-RU" dirty="0" smtClean="0"/>
          </a:p>
          <a:p>
            <a:pPr algn="just"/>
            <a:r>
              <a:rPr lang="ru-RU" dirty="0" smtClean="0"/>
              <a:t>Там </a:t>
            </a:r>
            <a:r>
              <a:rPr lang="ru-RU" dirty="0"/>
              <a:t>они выполняют корригирующую ходьбу (на носках, на   пятках, с высоким подниманием колен, в </a:t>
            </a:r>
            <a:r>
              <a:rPr lang="ru-RU" dirty="0" err="1"/>
              <a:t>полуприседе</a:t>
            </a:r>
            <a:r>
              <a:rPr lang="ru-RU" dirty="0"/>
              <a:t>, в полном приседе, на внешней стороне стопы, с перекатом с пятки на носок, по корригирующим дорожкам) или комплекс упражнений, направленных на профилактику плоскостопия. </a:t>
            </a:r>
            <a:endParaRPr lang="ru-RU" dirty="0" smtClean="0"/>
          </a:p>
          <a:p>
            <a:pPr algn="just"/>
            <a:r>
              <a:rPr lang="ru-RU" i="1" dirty="0" smtClean="0">
                <a:solidFill>
                  <a:srgbClr val="0070C0"/>
                </a:solidFill>
              </a:rPr>
              <a:t>При </a:t>
            </a:r>
            <a:r>
              <a:rPr lang="ru-RU" i="1" dirty="0">
                <a:solidFill>
                  <a:srgbClr val="0070C0"/>
                </a:solidFill>
              </a:rPr>
              <a:t>этом важно следить не только за правильностью выполнения упражнений </a:t>
            </a:r>
            <a:r>
              <a:rPr lang="ru-RU" dirty="0"/>
              <a:t>для ног, но и за осанкой детей — положением головы, спины, плеч, рук. </a:t>
            </a:r>
            <a:endParaRPr lang="ru-RU" dirty="0" smtClean="0"/>
          </a:p>
          <a:p>
            <a:pPr algn="just"/>
            <a:r>
              <a:rPr lang="ru-RU" dirty="0" smtClean="0"/>
              <a:t>Длительность </a:t>
            </a:r>
            <a:r>
              <a:rPr lang="ru-RU" dirty="0"/>
              <a:t>части гимнастики — 2—З минуты.</a:t>
            </a:r>
          </a:p>
        </p:txBody>
      </p:sp>
    </p:spTree>
    <p:extLst>
      <p:ext uri="{BB962C8B-B14F-4D97-AF65-F5344CB8AC3E}">
        <p14:creationId xmlns:p14="http://schemas.microsoft.com/office/powerpoint/2010/main" val="13343200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40352" y="274638"/>
            <a:ext cx="184448" cy="418058"/>
          </a:xfrm>
        </p:spPr>
        <p:txBody>
          <a:bodyPr>
            <a:normAutofit fontScale="90000"/>
          </a:bodyPr>
          <a:lstStyle/>
          <a:p>
            <a:endParaRPr lang="ru-RU" dirty="0"/>
          </a:p>
        </p:txBody>
      </p:sp>
      <p:sp>
        <p:nvSpPr>
          <p:cNvPr id="3" name="Объект 2"/>
          <p:cNvSpPr>
            <a:spLocks noGrp="1"/>
          </p:cNvSpPr>
          <p:nvPr>
            <p:ph sz="quarter" idx="1"/>
          </p:nvPr>
        </p:nvSpPr>
        <p:spPr>
          <a:xfrm>
            <a:off x="457200" y="764704"/>
            <a:ext cx="7931224" cy="5709248"/>
          </a:xfrm>
        </p:spPr>
        <p:txBody>
          <a:bodyPr>
            <a:noAutofit/>
          </a:bodyPr>
          <a:lstStyle/>
          <a:p>
            <a:pPr algn="just"/>
            <a:r>
              <a:rPr lang="ru-RU" sz="2800" dirty="0"/>
              <a:t>Далее дети переходят в «теплую» комнату, где выполняют комплекс упражнений или несколько физкультминуток, направленных на профилактику нарушений осанки. </a:t>
            </a:r>
            <a:endParaRPr lang="ru-RU" sz="2800" dirty="0" smtClean="0"/>
          </a:p>
          <a:p>
            <a:pPr algn="just"/>
            <a:r>
              <a:rPr lang="ru-RU" sz="2800" dirty="0" smtClean="0"/>
              <a:t>Чтобы </a:t>
            </a:r>
            <a:r>
              <a:rPr lang="ru-RU" sz="2800" dirty="0"/>
              <a:t>заинтересовать детей, можно использовать кубики, мячи, обручи, гантели, гимнастические палки, </a:t>
            </a:r>
            <a:r>
              <a:rPr lang="ru-RU" sz="2800" dirty="0" err="1" smtClean="0"/>
              <a:t>фитболы</a:t>
            </a:r>
            <a:r>
              <a:rPr lang="ru-RU" sz="2800" dirty="0"/>
              <a:t> </a:t>
            </a:r>
            <a:r>
              <a:rPr lang="ru-RU" sz="2800" dirty="0" smtClean="0"/>
              <a:t>и др.</a:t>
            </a:r>
          </a:p>
          <a:p>
            <a:pPr algn="just"/>
            <a:endParaRPr lang="ru-RU" sz="2800" dirty="0" smtClean="0"/>
          </a:p>
          <a:p>
            <a:pPr algn="just"/>
            <a:r>
              <a:rPr lang="ru-RU" sz="2800" dirty="0" smtClean="0"/>
              <a:t>Они </a:t>
            </a:r>
            <a:r>
              <a:rPr lang="ru-RU" sz="2800" dirty="0"/>
              <a:t>выполняются в течение 2—З минут.</a:t>
            </a:r>
          </a:p>
        </p:txBody>
      </p:sp>
    </p:spTree>
    <p:extLst>
      <p:ext uri="{BB962C8B-B14F-4D97-AF65-F5344CB8AC3E}">
        <p14:creationId xmlns:p14="http://schemas.microsoft.com/office/powerpoint/2010/main" val="165244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a:xfrm>
            <a:off x="457200" y="1052736"/>
            <a:ext cx="7467600" cy="5421216"/>
          </a:xfrm>
        </p:spPr>
        <p:txBody>
          <a:bodyPr>
            <a:normAutofit/>
          </a:bodyPr>
          <a:lstStyle/>
          <a:p>
            <a:pPr marL="0" indent="0" algn="ctr">
              <a:buNone/>
            </a:pPr>
            <a:r>
              <a:rPr lang="ru-RU" sz="2800" b="1" i="1" dirty="0">
                <a:solidFill>
                  <a:srgbClr val="FF0000"/>
                </a:solidFill>
                <a:latin typeface="Times New Roman" panose="02020603050405020304" pitchFamily="18" charset="0"/>
                <a:cs typeface="Times New Roman" panose="02020603050405020304" pitchFamily="18" charset="0"/>
              </a:rPr>
              <a:t>Я не боюсь ещё раз повторить:</a:t>
            </a:r>
          </a:p>
          <a:p>
            <a:pPr marL="0" indent="0" algn="ctr">
              <a:buNone/>
            </a:pPr>
            <a:r>
              <a:rPr lang="ru-RU" sz="2800" b="1" i="1" dirty="0" smtClean="0">
                <a:solidFill>
                  <a:srgbClr val="FF0000"/>
                </a:solidFill>
                <a:latin typeface="Times New Roman" panose="02020603050405020304" pitchFamily="18" charset="0"/>
                <a:cs typeface="Times New Roman" panose="02020603050405020304" pitchFamily="18" charset="0"/>
              </a:rPr>
              <a:t>забота </a:t>
            </a:r>
            <a:r>
              <a:rPr lang="ru-RU" sz="2800" b="1" i="1" dirty="0">
                <a:solidFill>
                  <a:srgbClr val="FF0000"/>
                </a:solidFill>
                <a:latin typeface="Times New Roman" panose="02020603050405020304" pitchFamily="18" charset="0"/>
                <a:cs typeface="Times New Roman" panose="02020603050405020304" pitchFamily="18" charset="0"/>
              </a:rPr>
              <a:t>о здоровье-</a:t>
            </a:r>
          </a:p>
          <a:p>
            <a:pPr marL="0" indent="0" algn="ctr">
              <a:buNone/>
            </a:pPr>
            <a:r>
              <a:rPr lang="ru-RU" sz="2800" b="1" i="1" dirty="0">
                <a:solidFill>
                  <a:srgbClr val="FF0000"/>
                </a:solidFill>
                <a:latin typeface="Times New Roman" panose="02020603050405020304" pitchFamily="18" charset="0"/>
                <a:cs typeface="Times New Roman" panose="02020603050405020304" pitchFamily="18" charset="0"/>
              </a:rPr>
              <a:t>это важнейший труд воспитателя.</a:t>
            </a:r>
          </a:p>
          <a:p>
            <a:pPr marL="0" indent="0" algn="ctr">
              <a:buNone/>
            </a:pPr>
            <a:r>
              <a:rPr lang="ru-RU" sz="2800" b="1" i="1" dirty="0">
                <a:solidFill>
                  <a:srgbClr val="FF0000"/>
                </a:solidFill>
                <a:latin typeface="Times New Roman" panose="02020603050405020304" pitchFamily="18" charset="0"/>
                <a:cs typeface="Times New Roman" panose="02020603050405020304" pitchFamily="18" charset="0"/>
              </a:rPr>
              <a:t>От жизнерадостности, бодрости детей</a:t>
            </a:r>
          </a:p>
          <a:p>
            <a:pPr marL="0" indent="0" algn="ctr">
              <a:buNone/>
            </a:pPr>
            <a:r>
              <a:rPr lang="ru-RU" sz="2800" b="1" i="1" dirty="0">
                <a:solidFill>
                  <a:srgbClr val="FF0000"/>
                </a:solidFill>
                <a:latin typeface="Times New Roman" panose="02020603050405020304" pitchFamily="18" charset="0"/>
                <a:cs typeface="Times New Roman" panose="02020603050405020304" pitchFamily="18" charset="0"/>
              </a:rPr>
              <a:t>з</a:t>
            </a:r>
            <a:r>
              <a:rPr lang="ru-RU" sz="2800" b="1" i="1" dirty="0" smtClean="0">
                <a:solidFill>
                  <a:srgbClr val="FF0000"/>
                </a:solidFill>
                <a:latin typeface="Times New Roman" panose="02020603050405020304" pitchFamily="18" charset="0"/>
                <a:cs typeface="Times New Roman" panose="02020603050405020304" pitchFamily="18" charset="0"/>
              </a:rPr>
              <a:t>ависит </a:t>
            </a:r>
            <a:r>
              <a:rPr lang="ru-RU" sz="2800" b="1" i="1" dirty="0">
                <a:solidFill>
                  <a:srgbClr val="FF0000"/>
                </a:solidFill>
                <a:latin typeface="Times New Roman" panose="02020603050405020304" pitchFamily="18" charset="0"/>
                <a:cs typeface="Times New Roman" panose="02020603050405020304" pitchFamily="18" charset="0"/>
              </a:rPr>
              <a:t>их духовная жизнь,</a:t>
            </a:r>
          </a:p>
          <a:p>
            <a:pPr marL="0" indent="0" algn="ctr">
              <a:buNone/>
            </a:pPr>
            <a:r>
              <a:rPr lang="ru-RU" sz="2800" b="1" i="1" dirty="0" smtClean="0">
                <a:solidFill>
                  <a:srgbClr val="FF0000"/>
                </a:solidFill>
                <a:latin typeface="Times New Roman" panose="02020603050405020304" pitchFamily="18" charset="0"/>
                <a:cs typeface="Times New Roman" panose="02020603050405020304" pitchFamily="18" charset="0"/>
              </a:rPr>
              <a:t>мировоззрение</a:t>
            </a:r>
            <a:r>
              <a:rPr lang="ru-RU" sz="2800" b="1" i="1" dirty="0">
                <a:solidFill>
                  <a:srgbClr val="FF0000"/>
                </a:solidFill>
                <a:latin typeface="Times New Roman" panose="02020603050405020304" pitchFamily="18" charset="0"/>
                <a:cs typeface="Times New Roman" panose="02020603050405020304" pitchFamily="18" charset="0"/>
              </a:rPr>
              <a:t>, умственное развитие,</a:t>
            </a:r>
          </a:p>
          <a:p>
            <a:pPr marL="0" indent="0" algn="ctr">
              <a:buNone/>
            </a:pPr>
            <a:r>
              <a:rPr lang="ru-RU" sz="2800" b="1" i="1" dirty="0" smtClean="0">
                <a:solidFill>
                  <a:srgbClr val="FF0000"/>
                </a:solidFill>
                <a:latin typeface="Times New Roman" panose="02020603050405020304" pitchFamily="18" charset="0"/>
                <a:cs typeface="Times New Roman" panose="02020603050405020304" pitchFamily="18" charset="0"/>
              </a:rPr>
              <a:t>прочность </a:t>
            </a:r>
            <a:r>
              <a:rPr lang="ru-RU" sz="2800" b="1" i="1" dirty="0">
                <a:solidFill>
                  <a:srgbClr val="FF0000"/>
                </a:solidFill>
                <a:latin typeface="Times New Roman" panose="02020603050405020304" pitchFamily="18" charset="0"/>
                <a:cs typeface="Times New Roman" panose="02020603050405020304" pitchFamily="18" charset="0"/>
              </a:rPr>
              <a:t>знаний, вера в свои </a:t>
            </a:r>
            <a:r>
              <a:rPr lang="ru-RU" sz="2800" b="1" i="1" dirty="0" smtClean="0">
                <a:solidFill>
                  <a:srgbClr val="FF0000"/>
                </a:solidFill>
                <a:latin typeface="Times New Roman" panose="02020603050405020304" pitchFamily="18" charset="0"/>
                <a:cs typeface="Times New Roman" panose="02020603050405020304" pitchFamily="18" charset="0"/>
              </a:rPr>
              <a:t>силы.</a:t>
            </a:r>
          </a:p>
          <a:p>
            <a:pPr marL="0" indent="0" algn="ctr">
              <a:buNone/>
            </a:pPr>
            <a:endParaRPr lang="ru-RU" sz="2800" b="1" i="1" dirty="0">
              <a:solidFill>
                <a:srgbClr val="FF0000"/>
              </a:solidFill>
              <a:latin typeface="Times New Roman" panose="02020603050405020304" pitchFamily="18" charset="0"/>
              <a:cs typeface="Times New Roman" panose="02020603050405020304" pitchFamily="18" charset="0"/>
            </a:endParaRPr>
          </a:p>
          <a:p>
            <a:pPr marL="0" indent="0" algn="ctr">
              <a:buNone/>
            </a:pPr>
            <a:r>
              <a:rPr lang="ru-RU" sz="2800" b="1" i="1" dirty="0" smtClean="0">
                <a:solidFill>
                  <a:srgbClr val="FF0000"/>
                </a:solidFill>
                <a:latin typeface="Times New Roman" panose="02020603050405020304" pitchFamily="18" charset="0"/>
                <a:cs typeface="Times New Roman" panose="02020603050405020304" pitchFamily="18" charset="0"/>
              </a:rPr>
              <a:t>Василий Александрович Сухомлинский</a:t>
            </a:r>
            <a:endParaRPr lang="ru-RU" sz="2800" b="1" i="1" dirty="0">
              <a:solidFill>
                <a:srgbClr val="FF0000"/>
              </a:solidFill>
              <a:latin typeface="Times New Roman" panose="02020603050405020304" pitchFamily="18" charset="0"/>
              <a:cs typeface="Times New Roman" panose="02020603050405020304" pitchFamily="18" charset="0"/>
            </a:endParaRPr>
          </a:p>
          <a:p>
            <a:endParaRPr lang="ru-RU" sz="2800"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35295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7924800" y="274638"/>
            <a:ext cx="823664" cy="274042"/>
          </a:xfrm>
        </p:spPr>
        <p:txBody>
          <a:bodyPr>
            <a:normAutofit fontScale="90000"/>
          </a:bodyPr>
          <a:lstStyle/>
          <a:p>
            <a:endParaRPr lang="ru-RU" dirty="0"/>
          </a:p>
        </p:txBody>
      </p:sp>
      <p:sp>
        <p:nvSpPr>
          <p:cNvPr id="3" name="Объект 2"/>
          <p:cNvSpPr>
            <a:spLocks noGrp="1"/>
          </p:cNvSpPr>
          <p:nvPr>
            <p:ph sz="quarter" idx="1"/>
          </p:nvPr>
        </p:nvSpPr>
        <p:spPr>
          <a:xfrm>
            <a:off x="457200" y="332656"/>
            <a:ext cx="8075240" cy="6141296"/>
          </a:xfrm>
        </p:spPr>
        <p:txBody>
          <a:bodyPr>
            <a:normAutofit/>
          </a:bodyPr>
          <a:lstStyle/>
          <a:p>
            <a:pPr algn="just"/>
            <a:r>
              <a:rPr lang="ru-RU" sz="2800" dirty="0"/>
              <a:t>Затем дети вновь переходят в «холодную»  комнату, чтобы выполнить комплекс упражнений дыхательной гимнастики, что очень важно для укрепления иммунитета, профилактики простудных заболеваний и заболеваний верхних дыхательных путей</a:t>
            </a:r>
            <a:r>
              <a:rPr lang="ru-RU" sz="2800" dirty="0" smtClean="0"/>
              <a:t>.</a:t>
            </a:r>
          </a:p>
          <a:p>
            <a:pPr algn="just"/>
            <a:r>
              <a:rPr lang="ru-RU" sz="2800" dirty="0" smtClean="0"/>
              <a:t> </a:t>
            </a:r>
            <a:r>
              <a:rPr lang="ru-RU" sz="2800" dirty="0"/>
              <a:t>Наибольший оздоровительный эффект достигается только при достаточно  длительном выполнении дыхательных упражнений. Увеличивать их дозировку нужно постепенно от 0,5—1 до 5—7 минут.   В противном случае у детей может наблюдаться головокружение и тошнота.</a:t>
            </a:r>
          </a:p>
        </p:txBody>
      </p:sp>
    </p:spTree>
    <p:extLst>
      <p:ext uri="{BB962C8B-B14F-4D97-AF65-F5344CB8AC3E}">
        <p14:creationId xmlns:p14="http://schemas.microsoft.com/office/powerpoint/2010/main" val="26148555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7924800" y="274638"/>
            <a:ext cx="1687760" cy="346050"/>
          </a:xfrm>
        </p:spPr>
        <p:txBody>
          <a:bodyPr>
            <a:normAutofit fontScale="90000"/>
          </a:bodyPr>
          <a:lstStyle/>
          <a:p>
            <a:endParaRPr lang="ru-RU" dirty="0"/>
          </a:p>
        </p:txBody>
      </p:sp>
      <p:sp>
        <p:nvSpPr>
          <p:cNvPr id="3" name="Объект 2"/>
          <p:cNvSpPr>
            <a:spLocks noGrp="1"/>
          </p:cNvSpPr>
          <p:nvPr>
            <p:ph sz="quarter" idx="1"/>
          </p:nvPr>
        </p:nvSpPr>
        <p:spPr>
          <a:xfrm>
            <a:off x="457200" y="476672"/>
            <a:ext cx="7931224" cy="5997280"/>
          </a:xfrm>
        </p:spPr>
        <p:txBody>
          <a:bodyPr>
            <a:noAutofit/>
          </a:bodyPr>
          <a:lstStyle/>
          <a:p>
            <a:pPr algn="just"/>
            <a:r>
              <a:rPr lang="ru-RU" dirty="0"/>
              <a:t>Затем педагог проводит </a:t>
            </a:r>
            <a:r>
              <a:rPr lang="ru-RU" i="1" dirty="0">
                <a:solidFill>
                  <a:srgbClr val="0070C0"/>
                </a:solidFill>
              </a:rPr>
              <a:t>индивидуальную или дифференцированную оздоровительную работу с нуждающимися детьми </a:t>
            </a:r>
            <a:r>
              <a:rPr lang="ru-RU" dirty="0"/>
              <a:t>(например, с ЧБД). Он может организовать самостоятельную деятельность детей по оздоровлению (например, дать задание детям с диагнозом «</a:t>
            </a:r>
            <a:r>
              <a:rPr lang="ru-RU" dirty="0" err="1"/>
              <a:t>плосковальгусные</a:t>
            </a:r>
            <a:r>
              <a:rPr lang="ru-RU" dirty="0"/>
              <a:t> стопы» собирать </a:t>
            </a:r>
            <a:r>
              <a:rPr lang="ru-RU" dirty="0" smtClean="0"/>
              <a:t>каштаны, альчики, мелкие игрушки и др.). </a:t>
            </a:r>
          </a:p>
          <a:p>
            <a:pPr algn="just"/>
            <a:endParaRPr lang="ru-RU" dirty="0" smtClean="0"/>
          </a:p>
          <a:p>
            <a:pPr algn="just"/>
            <a:r>
              <a:rPr lang="ru-RU" dirty="0" smtClean="0"/>
              <a:t>В </a:t>
            </a:r>
            <a:r>
              <a:rPr lang="ru-RU" dirty="0"/>
              <a:t>это время остальные дети под руководством воспитателя или его помощника </a:t>
            </a:r>
            <a:r>
              <a:rPr lang="ru-RU" i="1" dirty="0">
                <a:solidFill>
                  <a:srgbClr val="0070C0"/>
                </a:solidFill>
              </a:rPr>
              <a:t>выполняют водные процедуры (умывание, обливание рук прохладной водой и т.п.).</a:t>
            </a:r>
          </a:p>
        </p:txBody>
      </p:sp>
    </p:spTree>
    <p:extLst>
      <p:ext uri="{BB962C8B-B14F-4D97-AF65-F5344CB8AC3E}">
        <p14:creationId xmlns:p14="http://schemas.microsoft.com/office/powerpoint/2010/main" val="35190272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a:bodyPr>
          <a:lstStyle/>
          <a:p>
            <a:pPr algn="just"/>
            <a:r>
              <a:rPr lang="ru-RU" sz="2800" dirty="0"/>
              <a:t>Общая длительность гимнастики после дневного </a:t>
            </a:r>
            <a:r>
              <a:rPr lang="ru-RU" sz="2800" dirty="0" smtClean="0"/>
              <a:t>сна:</a:t>
            </a:r>
          </a:p>
          <a:p>
            <a:pPr algn="just"/>
            <a:r>
              <a:rPr lang="ru-RU" sz="2800" dirty="0" smtClean="0"/>
              <a:t> </a:t>
            </a:r>
            <a:r>
              <a:rPr lang="ru-RU" sz="2800" dirty="0"/>
              <a:t> для малышей составляет 7-10 минут, </a:t>
            </a:r>
            <a:endParaRPr lang="ru-RU" sz="2800" dirty="0" smtClean="0"/>
          </a:p>
          <a:p>
            <a:pPr algn="just"/>
            <a:r>
              <a:rPr lang="ru-RU" sz="2800" dirty="0" smtClean="0"/>
              <a:t>для </a:t>
            </a:r>
            <a:r>
              <a:rPr lang="ru-RU" sz="2800" dirty="0"/>
              <a:t>старших дошкольников – 10-15  минут.</a:t>
            </a:r>
            <a:endParaRPr lang="ru-RU" sz="2800" dirty="0"/>
          </a:p>
        </p:txBody>
      </p:sp>
    </p:spTree>
    <p:extLst>
      <p:ext uri="{BB962C8B-B14F-4D97-AF65-F5344CB8AC3E}">
        <p14:creationId xmlns:p14="http://schemas.microsoft.com/office/powerpoint/2010/main" val="37446830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7924800" y="274638"/>
            <a:ext cx="463624" cy="130026"/>
          </a:xfrm>
        </p:spPr>
        <p:txBody>
          <a:bodyPr>
            <a:normAutofit fontScale="90000"/>
          </a:bodyPr>
          <a:lstStyle/>
          <a:p>
            <a:endParaRPr lang="ru-RU" dirty="0"/>
          </a:p>
        </p:txBody>
      </p:sp>
      <p:sp>
        <p:nvSpPr>
          <p:cNvPr id="3" name="Объект 2"/>
          <p:cNvSpPr>
            <a:spLocks noGrp="1"/>
          </p:cNvSpPr>
          <p:nvPr>
            <p:ph sz="quarter" idx="1"/>
          </p:nvPr>
        </p:nvSpPr>
        <p:spPr>
          <a:xfrm>
            <a:off x="457200" y="620688"/>
            <a:ext cx="8003232" cy="5853264"/>
          </a:xfrm>
        </p:spPr>
        <p:txBody>
          <a:bodyPr>
            <a:normAutofit/>
          </a:bodyPr>
          <a:lstStyle/>
          <a:p>
            <a:pPr algn="just"/>
            <a:r>
              <a:rPr lang="ru-RU" i="1" dirty="0">
                <a:solidFill>
                  <a:srgbClr val="0070C0"/>
                </a:solidFill>
              </a:rPr>
              <a:t>Важно   проводить  в игровой форме </a:t>
            </a:r>
            <a:r>
              <a:rPr lang="ru-RU" dirty="0"/>
              <a:t>все оздоровительные мероприятия, в том числе и гимнастику после дневного сна. Это позволяет создать положительный эмоциональный фон, вызвать повышенный интерес ко всем оздоровительным процедурам. Кроме того, принимая определенный игровой образ, дети зачастую лучше понимают технику выполнения того или иного упражнения. Таким образом,   одновременно решается несколько задач: </a:t>
            </a:r>
            <a:r>
              <a:rPr lang="ru-RU" dirty="0" err="1"/>
              <a:t>оздоравливание</a:t>
            </a:r>
            <a:r>
              <a:rPr lang="ru-RU" dirty="0"/>
              <a:t> детей, развитие у них двигательного воображения, формирование осмысленной моторики. А главное — все это доставляет детям огромное удовольствие.</a:t>
            </a:r>
          </a:p>
        </p:txBody>
      </p:sp>
    </p:spTree>
    <p:extLst>
      <p:ext uri="{BB962C8B-B14F-4D97-AF65-F5344CB8AC3E}">
        <p14:creationId xmlns:p14="http://schemas.microsoft.com/office/powerpoint/2010/main" val="8668352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a:bodyPr>
          <a:lstStyle/>
          <a:p>
            <a:pPr marL="0" indent="0" algn="ctr">
              <a:buNone/>
            </a:pPr>
            <a:r>
              <a:rPr lang="ru-RU" sz="6600" b="1" i="1" dirty="0" smtClean="0">
                <a:solidFill>
                  <a:schemeClr val="accent1">
                    <a:lumMod val="75000"/>
                  </a:schemeClr>
                </a:solidFill>
              </a:rPr>
              <a:t>Благодарю за внимание!</a:t>
            </a:r>
            <a:endParaRPr lang="ru-RU" sz="6600" b="1" i="1" dirty="0">
              <a:solidFill>
                <a:schemeClr val="accent1">
                  <a:lumMod val="75000"/>
                </a:schemeClr>
              </a:solidFill>
            </a:endParaRPr>
          </a:p>
        </p:txBody>
      </p:sp>
    </p:spTree>
    <p:extLst>
      <p:ext uri="{BB962C8B-B14F-4D97-AF65-F5344CB8AC3E}">
        <p14:creationId xmlns:p14="http://schemas.microsoft.com/office/powerpoint/2010/main" val="246910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flipV="1">
            <a:off x="7924800" y="1417638"/>
            <a:ext cx="679648" cy="571202"/>
          </a:xfrm>
        </p:spPr>
        <p:txBody>
          <a:bodyPr/>
          <a:lstStyle/>
          <a:p>
            <a:endParaRPr lang="ru-RU" dirty="0"/>
          </a:p>
        </p:txBody>
      </p:sp>
      <p:sp>
        <p:nvSpPr>
          <p:cNvPr id="3" name="Объект 2"/>
          <p:cNvSpPr>
            <a:spLocks noGrp="1"/>
          </p:cNvSpPr>
          <p:nvPr>
            <p:ph sz="quarter" idx="1"/>
          </p:nvPr>
        </p:nvSpPr>
        <p:spPr>
          <a:xfrm>
            <a:off x="457200" y="548680"/>
            <a:ext cx="7467600" cy="5925272"/>
          </a:xfrm>
        </p:spPr>
        <p:txBody>
          <a:bodyPr/>
          <a:lstStyle/>
          <a:p>
            <a:pPr algn="just"/>
            <a:r>
              <a:rPr lang="ru-RU" dirty="0">
                <a:solidFill>
                  <a:srgbClr val="FF0000"/>
                </a:solidFill>
              </a:rPr>
              <a:t>Гимнастика после дневного сна </a:t>
            </a:r>
            <a:r>
              <a:rPr lang="ru-RU" dirty="0"/>
              <a:t>– это комплекс мероприятий облегчающих переход от сна к бодрствованию, имеющая при правильном руководстве оздоровительный характер</a:t>
            </a:r>
            <a:r>
              <a:rPr lang="ru-RU" dirty="0" smtClean="0"/>
              <a:t>.</a:t>
            </a:r>
          </a:p>
          <a:p>
            <a:pPr algn="just"/>
            <a:endParaRPr lang="ru-RU" dirty="0"/>
          </a:p>
          <a:p>
            <a:pPr algn="just"/>
            <a:r>
              <a:rPr lang="ru-RU" dirty="0"/>
              <a:t>Переход от состояния сна к состоянию бодрствования происходит </a:t>
            </a:r>
            <a:r>
              <a:rPr lang="ru-RU" i="1" dirty="0">
                <a:solidFill>
                  <a:srgbClr val="FF0000"/>
                </a:solidFill>
              </a:rPr>
              <a:t>постепенно</a:t>
            </a:r>
            <a:r>
              <a:rPr lang="ru-RU" dirty="0"/>
              <a:t>. Сразу после пробуждения в нервной системе сохраняется преобладание тормозных процессов, у ребёнка снижена умственная и физическая работоспособность, практически все виды чувствительности, существенно         понижена         скорость         реакций</a:t>
            </a:r>
            <a:r>
              <a:rPr lang="ru-RU" dirty="0" smtClean="0"/>
              <a:t>.  Поэтому эту гимнастику еще называют </a:t>
            </a:r>
            <a:r>
              <a:rPr lang="ru-RU" i="1" dirty="0" err="1" smtClean="0"/>
              <a:t>пробудительной</a:t>
            </a:r>
            <a:r>
              <a:rPr lang="ru-RU" dirty="0" smtClean="0"/>
              <a:t>.</a:t>
            </a:r>
            <a:endParaRPr lang="ru-RU" dirty="0"/>
          </a:p>
        </p:txBody>
      </p:sp>
    </p:spTree>
    <p:extLst>
      <p:ext uri="{BB962C8B-B14F-4D97-AF65-F5344CB8AC3E}">
        <p14:creationId xmlns:p14="http://schemas.microsoft.com/office/powerpoint/2010/main" val="2641512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solidFill>
                  <a:schemeClr val="accent1">
                    <a:lumMod val="75000"/>
                  </a:schemeClr>
                </a:solidFill>
              </a:rPr>
              <a:t>Основные задачи, решаемые с помощью комплекса гимнастики после сна:</a:t>
            </a:r>
          </a:p>
        </p:txBody>
      </p:sp>
      <p:sp>
        <p:nvSpPr>
          <p:cNvPr id="3" name="Объект 2"/>
          <p:cNvSpPr>
            <a:spLocks noGrp="1"/>
          </p:cNvSpPr>
          <p:nvPr>
            <p:ph sz="quarter" idx="1"/>
          </p:nvPr>
        </p:nvSpPr>
        <p:spPr/>
        <p:txBody>
          <a:bodyPr/>
          <a:lstStyle/>
          <a:p>
            <a:r>
              <a:rPr lang="ru-RU" dirty="0"/>
              <a:t>•	устранить некоторые последствия сна (вялость, сонливость и др</a:t>
            </a:r>
            <a:r>
              <a:rPr lang="ru-RU" dirty="0" smtClean="0"/>
              <a:t>.);</a:t>
            </a:r>
          </a:p>
          <a:p>
            <a:endParaRPr lang="ru-RU" dirty="0"/>
          </a:p>
          <a:p>
            <a:r>
              <a:rPr lang="ru-RU" dirty="0"/>
              <a:t>•	увеличить         тонус         нервной         системы</a:t>
            </a:r>
            <a:r>
              <a:rPr lang="ru-RU" dirty="0" smtClean="0"/>
              <a:t>;</a:t>
            </a:r>
          </a:p>
          <a:p>
            <a:endParaRPr lang="ru-RU" dirty="0" smtClean="0"/>
          </a:p>
          <a:p>
            <a:r>
              <a:rPr lang="ru-RU" dirty="0" smtClean="0"/>
              <a:t>•</a:t>
            </a:r>
            <a:r>
              <a:rPr lang="ru-RU" dirty="0"/>
              <a:t>	усилить работу основных систем организма (сердечно-сосудистой, дыхательной, системы желез внутренней секреции и других);</a:t>
            </a:r>
          </a:p>
          <a:p>
            <a:endParaRPr lang="ru-RU" dirty="0"/>
          </a:p>
        </p:txBody>
      </p:sp>
    </p:spTree>
    <p:extLst>
      <p:ext uri="{BB962C8B-B14F-4D97-AF65-F5344CB8AC3E}">
        <p14:creationId xmlns:p14="http://schemas.microsoft.com/office/powerpoint/2010/main" val="2112147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7924800" y="274638"/>
            <a:ext cx="1219200" cy="706090"/>
          </a:xfrm>
        </p:spPr>
        <p:txBody>
          <a:bodyPr/>
          <a:lstStyle/>
          <a:p>
            <a:endParaRPr lang="ru-RU" dirty="0"/>
          </a:p>
        </p:txBody>
      </p:sp>
      <p:sp>
        <p:nvSpPr>
          <p:cNvPr id="3" name="Объект 2"/>
          <p:cNvSpPr>
            <a:spLocks noGrp="1"/>
          </p:cNvSpPr>
          <p:nvPr>
            <p:ph sz="quarter" idx="1"/>
          </p:nvPr>
        </p:nvSpPr>
        <p:spPr>
          <a:xfrm>
            <a:off x="457200" y="548680"/>
            <a:ext cx="8003232" cy="5925272"/>
          </a:xfrm>
        </p:spPr>
        <p:txBody>
          <a:bodyPr/>
          <a:lstStyle/>
          <a:p>
            <a:pPr algn="just"/>
            <a:r>
              <a:rPr lang="ru-RU" dirty="0" smtClean="0"/>
              <a:t>Чрезвычайно </a:t>
            </a:r>
            <a:r>
              <a:rPr lang="ru-RU" dirty="0"/>
              <a:t>важны мероприятия, помогающие облегчить протекание процессов перехода к состоянию бодрствования после дневного сна. На скорость перехода от состояния покоя к состоянию активного бодрствования можно в существенной мере </a:t>
            </a:r>
            <a:r>
              <a:rPr lang="ru-RU" dirty="0" smtClean="0"/>
              <a:t>повлиять:</a:t>
            </a:r>
          </a:p>
          <a:p>
            <a:pPr lvl="0"/>
            <a:r>
              <a:rPr lang="ru-RU" i="1" dirty="0"/>
              <a:t>звуковые сигналы (например,   музыка)</a:t>
            </a:r>
          </a:p>
          <a:p>
            <a:pPr lvl="0"/>
            <a:r>
              <a:rPr lang="ru-RU" i="1" dirty="0"/>
              <a:t>зрительные сигналы (например, яркий свет, особенно солнечный)</a:t>
            </a:r>
          </a:p>
          <a:p>
            <a:pPr lvl="0"/>
            <a:r>
              <a:rPr lang="ru-RU" i="1" dirty="0" err="1"/>
              <a:t>импульсация</a:t>
            </a:r>
            <a:r>
              <a:rPr lang="ru-RU" i="1" dirty="0"/>
              <a:t> от различных органов организма </a:t>
            </a:r>
            <a:r>
              <a:rPr lang="ru-RU" dirty="0"/>
              <a:t>(скелетных мышц, кожи и других, например, при выполнении физических упражнений, при массаже или при воздействии на кожу холодом).</a:t>
            </a:r>
          </a:p>
          <a:p>
            <a:pPr algn="just"/>
            <a:endParaRPr lang="ru-RU" dirty="0"/>
          </a:p>
        </p:txBody>
      </p:sp>
    </p:spTree>
    <p:extLst>
      <p:ext uri="{BB962C8B-B14F-4D97-AF65-F5344CB8AC3E}">
        <p14:creationId xmlns:p14="http://schemas.microsoft.com/office/powerpoint/2010/main" val="2745791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7924800" y="274638"/>
            <a:ext cx="1831776" cy="850106"/>
          </a:xfrm>
        </p:spPr>
        <p:txBody>
          <a:bodyPr/>
          <a:lstStyle/>
          <a:p>
            <a:endParaRPr lang="ru-RU" dirty="0"/>
          </a:p>
        </p:txBody>
      </p:sp>
      <p:sp>
        <p:nvSpPr>
          <p:cNvPr id="3" name="Объект 2"/>
          <p:cNvSpPr>
            <a:spLocks noGrp="1"/>
          </p:cNvSpPr>
          <p:nvPr>
            <p:ph sz="quarter" idx="1"/>
          </p:nvPr>
        </p:nvSpPr>
        <p:spPr>
          <a:xfrm>
            <a:off x="457200" y="260648"/>
            <a:ext cx="8291264" cy="6213304"/>
          </a:xfrm>
        </p:spPr>
        <p:txBody>
          <a:bodyPr/>
          <a:lstStyle/>
          <a:p>
            <a:r>
              <a:rPr lang="ru-RU" dirty="0"/>
              <a:t>Таким образом, чтобы облегчить протекание процессов перехода от состояния покоя после пробуждения к состоянию активного бодрствования, </a:t>
            </a:r>
            <a:r>
              <a:rPr lang="ru-RU" dirty="0" smtClean="0"/>
              <a:t>нужно:</a:t>
            </a:r>
          </a:p>
          <a:p>
            <a:pPr>
              <a:buFont typeface="Wingdings" panose="05000000000000000000" pitchFamily="2" charset="2"/>
              <a:buChar char="v"/>
            </a:pPr>
            <a:r>
              <a:rPr lang="ru-RU" i="1" dirty="0" smtClean="0">
                <a:solidFill>
                  <a:srgbClr val="0070C0"/>
                </a:solidFill>
              </a:rPr>
              <a:t>включить  приятную, нежную музыку,</a:t>
            </a:r>
          </a:p>
          <a:p>
            <a:pPr>
              <a:buFont typeface="Wingdings" panose="05000000000000000000" pitchFamily="2" charset="2"/>
              <a:buChar char="v"/>
            </a:pPr>
            <a:endParaRPr lang="ru-RU" i="1" dirty="0" smtClean="0">
              <a:solidFill>
                <a:srgbClr val="0070C0"/>
              </a:solidFill>
            </a:endParaRPr>
          </a:p>
          <a:p>
            <a:pPr>
              <a:buFont typeface="Wingdings" panose="05000000000000000000" pitchFamily="2" charset="2"/>
              <a:buChar char="v"/>
            </a:pPr>
            <a:r>
              <a:rPr lang="ru-RU" i="1" dirty="0" smtClean="0">
                <a:solidFill>
                  <a:srgbClr val="0070C0"/>
                </a:solidFill>
              </a:rPr>
              <a:t>раздвинуть </a:t>
            </a:r>
            <a:r>
              <a:rPr lang="ru-RU" i="1" dirty="0">
                <a:solidFill>
                  <a:srgbClr val="0070C0"/>
                </a:solidFill>
              </a:rPr>
              <a:t>шторы, для поступления солнечного </a:t>
            </a:r>
            <a:r>
              <a:rPr lang="ru-RU" i="1" dirty="0" smtClean="0">
                <a:solidFill>
                  <a:srgbClr val="0070C0"/>
                </a:solidFill>
              </a:rPr>
              <a:t>света,</a:t>
            </a:r>
          </a:p>
          <a:p>
            <a:pPr>
              <a:buFont typeface="Wingdings" panose="05000000000000000000" pitchFamily="2" charset="2"/>
              <a:buChar char="v"/>
            </a:pPr>
            <a:endParaRPr lang="ru-RU" i="1" dirty="0" smtClean="0">
              <a:solidFill>
                <a:srgbClr val="0070C0"/>
              </a:solidFill>
            </a:endParaRPr>
          </a:p>
          <a:p>
            <a:pPr>
              <a:buFont typeface="Wingdings" panose="05000000000000000000" pitchFamily="2" charset="2"/>
              <a:buChar char="v"/>
            </a:pPr>
            <a:r>
              <a:rPr lang="ru-RU" i="1" dirty="0" smtClean="0">
                <a:solidFill>
                  <a:srgbClr val="0070C0"/>
                </a:solidFill>
              </a:rPr>
              <a:t>открыть форточку (дверь в более прохладное помещение и др.) обеспечив </a:t>
            </a:r>
            <a:r>
              <a:rPr lang="ru-RU" i="1" dirty="0">
                <a:solidFill>
                  <a:srgbClr val="0070C0"/>
                </a:solidFill>
              </a:rPr>
              <a:t>доступ в помещение </a:t>
            </a:r>
            <a:r>
              <a:rPr lang="ru-RU" i="1" dirty="0" smtClean="0">
                <a:solidFill>
                  <a:srgbClr val="0070C0"/>
                </a:solidFill>
              </a:rPr>
              <a:t>прохладного  </a:t>
            </a:r>
            <a:r>
              <a:rPr lang="ru-RU" i="1" dirty="0">
                <a:solidFill>
                  <a:srgbClr val="0070C0"/>
                </a:solidFill>
              </a:rPr>
              <a:t>воздуха, </a:t>
            </a:r>
            <a:endParaRPr lang="ru-RU" i="1" dirty="0" smtClean="0">
              <a:solidFill>
                <a:srgbClr val="0070C0"/>
              </a:solidFill>
            </a:endParaRPr>
          </a:p>
        </p:txBody>
      </p:sp>
    </p:spTree>
    <p:extLst>
      <p:ext uri="{BB962C8B-B14F-4D97-AF65-F5344CB8AC3E}">
        <p14:creationId xmlns:p14="http://schemas.microsoft.com/office/powerpoint/2010/main" val="3601067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dirty="0">
                <a:solidFill>
                  <a:schemeClr val="accent1">
                    <a:lumMod val="75000"/>
                  </a:schemeClr>
                </a:solidFill>
              </a:rPr>
              <a:t>Комплекс гимнастики состоит из нескольких частей:</a:t>
            </a: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val="2208576936"/>
              </p:ext>
            </p:extLst>
          </p:nvPr>
        </p:nvGraphicFramePr>
        <p:xfrm>
          <a:off x="457200" y="1600200"/>
          <a:ext cx="807524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86765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dirty="0" smtClean="0">
                <a:solidFill>
                  <a:schemeClr val="accent1">
                    <a:lumMod val="75000"/>
                  </a:schemeClr>
                </a:solidFill>
              </a:rPr>
              <a:t>Виды </a:t>
            </a:r>
            <a:r>
              <a:rPr lang="ru-RU" sz="2800" dirty="0">
                <a:solidFill>
                  <a:schemeClr val="accent1">
                    <a:lumMod val="75000"/>
                  </a:schemeClr>
                </a:solidFill>
              </a:rPr>
              <a:t>гимнастики после дневного сна.</a:t>
            </a:r>
          </a:p>
        </p:txBody>
      </p:sp>
      <p:sp>
        <p:nvSpPr>
          <p:cNvPr id="3" name="Объект 2"/>
          <p:cNvSpPr>
            <a:spLocks noGrp="1"/>
          </p:cNvSpPr>
          <p:nvPr>
            <p:ph sz="quarter" idx="1"/>
          </p:nvPr>
        </p:nvSpPr>
        <p:spPr>
          <a:xfrm>
            <a:off x="457200" y="1556792"/>
            <a:ext cx="8291264" cy="4917160"/>
          </a:xfrm>
        </p:spPr>
        <p:txBody>
          <a:bodyPr>
            <a:normAutofit lnSpcReduction="10000"/>
          </a:bodyPr>
          <a:lstStyle/>
          <a:p>
            <a:pPr marL="0" indent="0">
              <a:buNone/>
            </a:pPr>
            <a:r>
              <a:rPr lang="ru-RU" dirty="0" err="1"/>
              <a:t>Степаненкова</a:t>
            </a:r>
            <a:r>
              <a:rPr lang="ru-RU" dirty="0"/>
              <a:t> Эмма Яковлевна, описывая методику физического воспитания, выделила четыре вида гимнастики после дневного сна</a:t>
            </a:r>
            <a:r>
              <a:rPr lang="ru-RU" dirty="0" smtClean="0"/>
              <a:t>:</a:t>
            </a:r>
          </a:p>
          <a:p>
            <a:pPr marL="0" indent="0">
              <a:buNone/>
            </a:pPr>
            <a:endParaRPr lang="ru-RU" dirty="0"/>
          </a:p>
          <a:p>
            <a:r>
              <a:rPr lang="ru-RU" dirty="0">
                <a:solidFill>
                  <a:srgbClr val="0070C0"/>
                </a:solidFill>
              </a:rPr>
              <a:t>•</a:t>
            </a:r>
            <a:r>
              <a:rPr lang="ru-RU" dirty="0"/>
              <a:t>	</a:t>
            </a:r>
            <a:r>
              <a:rPr lang="ru-RU" b="1" i="1" dirty="0">
                <a:solidFill>
                  <a:srgbClr val="0070C0"/>
                </a:solidFill>
              </a:rPr>
              <a:t>Разминка в постели и самомассаж</a:t>
            </a:r>
            <a:r>
              <a:rPr lang="ru-RU" b="1" i="1" dirty="0" smtClean="0">
                <a:solidFill>
                  <a:srgbClr val="0070C0"/>
                </a:solidFill>
              </a:rPr>
              <a:t>;</a:t>
            </a:r>
          </a:p>
          <a:p>
            <a:endParaRPr lang="ru-RU" b="1" i="1" dirty="0">
              <a:solidFill>
                <a:srgbClr val="0070C0"/>
              </a:solidFill>
            </a:endParaRPr>
          </a:p>
          <a:p>
            <a:r>
              <a:rPr lang="ru-RU" b="1" i="1" dirty="0">
                <a:solidFill>
                  <a:srgbClr val="0070C0"/>
                </a:solidFill>
              </a:rPr>
              <a:t>•	Гимнастика игрового характера</a:t>
            </a:r>
            <a:r>
              <a:rPr lang="ru-RU" b="1" i="1" dirty="0" smtClean="0">
                <a:solidFill>
                  <a:srgbClr val="0070C0"/>
                </a:solidFill>
              </a:rPr>
              <a:t>;</a:t>
            </a:r>
          </a:p>
          <a:p>
            <a:endParaRPr lang="ru-RU" b="1" i="1" dirty="0">
              <a:solidFill>
                <a:srgbClr val="0070C0"/>
              </a:solidFill>
            </a:endParaRPr>
          </a:p>
          <a:p>
            <a:r>
              <a:rPr lang="ru-RU" b="1" i="1" dirty="0">
                <a:solidFill>
                  <a:srgbClr val="0070C0"/>
                </a:solidFill>
              </a:rPr>
              <a:t>•	Гимнастика с использованием тренажеров и спортивного комплекса</a:t>
            </a:r>
            <a:r>
              <a:rPr lang="ru-RU" b="1" i="1" dirty="0" smtClean="0">
                <a:solidFill>
                  <a:srgbClr val="0070C0"/>
                </a:solidFill>
              </a:rPr>
              <a:t>;</a:t>
            </a:r>
          </a:p>
          <a:p>
            <a:endParaRPr lang="ru-RU" b="1" i="1" dirty="0">
              <a:solidFill>
                <a:srgbClr val="0070C0"/>
              </a:solidFill>
            </a:endParaRPr>
          </a:p>
          <a:p>
            <a:r>
              <a:rPr lang="ru-RU" b="1" i="1" dirty="0">
                <a:solidFill>
                  <a:srgbClr val="0070C0"/>
                </a:solidFill>
              </a:rPr>
              <a:t>•	Пробежки по массажным дорожкам.</a:t>
            </a:r>
          </a:p>
          <a:p>
            <a:endParaRPr lang="ru-RU" dirty="0"/>
          </a:p>
        </p:txBody>
      </p:sp>
    </p:spTree>
    <p:extLst>
      <p:ext uri="{BB962C8B-B14F-4D97-AF65-F5344CB8AC3E}">
        <p14:creationId xmlns:p14="http://schemas.microsoft.com/office/powerpoint/2010/main" val="771727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62074"/>
          </a:xfrm>
        </p:spPr>
        <p:txBody>
          <a:bodyPr>
            <a:normAutofit/>
          </a:bodyPr>
          <a:lstStyle/>
          <a:p>
            <a:pPr algn="ctr"/>
            <a:r>
              <a:rPr lang="ru-RU" sz="2400" dirty="0">
                <a:solidFill>
                  <a:schemeClr val="accent1">
                    <a:lumMod val="75000"/>
                  </a:schemeClr>
                </a:solidFill>
              </a:rPr>
              <a:t>РАЗМИНКА В ПОСТЕЛИ И САМОМАССАЖ</a:t>
            </a:r>
          </a:p>
        </p:txBody>
      </p:sp>
      <p:sp>
        <p:nvSpPr>
          <p:cNvPr id="3" name="Объект 2"/>
          <p:cNvSpPr>
            <a:spLocks noGrp="1"/>
          </p:cNvSpPr>
          <p:nvPr>
            <p:ph sz="quarter" idx="1"/>
          </p:nvPr>
        </p:nvSpPr>
        <p:spPr>
          <a:xfrm>
            <a:off x="457200" y="1052736"/>
            <a:ext cx="8075240" cy="5421216"/>
          </a:xfrm>
        </p:spPr>
        <p:txBody>
          <a:bodyPr>
            <a:normAutofit lnSpcReduction="10000"/>
          </a:bodyPr>
          <a:lstStyle/>
          <a:p>
            <a:pPr algn="just"/>
            <a:r>
              <a:rPr lang="ru-RU" dirty="0"/>
              <a:t>Дети, </a:t>
            </a:r>
            <a:r>
              <a:rPr lang="ru-RU" i="1" dirty="0"/>
              <a:t>лежа в постели на спине, откинув  одеяла,</a:t>
            </a:r>
            <a:r>
              <a:rPr lang="ru-RU" dirty="0"/>
              <a:t>   выполняют 5—б упражнений общеразвивающего характера. После выполнения упражнения в постели дети по указанию </a:t>
            </a:r>
            <a:r>
              <a:rPr lang="ru-RU" i="1" dirty="0"/>
              <a:t>встают и выполняют в разном темпе несколько движений </a:t>
            </a:r>
            <a:r>
              <a:rPr lang="ru-RU" dirty="0"/>
              <a:t>(ходьба на месте, ходьба обычным, </a:t>
            </a:r>
            <a:r>
              <a:rPr lang="ru-RU" dirty="0" err="1"/>
              <a:t>скрестным</a:t>
            </a:r>
            <a:r>
              <a:rPr lang="ru-RU" dirty="0"/>
              <a:t>, гимнастическим шагом, по массажным коврикам, постепенно переходящая в бег). Затем все </a:t>
            </a:r>
            <a:r>
              <a:rPr lang="ru-RU" i="1" dirty="0"/>
              <a:t>переходят из спальни в групповую комнату, которая должна быть хорошо проветрена, температура воздуха 19—17°С</a:t>
            </a:r>
            <a:r>
              <a:rPr lang="ru-RU" dirty="0"/>
              <a:t>. В групповой комнате дети под музыку </a:t>
            </a:r>
            <a:r>
              <a:rPr lang="ru-RU" i="1" dirty="0"/>
              <a:t>выполняют произвольные танцевальные, музыкально-ритмические и другие движения. Заканчивается комплекс дыхательными </a:t>
            </a:r>
            <a:r>
              <a:rPr lang="ru-RU" i="1" dirty="0" smtClean="0"/>
              <a:t>упражнениями.</a:t>
            </a:r>
            <a:endParaRPr lang="ru-RU" i="1" dirty="0"/>
          </a:p>
        </p:txBody>
      </p:sp>
    </p:spTree>
    <p:extLst>
      <p:ext uri="{BB962C8B-B14F-4D97-AF65-F5344CB8AC3E}">
        <p14:creationId xmlns:p14="http://schemas.microsoft.com/office/powerpoint/2010/main" val="34588666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73</TotalTime>
  <Words>1292</Words>
  <Application>Microsoft Office PowerPoint</Application>
  <PresentationFormat>Экран (4:3)</PresentationFormat>
  <Paragraphs>85</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Эркер</vt:lpstr>
      <vt:lpstr>  Гимнастика после сна </vt:lpstr>
      <vt:lpstr>Презентация PowerPoint</vt:lpstr>
      <vt:lpstr>Презентация PowerPoint</vt:lpstr>
      <vt:lpstr>Основные задачи, решаемые с помощью комплекса гимнастики после сна:</vt:lpstr>
      <vt:lpstr>Презентация PowerPoint</vt:lpstr>
      <vt:lpstr>Презентация PowerPoint</vt:lpstr>
      <vt:lpstr>Комплекс гимнастики состоит из нескольких частей:</vt:lpstr>
      <vt:lpstr>Виды гимнастики после дневного сна.</vt:lpstr>
      <vt:lpstr>РАЗМИНКА В ПОСТЕЛИ И САМОМАССАЖ</vt:lpstr>
      <vt:lpstr>ГИМНАСТИКА ИГРОВОГО  ХАРАКТЕРА</vt:lpstr>
      <vt:lpstr>ГИМНАСТИКА С ИСПОЛЬЗОВАНИЕМ ТРЕНАЖОРОВ ИЛИ СПОРТИВНОГО КОМПЛЕКСА</vt:lpstr>
      <vt:lpstr>ПРОБЕЖКИ ПО МАССАЖНЫМ ДОРОЖКАМ</vt:lpstr>
      <vt:lpstr>Методика проведения и основы руководства гимнастикой после сна.</vt:lpstr>
      <vt:lpstr>Закаливание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Гимнастика после сна</dc:title>
  <dc:creator>Оксана</dc:creator>
  <cp:lastModifiedBy>Оксана</cp:lastModifiedBy>
  <cp:revision>8</cp:revision>
  <dcterms:created xsi:type="dcterms:W3CDTF">2014-10-07T10:21:14Z</dcterms:created>
  <dcterms:modified xsi:type="dcterms:W3CDTF">2014-10-07T11:34:17Z</dcterms:modified>
</cp:coreProperties>
</file>