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80" r:id="rId22"/>
    <p:sldId id="281" r:id="rId23"/>
    <p:sldId id="282" r:id="rId24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94660"/>
  </p:normalViewPr>
  <p:slideViewPr>
    <p:cSldViewPr>
      <p:cViewPr varScale="1">
        <p:scale>
          <a:sx n="69" d="100"/>
          <a:sy n="69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" name="chimes.wav"/>
          </p:stSnd>
        </p:sndAc>
      </p:transition>
    </mc:Choice>
    <mc:Fallback xmlns="">
      <p:transition spd="slow">
        <p:pull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B071ED-AEA2-481C-A086-F131164CEBAC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05F5DC9-43D4-472B-9C53-0835A2103A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13" name="chimes.wav"/>
          </p:stSnd>
        </p:sndAc>
      </p:transition>
    </mc:Choice>
    <mc:Fallback xmlns="">
      <p:transition spd="slow">
        <p:pull/>
        <p:sndAc>
          <p:stSnd>
            <p:snd r:embed="rId14" name="chimes.wav"/>
          </p:stSnd>
        </p:sndAc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rgbClr val="7030A0"/>
                </a:solidFill>
              </a:rPr>
              <a:t>Здоровьесберегающие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/>
              <a:t>технологии в</a:t>
            </a:r>
            <a:br>
              <a:rPr lang="ru-RU" dirty="0" smtClean="0"/>
            </a:br>
            <a:r>
              <a:rPr lang="ru-RU" dirty="0" smtClean="0"/>
              <a:t>логопедической</a:t>
            </a:r>
            <a:br>
              <a:rPr lang="ru-RU" dirty="0" smtClean="0"/>
            </a:br>
            <a:r>
              <a:rPr lang="ru-RU" dirty="0" smtClean="0"/>
              <a:t>практике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ДОУ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2200" dirty="0" smtClean="0"/>
              <a:t>Подготовила и провела: </a:t>
            </a:r>
            <a:br>
              <a:rPr lang="ru-RU" sz="2200" dirty="0" smtClean="0"/>
            </a:br>
            <a:r>
              <a:rPr lang="ru-RU" sz="2200" dirty="0" smtClean="0"/>
              <a:t>учитель-логопед Безручко Е.А.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78015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  <p:sndAc>
          <p:stSnd>
            <p:snd r:embed="rId2" name="chimes.wav"/>
          </p:stSnd>
        </p:sndAc>
      </p:transition>
    </mc:Choice>
    <mc:Fallback xmlns="">
      <p:transition spd="slow">
        <p:wip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980728"/>
            <a:ext cx="8183880" cy="46085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Благодаря межполушарному взаимодействию осуществляется передача информации из одного полушария в другое, обеспечивается целостность и координация работы мозга.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0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03244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Межполушарное взаимодействие возможно развивать при помощи комплекса специальных </a:t>
            </a:r>
            <a:r>
              <a:rPr lang="ru-RU" dirty="0" err="1" smtClean="0"/>
              <a:t>кинезиологических</a:t>
            </a:r>
            <a:r>
              <a:rPr lang="ru-RU" dirty="0" smtClean="0"/>
              <a:t> упражнений.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chimes.wav"/>
          </p:stSnd>
        </p:sndAc>
      </p:transition>
    </mc:Choice>
    <mc:Fallback xmlns="">
      <p:transition spd="slow">
        <p:blinds dir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Упражнения на развитие межполушарного взаимодействия развивают мозолистое тело, повышают стрессоустойчивость, синхронизируют работу полушарий, улучшают мыслительную деятельность, способствуют улучшению памяти и внимания, облегчают процесс чтения и письма.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76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  <p:sndAc>
          <p:stSnd>
            <p:snd r:embed="rId2" name="chimes.wav"/>
          </p:stSnd>
        </p:sndAc>
      </p:transition>
    </mc:Choice>
    <mc:Fallback xmlns="">
      <p:transition spd="slow">
        <p:dissolv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908720"/>
            <a:ext cx="8183880" cy="41044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Для мозга ребенка любое движение отзывается образованием каскадом нейронных связей между полушариями, между верхними и нижними, передними и задними отделами. Каждое движение мгновенно отражается в первичных зонах коры головного мозга. По последним данным неврологов для успешного обучения важно не лечение, а именно обучение (</a:t>
            </a:r>
            <a:r>
              <a:rPr lang="ru-RU" sz="2800" dirty="0" smtClean="0">
                <a:solidFill>
                  <a:srgbClr val="7030A0"/>
                </a:solidFill>
              </a:rPr>
              <a:t>вижу, слышу, чувствую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727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1772816"/>
            <a:ext cx="8183880" cy="1642690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rgbClr val="0070C0"/>
                </a:solidFill>
              </a:rPr>
              <a:t>Упражнения </a:t>
            </a:r>
            <a:endParaRPr lang="ru-RU" sz="8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37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8344" y="548680"/>
            <a:ext cx="8183880" cy="33123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Кулак-ребро-ладонь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Четыре положения руки на плоскости последовательно сменяют друг друга. Выполняется сначала правой рукой, затем левой рукой. Затем двумя руками одновременно.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Ладошки вверх, ладошки вниз, а теперь их на бочок-и зажали в кулачок.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03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  <p:sndAc>
          <p:stSnd>
            <p:snd r:embed="rId2" name="chimes.wav"/>
          </p:stSnd>
        </p:sndAc>
      </p:transition>
    </mc:Choice>
    <mc:Fallback xmlns="">
      <p:transition spd="slow">
        <p:wheel spokes="1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1052736"/>
            <a:ext cx="8183880" cy="3096344"/>
          </a:xfrm>
        </p:spPr>
        <p:txBody>
          <a:bodyPr>
            <a:normAutofit/>
          </a:bodyPr>
          <a:lstStyle/>
          <a:p>
            <a:pPr algn="ctr"/>
            <a:r>
              <a:rPr lang="ru-RU" u="sng" dirty="0" smtClean="0">
                <a:solidFill>
                  <a:srgbClr val="0070C0"/>
                </a:solidFill>
              </a:rPr>
              <a:t>Поза Наполеона</a:t>
            </a:r>
            <a:br>
              <a:rPr lang="ru-RU" u="sng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Складываем на груди руки, меняя то правую, то левую руки в верхнем и нижнем положении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1052736"/>
            <a:ext cx="8183880" cy="374441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УСТАНОВЛЕНО,ЧТО СИСТЕМАТИЧЕСКОЕ ЗАНЯТИЕ КИНЕЗИОЛОГИЧЕСКИМИ УПРАЖНЕНИЯМИ СПОСОБСТВУЮТ ФУНКЦИОНАЛЬНОМУ РАЗВИТИЮ ГОЛОВНОГО МОЗГА, УВЕЛЕЧЕНИЮ КОЛИЧЕСТВА НЕВРАЛЬНЫХ СВЯЗЕЙ И УЛУЧШЕНИЮ ОБУЧЕНИЯ В ШКОЛЕ.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08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chimes.wav"/>
          </p:stSnd>
        </p:sndAc>
      </p:transition>
    </mc:Choice>
    <mc:Fallback xmlns="">
      <p:transition spd="slow">
        <p:checker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836712"/>
            <a:ext cx="8183880" cy="4248472"/>
          </a:xfrm>
        </p:spPr>
        <p:txBody>
          <a:bodyPr>
            <a:noAutofit/>
          </a:bodyPr>
          <a:lstStyle/>
          <a:p>
            <a:r>
              <a:rPr lang="ru-RU" sz="2400" dirty="0" smtClean="0"/>
              <a:t>УПРАЖНЕНИЯ ПОЗВОЛЯЮТ:</a:t>
            </a:r>
            <a:br>
              <a:rPr lang="ru-RU" sz="2400" dirty="0" smtClean="0"/>
            </a:br>
            <a:r>
              <a:rPr lang="ru-RU" sz="2400" dirty="0" smtClean="0"/>
              <a:t>-АКТИВИЗИРОВАТЬ ИНТЕЛЛЕКТУАЛЬНУЮ И ПОЗНАВАТЕЛЬНУЮ ДЕЯТЕЛЬНОСТЬ</a:t>
            </a:r>
            <a:br>
              <a:rPr lang="ru-RU" sz="2400" dirty="0" smtClean="0"/>
            </a:br>
            <a:r>
              <a:rPr lang="ru-RU" sz="2400" dirty="0" smtClean="0"/>
              <a:t>-УЛУЧШИТЬ ПАМЯТЬ, ВНИМАНИЕ, РЕЧЬ, ПРОСТРАНСТВЕННЫЕ ПРЕДСТАВЛЕНИЯ</a:t>
            </a:r>
            <a:br>
              <a:rPr lang="ru-RU" sz="2400" dirty="0" smtClean="0"/>
            </a:br>
            <a:r>
              <a:rPr lang="ru-RU" sz="2400" dirty="0" smtClean="0"/>
              <a:t>-РАЗВИТЬ МЕЛКУЮ И КРУПНУЮ МОТОРИКУ</a:t>
            </a:r>
            <a:br>
              <a:rPr lang="ru-RU" sz="2400" dirty="0" smtClean="0"/>
            </a:br>
            <a:r>
              <a:rPr lang="ru-RU" sz="2400" dirty="0" smtClean="0"/>
              <a:t>-ОБЛЕГЧИТЬ ПРОЦЕСС ЧТЕНИЯ И ПИСЬМА</a:t>
            </a:r>
            <a:br>
              <a:rPr lang="ru-RU" sz="2400" dirty="0" smtClean="0"/>
            </a:br>
            <a:r>
              <a:rPr lang="ru-RU" sz="2400" dirty="0" smtClean="0"/>
              <a:t>-СНИЗИТЬ УТОМЛЯЕМОСТЬ, ИЗЛИШНЕЕ НАПРЯЖЕНИЕ</a:t>
            </a:r>
            <a:br>
              <a:rPr lang="ru-RU" sz="2400" dirty="0" smtClean="0"/>
            </a:br>
            <a:r>
              <a:rPr lang="ru-RU" sz="2400" dirty="0" smtClean="0"/>
              <a:t>-ПОВЫСИТЬ СТРЕССОУСТОЙЧИВОСТЬ ОРГАНИЗМА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512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87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836712"/>
            <a:ext cx="8183880" cy="4176464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гры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песком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развивают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детей: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тактильно-кинетическую чувствительность и мелкую моторику рук; снимают мышечную напряжённость;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развивают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мотивацию речевого общения;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формируют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первичные произносительные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умения и навыки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b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пополняют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словарь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b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формируют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связную речь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b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обучают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чтению и письму.</a:t>
            </a:r>
          </a:p>
        </p:txBody>
      </p:sp>
    </p:spTree>
    <p:extLst>
      <p:ext uri="{BB962C8B-B14F-4D97-AF65-F5344CB8AC3E}">
        <p14:creationId xmlns:p14="http://schemas.microsoft.com/office/powerpoint/2010/main" val="144986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5416462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технологии- это специально организованное взаимодействие детей и педагога, процесс, направленный на обеспечение физического, психического и социального благополучия ребенка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44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2" name="chimes.wav"/>
          </p:stSnd>
        </p:sndAc>
      </p:transition>
    </mc:Choice>
    <mc:Fallback xmlns="">
      <p:transition spd="slow">
        <p:pull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87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836712"/>
            <a:ext cx="8183880" cy="51845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>
                <a:solidFill>
                  <a:srgbClr val="FF0000"/>
                </a:solidFill>
              </a:rPr>
              <a:t/>
            </a:r>
            <a:br>
              <a:rPr lang="ru-RU" sz="4400" dirty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Упражнения: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«Чувствительные ладошки» (Т.Д. </a:t>
            </a:r>
            <a:r>
              <a:rPr lang="ru-RU" sz="3100" dirty="0" err="1" smtClean="0">
                <a:solidFill>
                  <a:srgbClr val="FF0000"/>
                </a:solidFill>
              </a:rPr>
              <a:t>Зинкевич</a:t>
            </a:r>
            <a:r>
              <a:rPr lang="ru-RU" sz="3100" dirty="0" smtClean="0">
                <a:solidFill>
                  <a:srgbClr val="FF0000"/>
                </a:solidFill>
              </a:rPr>
              <a:t> - </a:t>
            </a:r>
            <a:r>
              <a:rPr lang="ru-RU" sz="3100" dirty="0" err="1" smtClean="0">
                <a:solidFill>
                  <a:srgbClr val="FF0000"/>
                </a:solidFill>
              </a:rPr>
              <a:t>Евстигнеевна</a:t>
            </a:r>
            <a:r>
              <a:rPr lang="ru-RU" sz="3100" dirty="0" smtClean="0">
                <a:solidFill>
                  <a:srgbClr val="FF0000"/>
                </a:solidFill>
              </a:rPr>
              <a:t>);</a:t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Песочная аппликация;</a:t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песочные игры «Мой город», «Археология», «Чей это след?» и т.д.;</a:t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Игра «Назови звук» «Найди друга»</a:t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 (</a:t>
            </a:r>
            <a:r>
              <a:rPr lang="ru-RU" sz="3100" dirty="0" err="1" smtClean="0">
                <a:solidFill>
                  <a:srgbClr val="FF0000"/>
                </a:solidFill>
              </a:rPr>
              <a:t>Н.В.Дурова</a:t>
            </a:r>
            <a:r>
              <a:rPr lang="ru-RU" sz="3100" dirty="0" smtClean="0">
                <a:solidFill>
                  <a:srgbClr val="FF0000"/>
                </a:solidFill>
              </a:rPr>
              <a:t>);</a:t>
            </a:r>
            <a:r>
              <a:rPr lang="ru-RU" sz="3100" dirty="0">
                <a:solidFill>
                  <a:srgbClr val="FF0000"/>
                </a:solidFill>
              </a:rPr>
              <a:t/>
            </a:r>
            <a:br>
              <a:rPr lang="ru-RU" sz="3100" dirty="0">
                <a:solidFill>
                  <a:srgbClr val="FF0000"/>
                </a:solidFill>
              </a:rPr>
            </a:br>
            <a:r>
              <a:rPr lang="ru-RU" sz="3100" dirty="0">
                <a:solidFill>
                  <a:srgbClr val="FF0000"/>
                </a:solidFill>
              </a:rPr>
              <a:t>Упражнение «Песочный дождик» (</a:t>
            </a:r>
            <a:r>
              <a:rPr lang="ru-RU" sz="3100" dirty="0" err="1">
                <a:solidFill>
                  <a:srgbClr val="FF0000"/>
                </a:solidFill>
              </a:rPr>
              <a:t>Н.Кузуб</a:t>
            </a:r>
            <a:r>
              <a:rPr lang="ru-RU" sz="3100" dirty="0" smtClean="0">
                <a:solidFill>
                  <a:srgbClr val="FF0000"/>
                </a:solidFill>
              </a:rPr>
              <a:t>);</a:t>
            </a:r>
            <a:r>
              <a:rPr lang="ru-RU" sz="3100" dirty="0">
                <a:solidFill>
                  <a:srgbClr val="FF0000"/>
                </a:solidFill>
              </a:rPr>
              <a:t/>
            </a:r>
            <a:br>
              <a:rPr lang="ru-RU" sz="3100" dirty="0">
                <a:solidFill>
                  <a:srgbClr val="FF0000"/>
                </a:solidFill>
              </a:rPr>
            </a:br>
            <a:r>
              <a:rPr lang="ru-RU" sz="3100" dirty="0">
                <a:solidFill>
                  <a:srgbClr val="FF0000"/>
                </a:solidFill>
              </a:rPr>
              <a:t>Игра «Кто это был?» (</a:t>
            </a:r>
            <a:r>
              <a:rPr lang="ru-RU" sz="3100" dirty="0" err="1">
                <a:solidFill>
                  <a:srgbClr val="FF0000"/>
                </a:solidFill>
              </a:rPr>
              <a:t>Р.Г.Голубева</a:t>
            </a:r>
            <a:r>
              <a:rPr lang="ru-RU" sz="3100" dirty="0" smtClean="0">
                <a:solidFill>
                  <a:srgbClr val="FF0000"/>
                </a:solidFill>
              </a:rPr>
              <a:t>). </a:t>
            </a:r>
            <a:r>
              <a:rPr lang="ru-RU" sz="3100" dirty="0">
                <a:solidFill>
                  <a:srgbClr val="FF0000"/>
                </a:solidFill>
              </a:rPr>
              <a:t/>
            </a:r>
            <a:br>
              <a:rPr lang="ru-RU" sz="3100" dirty="0">
                <a:solidFill>
                  <a:srgbClr val="FF0000"/>
                </a:solidFill>
              </a:rPr>
            </a:br>
            <a:endParaRPr lang="ru-RU" sz="3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82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87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183880" cy="446449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древнейших времён, как на востоке, так и на западе, особым вниманием людей пользуются кисти рук и стопы. По канонам восточной медицины на кистях, стопах и пальцах находятся точки, соответствующие внутренним органам и частям тела. Так в переводе с китайского Су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Джок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переводиться как Су – кисть,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Джок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стопа.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Метод Су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Джок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это ультрасовременное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направление акупунктуры, объединяющее древние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знания медицины Востока и последние достижения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европейской медицины.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Создатель метода Су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Джок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корейский профессор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Пак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Чжэ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Ву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Первые публикации о методе Су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Джок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в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международной печати появились в 1986 г. С этого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времени Су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Джок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терапия широко распространилась по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всему миру. В ряде стран метод Су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Джок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входит в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государственные программы здравоохранения и </a:t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народного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75801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87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183880" cy="4032448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анимаясь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удивительным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массажером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,(«Ежик»)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мы можем решить несколько задач одновременно: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Воздействовать на биологически активные точки организма.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Стимулировать речевые зоны коры головного мозга;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Лечение внутренних органов, нормализация работы организма в целом.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Развивать мелкую моторику рук;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Автоматизировать звуки;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Развивать память, внимание;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Развивать связную речь;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Совершенствовать навыки пространственной ориентации;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Развивать лексико–грамматические категории.</a:t>
            </a:r>
          </a:p>
        </p:txBody>
      </p:sp>
    </p:spTree>
    <p:extLst>
      <p:ext uri="{BB962C8B-B14F-4D97-AF65-F5344CB8AC3E}">
        <p14:creationId xmlns:p14="http://schemas.microsoft.com/office/powerpoint/2010/main" val="185857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87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183880" cy="273630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С</a:t>
            </a:r>
            <a:r>
              <a:rPr lang="ru-RU" sz="6000" dirty="0" smtClean="0">
                <a:solidFill>
                  <a:srgbClr val="00B050"/>
                </a:solidFill>
              </a:rPr>
              <a:t>П</a:t>
            </a:r>
            <a:r>
              <a:rPr lang="ru-RU" sz="6000" dirty="0" smtClean="0">
                <a:solidFill>
                  <a:srgbClr val="0070C0"/>
                </a:solidFill>
              </a:rPr>
              <a:t>А</a:t>
            </a:r>
            <a:r>
              <a:rPr lang="ru-RU" sz="6000" dirty="0" smtClean="0">
                <a:solidFill>
                  <a:srgbClr val="FFFF00"/>
                </a:solidFill>
              </a:rPr>
              <a:t>С</a:t>
            </a:r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sz="6000" dirty="0" smtClean="0">
                <a:solidFill>
                  <a:srgbClr val="7030A0"/>
                </a:solidFill>
              </a:rPr>
              <a:t>Б</a:t>
            </a:r>
            <a:r>
              <a:rPr lang="ru-RU" sz="6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6000" dirty="0" smtClean="0"/>
              <a:t> </a:t>
            </a:r>
            <a:br>
              <a:rPr lang="ru-RU" sz="6000" dirty="0" smtClean="0"/>
            </a:br>
            <a:r>
              <a:rPr lang="ru-RU" sz="6000" dirty="0" smtClean="0">
                <a:solidFill>
                  <a:srgbClr val="002060"/>
                </a:solidFill>
              </a:rPr>
              <a:t>ЗА</a:t>
            </a:r>
            <a:r>
              <a:rPr lang="ru-RU" sz="6000" dirty="0" smtClean="0"/>
              <a:t> </a:t>
            </a:r>
            <a:r>
              <a:rPr lang="ru-RU" sz="6000" dirty="0" smtClean="0">
                <a:solidFill>
                  <a:srgbClr val="EDE545"/>
                </a:solidFill>
              </a:rPr>
              <a:t>В</a:t>
            </a:r>
            <a:r>
              <a:rPr lang="ru-RU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Н</a:t>
            </a:r>
            <a:r>
              <a:rPr lang="ru-RU" sz="6000" dirty="0" smtClean="0">
                <a:solidFill>
                  <a:srgbClr val="00B0F0"/>
                </a:solidFill>
              </a:rPr>
              <a:t>И</a:t>
            </a:r>
            <a:r>
              <a:rPr lang="ru-RU" sz="6000" dirty="0" smtClean="0">
                <a:solidFill>
                  <a:schemeClr val="accent4">
                    <a:lumMod val="75000"/>
                  </a:schemeClr>
                </a:solidFill>
              </a:rPr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00B050"/>
                </a:solidFill>
              </a:rPr>
              <a:t>Н</a:t>
            </a:r>
            <a:r>
              <a:rPr lang="ru-RU" sz="6000" dirty="0" smtClean="0">
                <a:solidFill>
                  <a:schemeClr val="bg1">
                    <a:lumMod val="50000"/>
                  </a:schemeClr>
                </a:solidFill>
              </a:rPr>
              <a:t>И</a:t>
            </a:r>
            <a:r>
              <a:rPr lang="ru-RU" sz="6000" dirty="0" smtClean="0">
                <a:solidFill>
                  <a:srgbClr val="FFFF00"/>
                </a:solidFill>
              </a:rPr>
              <a:t>Е</a:t>
            </a:r>
            <a:r>
              <a:rPr 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  <a:endParaRPr lang="ru-RU" sz="6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836712"/>
            <a:ext cx="8183880" cy="374441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Сохранение и укрепление здоровья детей в процессе воспитания и обучения-одна из важнейших задач стоящих перед логопедом.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31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  <p:sndAc>
          <p:stSnd>
            <p:snd r:embed="rId2" name="chimes.wav"/>
          </p:stSnd>
        </p:sndAc>
      </p:transition>
    </mc:Choice>
    <mc:Fallback xmlns="">
      <p:transition spd="slow">
        <p:pull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4536504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Здоровьесберегающие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технологии в логопедической работе позволяют значительно улучшить результативность коррекционной работы, разнообразить приемы и методы логопедического воздействия и способствовать оздоровлению детей.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2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Inverted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980728"/>
            <a:ext cx="8183880" cy="38164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Цель применения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технологий в логопедической работе-оптимизация процесса коррекции речи и обеспечение оздоровления детей.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57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908720"/>
            <a:ext cx="8183880" cy="374441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 логопедических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занятиях используются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следующие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err="1" smtClean="0"/>
              <a:t>здоровьесберегающие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технологии: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70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-дыхательная гимнастика</a:t>
            </a:r>
            <a:br>
              <a:rPr lang="ru-RU" sz="2800" dirty="0" smtClean="0"/>
            </a:br>
            <a:r>
              <a:rPr lang="ru-RU" sz="2800" dirty="0" smtClean="0"/>
              <a:t>-развитие тонкой моторики рук</a:t>
            </a:r>
            <a:br>
              <a:rPr lang="ru-RU" sz="2800" dirty="0" smtClean="0"/>
            </a:br>
            <a:r>
              <a:rPr lang="ru-RU" sz="2800" dirty="0" smtClean="0"/>
              <a:t>-</a:t>
            </a:r>
            <a:r>
              <a:rPr lang="ru-RU" sz="2800" dirty="0" err="1" smtClean="0"/>
              <a:t>бионергопластика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-логопедическая ритмика и музыкотерапия</a:t>
            </a:r>
            <a:br>
              <a:rPr lang="ru-RU" sz="2800" dirty="0" smtClean="0"/>
            </a:br>
            <a:r>
              <a:rPr lang="ru-RU" sz="2800" dirty="0" smtClean="0"/>
              <a:t>-самомассаж. Су-</a:t>
            </a:r>
            <a:r>
              <a:rPr lang="ru-RU" sz="2800" dirty="0" err="1" smtClean="0"/>
              <a:t>джок</a:t>
            </a:r>
            <a:r>
              <a:rPr lang="ru-RU" sz="2800" dirty="0" smtClean="0"/>
              <a:t> терапия. </a:t>
            </a:r>
            <a:r>
              <a:rPr lang="ru-RU" sz="2800" dirty="0" err="1" smtClean="0"/>
              <a:t>Аурикуло</a:t>
            </a:r>
            <a:r>
              <a:rPr lang="ru-RU" sz="2800" dirty="0" smtClean="0"/>
              <a:t> терапия</a:t>
            </a:r>
            <a:br>
              <a:rPr lang="ru-RU" sz="2800" dirty="0" smtClean="0"/>
            </a:br>
            <a:r>
              <a:rPr lang="ru-RU" sz="2800" dirty="0" smtClean="0"/>
              <a:t>-</a:t>
            </a:r>
            <a:r>
              <a:rPr lang="ru-RU" sz="2800" dirty="0" err="1" smtClean="0"/>
              <a:t>кинезиологические</a:t>
            </a:r>
            <a:r>
              <a:rPr lang="ru-RU" sz="2800" dirty="0" smtClean="0"/>
              <a:t> упражнения для развития межполушарного взаимодействия</a:t>
            </a:r>
            <a:br>
              <a:rPr lang="ru-RU" sz="2800" dirty="0" smtClean="0"/>
            </a:br>
            <a:r>
              <a:rPr lang="ru-RU" sz="2800" dirty="0" smtClean="0"/>
              <a:t>-релаксация</a:t>
            </a:r>
            <a:br>
              <a:rPr lang="ru-RU" sz="2800" dirty="0" smtClean="0"/>
            </a:br>
            <a:r>
              <a:rPr lang="ru-RU" sz="2800" dirty="0" smtClean="0"/>
              <a:t>-</a:t>
            </a:r>
            <a:r>
              <a:rPr lang="ru-RU" sz="2800" dirty="0" err="1" smtClean="0"/>
              <a:t>пескотерапия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</a:t>
            </a:r>
            <a:r>
              <a:rPr lang="ru-RU" sz="2800" dirty="0" err="1" smtClean="0"/>
              <a:t>сказкотерапия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8601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980728"/>
            <a:ext cx="8183880" cy="4608512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chemeClr val="tx2"/>
                </a:solidFill>
              </a:rPr>
              <a:t>Кинезиология</a:t>
            </a:r>
            <a:r>
              <a:rPr lang="ru-RU" dirty="0" smtClean="0"/>
              <a:t>-наука о развитии головного мозга через определенные двигательные упражнения. Основателями </a:t>
            </a:r>
            <a:r>
              <a:rPr lang="ru-RU" dirty="0" err="1" smtClean="0"/>
              <a:t>кинезиологии</a:t>
            </a:r>
            <a:r>
              <a:rPr lang="ru-RU" dirty="0" smtClean="0"/>
              <a:t> являются американские педагоги, доктора наук Пол и Гейл </a:t>
            </a:r>
            <a:r>
              <a:rPr lang="ru-RU" dirty="0" err="1" smtClean="0"/>
              <a:t>Деннисоны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50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9)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310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980728"/>
            <a:ext cx="8183880" cy="352839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Единство мозга складывается из деятельности двух его полушарий, тесно связанных между собой системой нервных волокон.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164</TotalTime>
  <Words>364</Words>
  <Application>Microsoft Office PowerPoint</Application>
  <PresentationFormat>Экран (4:3)</PresentationFormat>
  <Paragraphs>24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Аспект</vt:lpstr>
      <vt:lpstr>Здоровьесберегающие технологии в логопедической практике в ДОУ  Подготовила и провела:  учитель-логопед Безручко Е.А.</vt:lpstr>
      <vt:lpstr>Здоровьесберегающие технологии- это специально организованное взаимодействие детей и педагога, процесс, направленный на обеспечение физического, психического и социального благополучия ребенка</vt:lpstr>
      <vt:lpstr>Сохранение и укрепление здоровья детей в процессе воспитания и обучения-одна из важнейших задач стоящих перед логопедом.</vt:lpstr>
      <vt:lpstr>Здоровьесберегающие технологии в логопедической работе позволяют значительно улучшить результативность коррекционной работы, разнообразить приемы и методы логопедического воздействия и способствовать оздоровлению детей.</vt:lpstr>
      <vt:lpstr>Цель применения здоровьесберегающих технологий в логопедической работе-оптимизация процесса коррекции речи и обеспечение оздоровления детей.</vt:lpstr>
      <vt:lpstr>На логопедических занятиях используются  следующие здоровьесберегающие технологии:</vt:lpstr>
      <vt:lpstr>-дыхательная гимнастика -развитие тонкой моторики рук -бионергопластика -логопедическая ритмика и музыкотерапия -самомассаж. Су-джок терапия. Аурикуло терапия -кинезиологические упражнения для развития межполушарного взаимодействия -релаксация -пескотерапия -сказкотерапия</vt:lpstr>
      <vt:lpstr>Кинезиология-наука о развитии головного мозга через определенные двигательные упражнения. Основателями кинезиологии являются американские педагоги, доктора наук Пол и Гейл Деннисоны.</vt:lpstr>
      <vt:lpstr>Единство мозга складывается из деятельности двух его полушарий, тесно связанных между собой системой нервных волокон.</vt:lpstr>
      <vt:lpstr>Благодаря межполушарному взаимодействию осуществляется передача информации из одного полушария в другое, обеспечивается целостность и координация работы мозга.</vt:lpstr>
      <vt:lpstr>Межполушарное взаимодействие возможно развивать при помощи комплекса специальных кинезиологических упражнений. </vt:lpstr>
      <vt:lpstr>Упражнения на развитие межполушарного взаимодействия развивают мозолистое тело, повышают стрессоустойчивость, синхронизируют работу полушарий, улучшают мыслительную деятельность, способствуют улучшению памяти и внимания, облегчают процесс чтения и письма.</vt:lpstr>
      <vt:lpstr>Для мозга ребенка любое движение отзывается образованием каскадом нейронных связей между полушариями, между верхними и нижними, передними и задними отделами. Каждое движение мгновенно отражается в первичных зонах коры головного мозга. По последним данным неврологов для успешного обучения важно не лечение, а именно обучение (вижу, слышу, чувствую).</vt:lpstr>
      <vt:lpstr>Упражнения </vt:lpstr>
      <vt:lpstr>Кулак-ребро-ладонь Четыре положения руки на плоскости последовательно сменяют друг друга. Выполняется сначала правой рукой, затем левой рукой. Затем двумя руками одновременно.</vt:lpstr>
      <vt:lpstr>Поза Наполеона Складываем на груди руки, меняя то правую, то левую руки в верхнем и нижнем положении</vt:lpstr>
      <vt:lpstr>УСТАНОВЛЕНО,ЧТО СИСТЕМАТИЧЕСКОЕ ЗАНЯТИЕ КИНЕЗИОЛОГИЧЕСКИМИ УПРАЖНЕНИЯМИ СПОСОБСТВУЮТ ФУНКЦИОНАЛЬНОМУ РАЗВИТИЮ ГОЛОВНОГО МОЗГА, УВЕЛЕЧЕНИЮ КОЛИЧЕСТВА НЕВРАЛЬНЫХ СВЯЗЕЙ И УЛУЧШЕНИЮ ОБУЧЕНИЯ В ШКОЛЕ.</vt:lpstr>
      <vt:lpstr>УПРАЖНЕНИЯ ПОЗВОЛЯЮТ: -АКТИВИЗИРОВАТЬ ИНТЕЛЛЕКТУАЛЬНУЮ И ПОЗНАВАТЕЛЬНУЮ ДЕЯТЕЛЬНОСТЬ -УЛУЧШИТЬ ПАМЯТЬ, ВНИМАНИЕ, РЕЧЬ, ПРОСТРАНСТВЕННЫЕ ПРЕДСТАВЛЕНИЯ -РАЗВИТЬ МЕЛКУЮ И КРУПНУЮ МОТОРИКУ -ОБЛЕГЧИТЬ ПРОЦЕСС ЧТЕНИЯ И ПИСЬМА -СНИЗИТЬ УТОМЛЯЕМОСТЬ, ИЗЛИШНЕЕ НАПРЯЖЕНИЕ -ПОВЫСИТЬ СТРЕССОУСТОЙЧИВОСТЬ ОРГАНИЗМА</vt:lpstr>
      <vt:lpstr>Игры с песком развивают у детей: тактильно-кинетическую чувствительность и мелкую моторику рук; снимают мышечную напряжённость;   развивают мотивацию речевого общения; формируют первичные произносительные умения и навыки;  пополняют словарь;  формируют связную речь;  обучают чтению и письму.</vt:lpstr>
      <vt:lpstr>  Упражнения: «Чувствительные ладошки» (Т.Д. Зинкевич - Евстигнеевна); Песочная аппликация; песочные игры «Мой город», «Археология», «Чей это след?» и т.д.; Игра «Назови звук» «Найди друга»  (Н.В.Дурова); Упражнение «Песочный дождик» (Н.Кузуб); Игра «Кто это был?» (Р.Г.Голубева).  </vt:lpstr>
      <vt:lpstr>С древнейших времён, как на востоке, так и на западе, особым вниманием людей пользуются кисти рук и стопы. По канонам восточной медицины на кистях, стопах и пальцах находятся точки, соответствующие внутренним органам и частям тела. Так в переводе с китайского Су Джок переводиться как Су – кисть, Джок – стопа. Метод Су Джок - это ультрасовременное  направление акупунктуры, объединяющее древние  знания медицины Востока и последние достижения  европейской медицины.  Создатель метода Су Джок - корейский профессор  Пак Чжэ Ву. Первые публикации о методе Су Джок в  международной печати появились в 1986 г. С этого  времени Су Джок терапия широко распространилась по  всему миру. В ряде стран метод Су Джок входит в  государственные программы здравоохранения и  народного образования. </vt:lpstr>
      <vt:lpstr>Занимаясь с  удивительным массажером,(«Ежик») мы можем решить несколько задач одновременно: Воздействовать на биологически активные точки организма. Стимулировать речевые зоны коры головного мозга; Лечение внутренних органов, нормализация работы организма в целом. Развивать мелкую моторику рук; Автоматизировать звуки; Развивать память, внимание; Развивать связную речь; Совершенствовать навыки пространственной ориентации; Развивать лексико–грамматические категории.</vt:lpstr>
      <vt:lpstr>СПАСИБО  ЗА ВНИМАНИЕ!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m1</dc:creator>
  <cp:lastModifiedBy>m1</cp:lastModifiedBy>
  <cp:revision>21</cp:revision>
  <dcterms:created xsi:type="dcterms:W3CDTF">2015-02-23T11:26:46Z</dcterms:created>
  <dcterms:modified xsi:type="dcterms:W3CDTF">2015-03-19T09:19:24Z</dcterms:modified>
</cp:coreProperties>
</file>