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9" r:id="rId3"/>
    <p:sldId id="272" r:id="rId4"/>
    <p:sldId id="270" r:id="rId5"/>
    <p:sldId id="271" r:id="rId6"/>
    <p:sldId id="276" r:id="rId7"/>
    <p:sldId id="286" r:id="rId8"/>
    <p:sldId id="285" r:id="rId9"/>
    <p:sldId id="275" r:id="rId10"/>
    <p:sldId id="274" r:id="rId11"/>
    <p:sldId id="273" r:id="rId12"/>
    <p:sldId id="279" r:id="rId13"/>
    <p:sldId id="281" r:id="rId14"/>
    <p:sldId id="278" r:id="rId15"/>
    <p:sldId id="277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EDD469"/>
    <a:srgbClr val="DAE824"/>
    <a:srgbClr val="B4D13B"/>
    <a:srgbClr val="D87E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6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D4B3DB-21B2-46FA-845F-FCCD1554755D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2F8C1C-B1E7-42AC-A7F5-8226D7148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000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z="1000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536773-DF19-4D84-A730-D965E6AEDDD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759687-E265-473E-8F88-8B13BE75E4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2400" i="1" smtClean="0">
                <a:solidFill>
                  <a:schemeClr val="bg1"/>
                </a:solidFill>
              </a:rPr>
              <a:t>Наталия Ильинична</a:t>
            </a:r>
            <a:r>
              <a:rPr lang="ru-RU" sz="2400" b="1" i="1" smtClean="0">
                <a:solidFill>
                  <a:schemeClr val="bg1"/>
                </a:solidFill>
              </a:rPr>
              <a:t> </a:t>
            </a:r>
            <a:r>
              <a:rPr lang="ru-RU" sz="3600" b="1" i="1" smtClean="0">
                <a:solidFill>
                  <a:srgbClr val="FFFFFF"/>
                </a:solidFill>
                <a:latin typeface="Arial" charset="0"/>
                <a:cs typeface="Arial" charset="0"/>
              </a:rPr>
              <a:t>Сац </a:t>
            </a:r>
            <a:r>
              <a:rPr lang="ru-RU" i="1" smtClean="0">
                <a:solidFill>
                  <a:srgbClr val="FFFFFF"/>
                </a:solidFill>
              </a:rPr>
              <a:t>(первая в мире женщина-оперный режиссёр)</a:t>
            </a:r>
            <a:endParaRPr lang="ru-RU" sz="3200" i="1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25735-A463-4958-8878-552017F1AAA7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582D2-A89B-4621-80BB-52589A18085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7B7BE3-477B-45B0-AE2A-F18438B7141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8DC06-8474-456E-AD63-A94C0D2CED0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587570-743B-46A3-8038-D2909E1BAF5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917C9-FF3F-4E49-930B-B8CEB7ACD89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49F30-18A9-4E05-BF0B-3D62A275E185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36C07-DA74-4C10-B85D-00759799FBAE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36BD9A-95DC-44E3-A5EF-74929308AB0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66D364-E44D-455E-94FC-3E071D53932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/>
              <a:t>Консервато́рия</a:t>
            </a:r>
            <a:r>
              <a:rPr lang="ru-RU" smtClean="0"/>
              <a:t> — муз. высшее уч. заведение. Первые «консерватории» (приюты для сирот и беспризорных) появились в Венеции. В них заботились о воспитании детей-сирот, давали им начальное образование.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B30DA-0993-4C84-A780-C84FB76FBEF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FBDFC2-0F0A-43A2-BFEB-1C8FAA1260F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3CC0A-5CC3-4DB3-8572-62C742D38533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Филармония - от греч. phileo — любить и harmonia — гармония, музыка) — в некоторых странах: музыкальное общество или учреждение, занимающееся организацией концертов, содействием развитию и пропагандой музыкального искусства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A7022-6D82-4E3D-9206-EBC40A88478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F2B68A-83DD-4151-94B0-09E9158F5C2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</a:rPr>
              <a:t>Презентация  учителя музыки ГБОУ № 595  г.Санкт-Петербурга Киселевой Зои Викторовны</a:t>
            </a: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6BBCD8-8425-41F5-AE93-03D680D1DE71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BAA0-1801-43B2-9776-C862667448B5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C14C-1010-43A5-ACB9-947E577C3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E7ED-1E2A-4643-A44D-DF31910FEFDF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024C-A1F9-4917-B932-F34021B36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D27B-F623-4B0D-B5AC-A2DE3BBF7055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8F64-6063-4265-8D82-EEBDD0D2F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9CCA-51D9-4E1B-A44B-F4D73221DB8E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AA04-1DDA-42EF-A1E6-2D423C46A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D42F-A916-417E-9144-A5C7372D27BF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3DD9-8DDD-47F0-B770-A87D452BA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6D9B-FC66-410F-8DF7-0A16C7D30771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C27E-DCD3-450E-95E4-EFE6DDF14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562E-0DD8-41C1-8E03-2705B3CC73BA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D253-5984-484B-839F-CB7AFBEB1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05EC-53C2-4C48-8802-C9FE684FC0A9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8C18-8985-43A2-92A9-E6294C491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78CE-EDAB-4CC0-956A-99FF64F2B4F9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8B81-3784-41D3-95C6-F8D9128E9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D829-9E94-4C13-AE93-E57EA2537927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E83D-3E87-4FE3-9478-6AD1D725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A302-F53E-4227-B9A8-FA0F3904A3FA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C2B9-6D02-4619-97C4-BCF794E12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9E994-8112-4A0C-AF87-07002ECCF259}" type="datetimeFigureOut">
              <a:rPr lang="ru-RU"/>
              <a:pPr>
                <a:defRPr/>
              </a:pPr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0DBFA-CE10-4E02-B1E6-D236F5B7C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0" name="Picture 2" descr="F:\VERBATIM\рисунки\занавес\marrone-tenda-picture-materiale_38-4284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154" y="0"/>
            <a:ext cx="9186309" cy="6192688"/>
          </a:xfrm>
          <a:prstGeom prst="ellipse">
            <a:avLst/>
          </a:prstGeom>
          <a:ln w="1905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1692275" y="1844675"/>
            <a:ext cx="57594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alibri" pitchFamily="34" charset="0"/>
              </a:rPr>
              <a:t> </a:t>
            </a:r>
            <a:r>
              <a:rPr lang="ru-RU" sz="4800">
                <a:solidFill>
                  <a:schemeClr val="bg1"/>
                </a:solidFill>
              </a:rPr>
              <a:t>«Где мы встречаемся </a:t>
            </a:r>
          </a:p>
          <a:p>
            <a:pPr algn="ctr"/>
            <a:r>
              <a:rPr lang="ru-RU" sz="4800">
                <a:solidFill>
                  <a:schemeClr val="bg1"/>
                </a:solidFill>
              </a:rPr>
              <a:t>с  балетом, оперой, симфонией?»</a:t>
            </a:r>
          </a:p>
        </p:txBody>
      </p:sp>
      <p:sp>
        <p:nvSpPr>
          <p:cNvPr id="2057" name="TextBox 6"/>
          <p:cNvSpPr txBox="1">
            <a:spLocks noChangeArrowheads="1"/>
          </p:cNvSpPr>
          <p:nvPr/>
        </p:nvSpPr>
        <p:spPr bwMode="auto">
          <a:xfrm>
            <a:off x="0" y="5589588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Презентация  учителя музыки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ГБОУ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сош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№ 595 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г.Санкт-Петербурга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Киселевой Зои Викторовны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Рисунок 6" descr="2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0" y="5157788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FFFF"/>
                </a:solidFill>
                <a:latin typeface="+mj-lt"/>
              </a:rPr>
              <a:t>Государственный академический </a:t>
            </a:r>
          </a:p>
          <a:p>
            <a:pPr algn="ctr">
              <a:defRPr/>
            </a:pPr>
            <a:r>
              <a:rPr lang="ru-RU" sz="4400" dirty="0">
                <a:solidFill>
                  <a:srgbClr val="FFFFFF"/>
                </a:solidFill>
                <a:latin typeface="+mj-lt"/>
              </a:rPr>
              <a:t>Большой театр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ы</a:t>
            </a:r>
            <a:endParaRPr lang="ru-RU" dirty="0"/>
          </a:p>
        </p:txBody>
      </p:sp>
      <p:pic>
        <p:nvPicPr>
          <p:cNvPr id="12293" name="Рисунок 3" descr="62921168_1282233077_100_21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ats.jpg"/>
          <p:cNvPicPr>
            <a:picLocks noChangeAspect="1"/>
          </p:cNvPicPr>
          <p:nvPr/>
        </p:nvPicPr>
        <p:blipFill>
          <a:blip r:embed="rId4" cstate="screen">
            <a:lum bright="-10000"/>
          </a:blip>
          <a:stretch>
            <a:fillRect/>
          </a:stretch>
        </p:blipFill>
        <p:spPr>
          <a:xfrm>
            <a:off x="467544" y="0"/>
            <a:ext cx="2213899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0" y="5411788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Детский музыкальный театр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имени Наталии Ильиничны Сац</a:t>
            </a:r>
            <a:endParaRPr lang="ru-RU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0" name="Picture 2" descr="F:\VERBATIM\рисунки\занавес\marrone-tenda-picture-materiale_38-4284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2309" y="188640"/>
            <a:ext cx="9186309" cy="6192688"/>
          </a:xfrm>
          <a:prstGeom prst="ellipse">
            <a:avLst/>
          </a:prstGeom>
          <a:ln w="127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8888" y="1773238"/>
            <a:ext cx="65532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i="1" dirty="0">
                <a:solidFill>
                  <a:schemeClr val="bg1"/>
                </a:solidFill>
                <a:latin typeface="+mn-lt"/>
              </a:rPr>
              <a:t>Где в </a:t>
            </a:r>
          </a:p>
          <a:p>
            <a:pPr algn="ctr">
              <a:defRPr/>
            </a:pPr>
            <a:r>
              <a:rPr lang="ru-RU" sz="4400" i="1" dirty="0">
                <a:solidFill>
                  <a:schemeClr val="bg1"/>
                </a:solidFill>
                <a:latin typeface="+mn-lt"/>
              </a:rPr>
              <a:t>Санкт-Петербурге мы можем посмотреть оперные и балетные спектакли? </a:t>
            </a:r>
            <a:endParaRPr lang="ru-RU" sz="4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684213" y="5229225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4342" name="Рисунок 4" descr="the_mariinsky_theat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-107950" y="4941888"/>
            <a:ext cx="92519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400">
                <a:solidFill>
                  <a:schemeClr val="bg1"/>
                </a:solidFill>
                <a:latin typeface="Calibri" pitchFamily="34" charset="0"/>
              </a:rPr>
              <a:t>Марии́нский</a:t>
            </a: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 театр</a:t>
            </a:r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4800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800" i="1">
                <a:solidFill>
                  <a:schemeClr val="bg1"/>
                </a:solidFill>
                <a:latin typeface="Calibri" pitchFamily="34" charset="0"/>
              </a:rPr>
              <a:t>Театр носит имя жены императора Александра II императрицы Марии Александровны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684213" y="5229225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6" name="Рисунок 5" descr="1920px-Spb_06-2012_MichaelTheat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82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0" y="4025900"/>
            <a:ext cx="9144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 err="1">
                <a:solidFill>
                  <a:schemeClr val="bg1"/>
                </a:solidFill>
                <a:latin typeface="+mj-lt"/>
              </a:rPr>
              <a:t>Миха́йловский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 театр оперы и балета</a:t>
            </a:r>
          </a:p>
          <a:p>
            <a:pPr algn="ctr">
              <a:defRPr/>
            </a:pPr>
            <a:r>
              <a:rPr lang="ru-RU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имени М.П.Мусоргского 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sz="2800" i="1" dirty="0">
                <a:solidFill>
                  <a:schemeClr val="bg1"/>
                </a:solidFill>
                <a:latin typeface="+mj-lt"/>
              </a:rPr>
              <a:t> Своим названием театр обязан великому князю </a:t>
            </a:r>
            <a:r>
              <a:rPr lang="ru-RU" sz="3200" i="1" dirty="0">
                <a:solidFill>
                  <a:schemeClr val="bg1"/>
                </a:solidFill>
                <a:latin typeface="+mj-lt"/>
              </a:rPr>
              <a:t>Михаилу</a:t>
            </a:r>
            <a:r>
              <a:rPr lang="ru-RU" sz="2800" i="1" dirty="0">
                <a:solidFill>
                  <a:schemeClr val="bg1"/>
                </a:solidFill>
                <a:latin typeface="+mj-lt"/>
              </a:rPr>
              <a:t>, младшему сыну Павла </a:t>
            </a:r>
            <a:r>
              <a:rPr lang="en-US" sz="2800" i="1" dirty="0">
                <a:solidFill>
                  <a:schemeClr val="bg1"/>
                </a:solidFill>
                <a:latin typeface="+mj-lt"/>
              </a:rPr>
              <a:t>I</a:t>
            </a:r>
            <a:endParaRPr lang="ru-RU" sz="2800" i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684213" y="5229225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90" name="Рисунок 6" descr="teat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0" y="26035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Музыкальный театр оперы и балета Санкт-Петербургской консерватории </a:t>
            </a:r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</a:rPr>
              <a:t>имени </a:t>
            </a:r>
          </a:p>
          <a:p>
            <a:pPr algn="ctr">
              <a:defRPr/>
            </a:pPr>
            <a:r>
              <a:rPr lang="ru-RU" sz="4000" dirty="0" err="1">
                <a:solidFill>
                  <a:schemeClr val="bg1"/>
                </a:solidFill>
              </a:rPr>
              <a:t>Н.А.Римского-Корсакова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684213" y="5229225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Найдите концертный зал Москвы? </a:t>
            </a:r>
          </a:p>
        </p:txBody>
      </p:sp>
      <p:pic>
        <p:nvPicPr>
          <p:cNvPr id="6" name="Рисунок 5" descr="IMG_8959-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91472" y="836712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9153902.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836712"/>
            <a:ext cx="43559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шарики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836613"/>
            <a:ext cx="120808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ilarmoniya_spb_bolshoy_zal_foto_1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11760" y="3892550"/>
            <a:ext cx="4445000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684213" y="5229225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Найдите театральные сцены </a:t>
            </a:r>
          </a:p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Санкт-Петербурга?</a:t>
            </a:r>
          </a:p>
        </p:txBody>
      </p:sp>
      <p:pic>
        <p:nvPicPr>
          <p:cNvPr id="6" name="Рисунок 5" descr="gallery-big-1.jpg"/>
          <p:cNvPicPr>
            <a:picLocks noChangeAspect="1"/>
          </p:cNvPicPr>
          <p:nvPr/>
        </p:nvPicPr>
        <p:blipFill>
          <a:blip r:embed="rId3" cstate="screen"/>
          <a:srcRect t="-4695"/>
          <a:stretch>
            <a:fillRect/>
          </a:stretch>
        </p:blipFill>
        <p:spPr>
          <a:xfrm>
            <a:off x="179512" y="1196752"/>
            <a:ext cx="4536504" cy="289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64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1268760"/>
            <a:ext cx="413452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920px-Spb_06-2012_MichaelTheatr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4221088"/>
            <a:ext cx="433797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3692_10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32040" y="3981157"/>
            <a:ext cx="4097193" cy="27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шарики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1013" y="692150"/>
            <a:ext cx="677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шарики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5732463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684213" y="5229225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0" y="188913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Образовательная система "Гармония"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по программе "К вершинам музыкального искусства"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М.С. Красильниковой, О.Н.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Яшмолкиной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, 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О.И.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Нехаевой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Тема 1 класса 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"МИР МУЗЫКАЛЬНЫХ ОБРАЗОВ"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Тема 3 четверти: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"Жизнь музыкальных образов в симфонии, опере, балете".</a:t>
            </a:r>
          </a:p>
          <a:p>
            <a:pPr algn="ctr">
              <a:defRPr/>
            </a:pPr>
            <a:r>
              <a:rPr lang="ru-RU" sz="3600" u="dotted" dirty="0">
                <a:solidFill>
                  <a:schemeClr val="bg1"/>
                </a:solidFill>
                <a:latin typeface="+mj-lt"/>
              </a:rPr>
              <a:t>1 класс 3 четверть </a:t>
            </a:r>
            <a:r>
              <a:rPr lang="en-US" sz="3600" u="dotted" dirty="0">
                <a:solidFill>
                  <a:schemeClr val="bg1"/>
                </a:solidFill>
                <a:latin typeface="+mj-lt"/>
              </a:rPr>
              <a:t>9</a:t>
            </a:r>
            <a:r>
              <a:rPr lang="ru-RU" sz="3600" u="dotted" dirty="0">
                <a:solidFill>
                  <a:schemeClr val="bg1"/>
                </a:solidFill>
                <a:latin typeface="+mj-lt"/>
              </a:rPr>
              <a:t> урок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6" name="Управляющая кнопка: в конец 5">
            <a:hlinkClick r:id="" action="ppaction://hlinkshowjump?jump=endshow" highlightClick="1"/>
          </p:cNvPr>
          <p:cNvSpPr/>
          <p:nvPr/>
        </p:nvSpPr>
        <p:spPr>
          <a:xfrm>
            <a:off x="7524750" y="5876925"/>
            <a:ext cx="1368425" cy="765175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0" name="Picture 2" descr="F:\VERBATIM\рисунки\занавес\marrone-tenda-picture-materiale_38-4284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154" y="188640"/>
            <a:ext cx="9186309" cy="6192688"/>
          </a:xfrm>
          <a:prstGeom prst="ellipse">
            <a:avLst/>
          </a:prstGeom>
          <a:ln w="127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2492375"/>
            <a:ext cx="6553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atin typeface="Calibri" pitchFamily="34" charset="0"/>
              </a:rPr>
              <a:t> </a:t>
            </a:r>
            <a:r>
              <a:rPr lang="ru-RU" sz="5400" dirty="0">
                <a:solidFill>
                  <a:srgbClr val="EAEAEA"/>
                </a:solidFill>
                <a:latin typeface="+mj-lt"/>
              </a:rPr>
              <a:t>Где мы можем встретиться с </a:t>
            </a:r>
            <a:r>
              <a:rPr lang="ru-RU" sz="6000" dirty="0">
                <a:solidFill>
                  <a:srgbClr val="EAEAEA"/>
                </a:solidFill>
                <a:latin typeface="+mj-lt"/>
              </a:rPr>
              <a:t>симфонией</a:t>
            </a:r>
            <a:r>
              <a:rPr lang="ru-RU" sz="5400" dirty="0">
                <a:solidFill>
                  <a:srgbClr val="EAEAEA"/>
                </a:solidFill>
                <a:latin typeface="+mj-lt"/>
              </a:rPr>
              <a:t>?</a:t>
            </a:r>
            <a:endParaRPr lang="ru-RU" sz="4800" dirty="0">
              <a:solidFill>
                <a:srgbClr val="EAEAEA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9" name="Рисунок 2" descr="21686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49275"/>
            <a:ext cx="9144000" cy="492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0" y="5445125"/>
            <a:ext cx="9144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Большой зал Московской консерватории</a:t>
            </a:r>
          </a:p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имени П.И.Чайковского</a:t>
            </a:r>
            <a:endParaRPr lang="ru-RU" sz="60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Рисунок 2" descr="lrp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0" y="60213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Большой зал Московской консерватории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Рисунок 2" descr="889c1136adc0aca8ce2dbb9c89bbda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4613" y="0"/>
            <a:ext cx="9218613" cy="597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FFFF"/>
                </a:solidFill>
                <a:latin typeface="+mj-lt"/>
              </a:rPr>
              <a:t>Санкт-Петербургская консерватория</a:t>
            </a:r>
          </a:p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имени Н.А. Римского-Корсакова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Рисунок 7" descr="f5dcf17c574fa0df14023352311d0c6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413" y="0"/>
            <a:ext cx="8893175" cy="591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0" y="4797425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</a:rPr>
              <a:t>Малый</a:t>
            </a:r>
            <a:r>
              <a:rPr lang="ru-RU" sz="4800" dirty="0">
                <a:solidFill>
                  <a:schemeClr val="bg1"/>
                </a:solidFill>
                <a:latin typeface="+mj-lt"/>
              </a:rPr>
              <a:t> зал 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Санкт-Петербургской</a:t>
            </a:r>
            <a:r>
              <a:rPr lang="ru-RU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консерватории 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имени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А</a:t>
            </a:r>
            <a:r>
              <a:rPr lang="ru-RU" sz="3200" i="1" dirty="0" err="1">
                <a:solidFill>
                  <a:schemeClr val="bg1"/>
                </a:solidFill>
                <a:latin typeface="+mj-lt"/>
              </a:rPr>
              <a:t>лекса́ндра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К</a:t>
            </a:r>
            <a:r>
              <a:rPr lang="ru-RU" sz="3200" i="1" dirty="0" err="1">
                <a:solidFill>
                  <a:schemeClr val="bg1"/>
                </a:solidFill>
                <a:latin typeface="+mj-lt"/>
              </a:rPr>
              <a:t>онстанти́новича</a:t>
            </a:r>
            <a:r>
              <a:rPr lang="ru-RU" sz="3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Г</a:t>
            </a:r>
            <a:r>
              <a:rPr lang="ru-RU" sz="3200" b="1" i="1" dirty="0" err="1">
                <a:solidFill>
                  <a:schemeClr val="bg1"/>
                </a:solidFill>
                <a:latin typeface="+mj-lt"/>
              </a:rPr>
              <a:t>лазуно́ва</a:t>
            </a:r>
            <a:endParaRPr lang="ru-RU" sz="36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24209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0" y="30686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" name="Рисунок 5" descr="img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5536" y="0"/>
            <a:ext cx="8280920" cy="561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373688"/>
            <a:ext cx="9144000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  <a:latin typeface="+mj-lt"/>
              </a:rPr>
              <a:t>Большой зал СПб </a:t>
            </a:r>
            <a:r>
              <a:rPr lang="ru-RU" sz="4800" dirty="0" err="1">
                <a:solidFill>
                  <a:schemeClr val="bg1"/>
                </a:solidFill>
                <a:latin typeface="+mj-lt"/>
              </a:rPr>
              <a:t>филармо́нии</a:t>
            </a:r>
            <a:r>
              <a:rPr lang="ru-RU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имени Д. Д. Шостаковича 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0" y="5445125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  <a:latin typeface="+mj-lt"/>
              </a:rPr>
              <a:t>Большой зал СПб </a:t>
            </a:r>
            <a:r>
              <a:rPr lang="ru-RU" sz="4800" dirty="0" err="1">
                <a:solidFill>
                  <a:schemeClr val="bg1"/>
                </a:solidFill>
                <a:latin typeface="+mj-lt"/>
              </a:rPr>
              <a:t>филармо́нии</a:t>
            </a:r>
            <a:r>
              <a:rPr lang="ru-RU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имени Д. Д. Шостаковича 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en-US" dirty="0"/>
          </a:p>
        </p:txBody>
      </p:sp>
      <p:pic>
        <p:nvPicPr>
          <p:cNvPr id="14" name="Рисунок 13" descr="filarmoniya_spb_bolshoy_zal_foto_6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511" y="116632"/>
            <a:ext cx="872539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0" name="Picture 2" descr="F:\VERBATIM\рисунки\занавес\marrone-tenda-picture-materiale_38-4284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2309" y="188640"/>
            <a:ext cx="9186309" cy="6192688"/>
          </a:xfrm>
          <a:prstGeom prst="ellipse">
            <a:avLst/>
          </a:prstGeom>
          <a:ln w="127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8888" y="1989138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alibri" pitchFamily="34" charset="0"/>
              </a:rPr>
              <a:t> </a:t>
            </a:r>
            <a:r>
              <a:rPr lang="ru-RU" sz="4800" i="1">
                <a:solidFill>
                  <a:srgbClr val="FFFFFF"/>
                </a:solidFill>
                <a:latin typeface="Calibri" pitchFamily="34" charset="0"/>
              </a:rPr>
              <a:t>Если симфонии исполняются в концертных залах, то где исполняются оперы и балеты? </a:t>
            </a:r>
            <a:endParaRPr lang="ru-RU" sz="480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ru-RU" sz="4800">
              <a:solidFill>
                <a:srgbClr val="EAEAE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415</Words>
  <Application>Microsoft Office PowerPoint</Application>
  <PresentationFormat>Экран (4:3)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«Где мы встречаемся с балетом, оперой, симфонией?»:</dc:title>
  <dc:creator>zoya</dc:creator>
  <cp:lastModifiedBy>zoya</cp:lastModifiedBy>
  <cp:revision>160</cp:revision>
  <dcterms:created xsi:type="dcterms:W3CDTF">2015-07-27T07:21:43Z</dcterms:created>
  <dcterms:modified xsi:type="dcterms:W3CDTF">2015-08-15T20:23:13Z</dcterms:modified>
</cp:coreProperties>
</file>