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B3C81-B582-4EAE-833B-160C4A306F4E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B331F-A2F4-4572-98E2-3B042458D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4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B331F-A2F4-4572-98E2-3B042458D3AD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D9DB-548E-43DF-82ED-A5DAD5EBB151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6A97-2824-4174-88BE-4E41814F8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казенное образовательное учреждение  </a:t>
            </a:r>
          </a:p>
          <a:p>
            <a:pPr algn="ctr"/>
            <a:r>
              <a:rPr lang="ru-RU" dirty="0" err="1" smtClean="0"/>
              <a:t>Колосовского</a:t>
            </a:r>
            <a:r>
              <a:rPr lang="ru-RU" dirty="0" smtClean="0"/>
              <a:t> муниципального района Омской области </a:t>
            </a:r>
          </a:p>
          <a:p>
            <a:pPr algn="ctr"/>
            <a:r>
              <a:rPr lang="ru-RU" dirty="0" smtClean="0"/>
              <a:t>«</a:t>
            </a:r>
            <a:r>
              <a:rPr lang="ru-RU" dirty="0" err="1" smtClean="0"/>
              <a:t>Таскатлинская</a:t>
            </a:r>
            <a:r>
              <a:rPr lang="ru-RU" dirty="0" smtClean="0"/>
              <a:t> средняя общеобразовательная школа»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2071678"/>
            <a:ext cx="650085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Урок русского языка по теме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Знаки препинания при причастном обороте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5000636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русского языка и литературы </a:t>
            </a:r>
            <a:r>
              <a:rPr lang="ru-RU" dirty="0" err="1" smtClean="0"/>
              <a:t>Грузденко</a:t>
            </a:r>
            <a:r>
              <a:rPr lang="ru-RU" dirty="0" smtClean="0"/>
              <a:t> Ирина Владимировна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Проверь себя: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53760"/>
            <a:ext cx="836394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Ключи </a:t>
            </a:r>
            <a:r>
              <a:rPr lang="ru-RU" sz="2800" b="1" dirty="0" smtClean="0">
                <a:solidFill>
                  <a:srgbClr val="FF0000"/>
                </a:solidFill>
              </a:rPr>
              <a:t>к </a:t>
            </a:r>
            <a:r>
              <a:rPr lang="ru-RU" sz="2800" b="1" dirty="0" smtClean="0">
                <a:solidFill>
                  <a:srgbClr val="FF0000"/>
                </a:solidFill>
              </a:rPr>
              <a:t>тесту: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1.Олимпийские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состязания, проводившиеся на заре цивилизации, продолжают жить в памяти человечества.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2.Всех больше занимала обрядовая сторона праздника, посвященного Зевсу.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3.На этой примитивной арене далеко не регулярно проходили игры, названные позднее Олимпийскими.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4.Постепенно Олимпиады завоевали признание всех государств, расположенных на Пелопоннесском полуострове.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5.Пять дней официально длился Греческий фестиваль, посвященный прославлению физической силы и единства нации.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1938685"/>
            <a:ext cx="80010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– Задания были мне   понятны, я легко справился.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– Некоторая помощь товарищей мне бы  не повредила.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– Я старался, но большинство заданий были для меня сложны.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4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9542" y="1196752"/>
            <a:ext cx="764386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Тот, кто записал букву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составляет небольшой текст  на тему «Здоровый образ жизни», употребляя  в нем причастные обороты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Тот,  кто записал букву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читает п. 35 и выполняет упражнение № 407 (1,2,3)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Тот кто записал букву </a:t>
            </a: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читает п. 35 и выполняет упражнение № 403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42985"/>
            <a:ext cx="885828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Ошибки в письме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клоп на белой блузке.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Фаина Раневская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00439"/>
            <a:ext cx="8429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Грамматика повелевает даже царями.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Ж. Мольер</a:t>
            </a:r>
            <a:endParaRPr kumimoji="0" lang="ru-RU" sz="36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Тема урока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071678"/>
            <a:ext cx="8572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Знаки препинания </a:t>
            </a:r>
          </a:p>
          <a:p>
            <a:pPr algn="ctr"/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при причастном обороте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92867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 помощью  </a:t>
            </a:r>
            <a:r>
              <a:rPr lang="ru-RU" sz="3200" b="1" dirty="0" smtClean="0"/>
              <a:t>слов-помощников </a:t>
            </a:r>
            <a:r>
              <a:rPr lang="ru-RU" sz="3200" b="1" dirty="0"/>
              <a:t>сформулируйте цель </a:t>
            </a:r>
            <a:r>
              <a:rPr lang="ru-RU" sz="3200" b="1" dirty="0" smtClean="0"/>
              <a:t>урока:</a:t>
            </a:r>
            <a:endParaRPr lang="ru-RU" sz="32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357430"/>
            <a:ext cx="778671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4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повторю</a:t>
            </a:r>
            <a:r>
              <a:rPr kumimoji="0" lang="ru-RU" sz="4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</a:t>
            </a:r>
            <a:endParaRPr kumimoji="0" lang="ru-RU" sz="44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Я узнаю</a:t>
            </a:r>
            <a:r>
              <a:rPr kumimoji="0" lang="ru-RU" sz="4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….</a:t>
            </a:r>
            <a:endParaRPr kumimoji="0" lang="ru-RU" sz="44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Я научусь…</a:t>
            </a:r>
            <a:endParaRPr kumimoji="0" lang="ru-RU" sz="44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Мне пригодится</a:t>
            </a:r>
            <a:r>
              <a:rPr kumimoji="0" lang="ru-RU" sz="4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…</a:t>
            </a:r>
            <a:endParaRPr kumimoji="0" lang="ru-RU" sz="44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b="1" dirty="0"/>
              <a:t>Я </a:t>
            </a:r>
            <a:r>
              <a:rPr lang="ru-RU" sz="2800" b="1" dirty="0" smtClean="0"/>
              <a:t>повторю</a:t>
            </a:r>
            <a:r>
              <a:rPr lang="ru-RU" sz="2800" dirty="0" smtClean="0"/>
              <a:t>,  </a:t>
            </a:r>
            <a:r>
              <a:rPr lang="ru-RU" sz="2800" dirty="0"/>
              <a:t>что такое причастие, причастный оборот, когда он выделяется </a:t>
            </a:r>
            <a:r>
              <a:rPr lang="ru-RU" sz="2800" dirty="0" smtClean="0"/>
              <a:t>запятыми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Я узнаю</a:t>
            </a:r>
            <a:r>
              <a:rPr lang="ru-RU" sz="2800" dirty="0" smtClean="0"/>
              <a:t>,  </a:t>
            </a:r>
            <a:r>
              <a:rPr lang="ru-RU" sz="2800" dirty="0"/>
              <a:t>как правильно обособлять  причастный оборот, алгоритм работы с причастным </a:t>
            </a:r>
            <a:r>
              <a:rPr lang="ru-RU" sz="2800" dirty="0" smtClean="0"/>
              <a:t>оборотом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b="1" dirty="0" smtClean="0"/>
              <a:t>Я научусь </a:t>
            </a:r>
            <a:r>
              <a:rPr lang="ru-RU" sz="2800" dirty="0" smtClean="0"/>
              <a:t>пользоваться </a:t>
            </a:r>
            <a:r>
              <a:rPr lang="ru-RU" sz="2800" dirty="0"/>
              <a:t>правилом, расставлять знаки препинания при причастном </a:t>
            </a:r>
            <a:r>
              <a:rPr lang="ru-RU" sz="2800" dirty="0" smtClean="0"/>
              <a:t>обороте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Мне пригодится </a:t>
            </a:r>
            <a:r>
              <a:rPr lang="ru-RU" sz="2800" dirty="0" smtClean="0"/>
              <a:t>я </a:t>
            </a:r>
            <a:r>
              <a:rPr lang="ru-RU" sz="2800" dirty="0"/>
              <a:t>буду писать грамотно, смогу составлять предложения с причастным </a:t>
            </a:r>
            <a:r>
              <a:rPr lang="ru-RU" sz="2800" dirty="0" smtClean="0"/>
              <a:t>оборотом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54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071678"/>
            <a:ext cx="257176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Определяемое слово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714488"/>
            <a:ext cx="5636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,/ </a:t>
            </a:r>
            <a:r>
              <a:rPr lang="ru-RU" sz="5400" i="1" u="wavyHeavy" kern="1800" dirty="0" err="1" smtClean="0">
                <a:uFill>
                  <a:solidFill>
                    <a:srgbClr val="FF0000"/>
                  </a:solidFill>
                </a:uFill>
              </a:rPr>
              <a:t>прич</a:t>
            </a:r>
            <a:r>
              <a:rPr lang="ru-RU" sz="5400" i="1" u="wavyHeavy" kern="1800" dirty="0" smtClean="0">
                <a:uFill>
                  <a:solidFill>
                    <a:srgbClr val="FF0000"/>
                  </a:solidFill>
                </a:uFill>
              </a:rPr>
              <a:t>. оборот</a:t>
            </a:r>
            <a:r>
              <a:rPr lang="ru-RU" sz="7200" dirty="0" smtClean="0"/>
              <a:t>/,</a:t>
            </a:r>
            <a:endParaRPr lang="ru-RU" sz="7200" i="1" u="wavyHeavy" kern="1800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3429000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/ </a:t>
            </a:r>
            <a:r>
              <a:rPr lang="ru-RU" sz="4800" i="1" u="wavyHeavy" kern="1800" dirty="0" err="1" smtClean="0">
                <a:uFill>
                  <a:solidFill>
                    <a:srgbClr val="FF0000"/>
                  </a:solidFill>
                </a:uFill>
              </a:rPr>
              <a:t>прич</a:t>
            </a:r>
            <a:r>
              <a:rPr lang="ru-RU" sz="4800" i="1" u="wavyHeavy" kern="1800" dirty="0" smtClean="0">
                <a:uFill>
                  <a:solidFill>
                    <a:srgbClr val="FF0000"/>
                  </a:solidFill>
                </a:uFill>
              </a:rPr>
              <a:t>. оборот</a:t>
            </a:r>
            <a:r>
              <a:rPr lang="ru-RU" sz="4400" dirty="0" smtClean="0"/>
              <a:t>/ </a:t>
            </a:r>
            <a:endParaRPr lang="ru-RU" sz="4400" i="1" u="wavyHeavy" kern="1800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3643314"/>
            <a:ext cx="371477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Определяемое слово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57166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АЛГОРИТМ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357298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Чтобы правильно выделить причастный оборот, надо: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00240"/>
            <a:ext cx="5786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Найти </a:t>
            </a:r>
            <a:r>
              <a:rPr lang="ru-RU" sz="2400" dirty="0"/>
              <a:t>в предложении</a:t>
            </a:r>
            <a:r>
              <a:rPr lang="ru-RU" sz="2400" u="sng" dirty="0"/>
              <a:t> причастие</a:t>
            </a:r>
            <a:r>
              <a:rPr lang="ru-RU" sz="24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00306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Найти </a:t>
            </a:r>
            <a:r>
              <a:rPr lang="ru-RU" sz="2400" dirty="0"/>
              <a:t>все </a:t>
            </a:r>
            <a:r>
              <a:rPr lang="ru-RU" sz="2400" u="sng" dirty="0"/>
              <a:t>слова, которые зависят от причастия</a:t>
            </a:r>
            <a:r>
              <a:rPr lang="ru-RU" sz="2400" dirty="0"/>
              <a:t> (если они есть),задавая к ним вопрос от причастия.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86124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 Подчеркнуть </a:t>
            </a:r>
            <a:r>
              <a:rPr lang="ru-RU" sz="2400" dirty="0"/>
              <a:t>их вместе с причастием волнистой линией и   отгородить от остальных слов палочками с двух сторон.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21481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</a:t>
            </a:r>
            <a:r>
              <a:rPr lang="ru-RU" sz="2400" dirty="0"/>
              <a:t> Найти </a:t>
            </a:r>
            <a:r>
              <a:rPr lang="ru-RU" sz="2400" u="sng" dirty="0" smtClean="0"/>
              <a:t>определяемое </a:t>
            </a:r>
            <a:r>
              <a:rPr lang="ru-RU" sz="2400" u="sng" dirty="0"/>
              <a:t>слово</a:t>
            </a:r>
            <a:r>
              <a:rPr lang="ru-RU" sz="2400" dirty="0"/>
              <a:t>, от которого к причастию задается вопрос КАКОЙ? (и поставить над ним крестик).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72074"/>
            <a:ext cx="80010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 Если </a:t>
            </a:r>
            <a:r>
              <a:rPr lang="ru-RU" sz="2400" dirty="0"/>
              <a:t>причастный оборот стоит после определяемого слова, выделить его </a:t>
            </a:r>
            <a:r>
              <a:rPr lang="ru-RU" sz="2400" u="sng" dirty="0"/>
              <a:t>запятыми.</a:t>
            </a:r>
            <a:endParaRPr lang="ru-RU" sz="2400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40768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Словарная работа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latin typeface="Georgia" pitchFamily="18" charset="0"/>
              </a:rPr>
              <a:t>ФАНФАРА</a:t>
            </a:r>
            <a:r>
              <a:rPr lang="ru-RU" sz="2400" dirty="0" smtClean="0"/>
              <a:t>, -</a:t>
            </a:r>
            <a:r>
              <a:rPr lang="ru-RU" sz="2400" dirty="0" err="1" smtClean="0"/>
              <a:t>ы</a:t>
            </a:r>
            <a:r>
              <a:rPr lang="ru-RU" sz="2400" dirty="0" smtClean="0"/>
              <a:t>,   </a:t>
            </a:r>
            <a:r>
              <a:rPr lang="ru-RU" sz="2400" dirty="0" smtClean="0">
                <a:latin typeface="Georgia" pitchFamily="18" charset="0"/>
              </a:rPr>
              <a:t>1. Медный духовой музыкальный инструмент в виде удлиненной трубы. Под звуки фанфар . 2. Музыкальная фраза,  короткий сигнал торжественного характера, исполняемые на таком инструменте. Звучат фанфары  ( прил.фанфарный, -</a:t>
            </a:r>
            <a:r>
              <a:rPr lang="ru-RU" sz="2400" dirty="0" err="1" smtClean="0">
                <a:latin typeface="Georgia" pitchFamily="18" charset="0"/>
              </a:rPr>
              <a:t>ая</a:t>
            </a:r>
            <a:r>
              <a:rPr lang="ru-RU" sz="2400" dirty="0" smtClean="0">
                <a:latin typeface="Georgia" pitchFamily="18" charset="0"/>
              </a:rPr>
              <a:t>, -</a:t>
            </a:r>
            <a:r>
              <a:rPr lang="ru-RU" sz="2400" dirty="0" err="1" smtClean="0">
                <a:latin typeface="Georgia" pitchFamily="18" charset="0"/>
              </a:rPr>
              <a:t>ое</a:t>
            </a:r>
            <a:r>
              <a:rPr lang="ru-RU" sz="2400" dirty="0" smtClean="0">
                <a:latin typeface="Georgia" pitchFamily="18" charset="0"/>
              </a:rPr>
              <a:t>)</a:t>
            </a:r>
            <a:r>
              <a:rPr lang="ru-RU" sz="2400" b="1" dirty="0" smtClean="0">
                <a:latin typeface="Georgia" pitchFamily="18" charset="0"/>
              </a:rPr>
              <a:t> </a:t>
            </a:r>
          </a:p>
          <a:p>
            <a:endParaRPr lang="ru-RU" sz="24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Толковый словарь под ред. C. И. Ожегова и Н.Ю.Шведовой</a:t>
            </a:r>
            <a:endParaRPr lang="ru-RU" sz="24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2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678"/>
            <a:ext cx="88582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Работа с учебником:</a:t>
            </a:r>
          </a:p>
          <a:p>
            <a:pPr algn="ctr"/>
            <a:r>
              <a:rPr lang="ru-RU" sz="6600" dirty="0" smtClean="0"/>
              <a:t>Выполните задания упражнения 410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392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35</cp:revision>
  <dcterms:created xsi:type="dcterms:W3CDTF">2013-02-24T07:59:07Z</dcterms:created>
  <dcterms:modified xsi:type="dcterms:W3CDTF">2013-02-27T02:11:18Z</dcterms:modified>
</cp:coreProperties>
</file>