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9D6D8-D9D3-442A-8DD7-E1CFC5B9A5B3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B01F5-549B-4F29-AECC-2853DCAB7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3F78E2-E3B7-4B52-87CE-6908B4D6CF1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E5C79B-02B3-4F91-B5DC-F963A2136A5B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Calibri" pitchFamily="32" charset="0"/>
              <a:ea typeface="SimSun" charset="-122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741EB7E-E4CD-49BB-976D-B70528D5EACD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4EB065-7551-4C5B-A4AF-F960A1D9152D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Calibri" pitchFamily="32" charset="0"/>
              <a:ea typeface="SimSun" charset="-122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44AE509-F696-4C00-B2B2-F2D1D5AD703B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9D688E-4CE1-40B7-BFC0-5E8C1FC0AE70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Calibri" pitchFamily="32" charset="0"/>
              <a:ea typeface="SimSun" charset="-12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2D01A4-B0F1-4D3A-8333-B58325DB6AFF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32BD1B5-406E-4E17-B887-A989C39E3FE2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Calibri" pitchFamily="32" charset="0"/>
              <a:ea typeface="SimSun" charset="-122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2E036C3-9F4C-4A8D-A41C-37A32C9B1E45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627238-E468-439E-B7FC-E4B39239FF8F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Calibri" pitchFamily="32" charset="0"/>
              <a:ea typeface="SimSun" charset="-122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148DC9-3028-4FBA-836D-91F44ECF7DFC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ECB651-5FF0-4DD4-A77C-F20FCF047F6A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Calibri" pitchFamily="32" charset="0"/>
              <a:ea typeface="SimSun" charset="-122"/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776F266-DC29-42B9-8F00-ADF2B75D25E3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3DB348-2544-4B8A-A8F0-9FC39A015C0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8.pn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3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5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8.pn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3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5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8.pn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3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5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8.pn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3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5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hyperlink" Target="http://images.yandex.ru/yandsearch?ed=1&amp;text2F66509279_1289572499_33FFGGGG.jpg&amp;rpt=simage&amp;p=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9"/>
          <p:cNvSpPr>
            <a:spLocks noGrp="1" noChangeArrowheads="1"/>
          </p:cNvSpPr>
          <p:nvPr>
            <p:ph type="ctrTitle"/>
          </p:nvPr>
        </p:nvSpPr>
        <p:spPr>
          <a:xfrm>
            <a:off x="285750" y="2571750"/>
            <a:ext cx="7772400" cy="649288"/>
          </a:xfrm>
          <a:solidFill>
            <a:srgbClr val="FFFF00"/>
          </a:solidFill>
          <a:ln w="28440">
            <a:solidFill>
              <a:srgbClr val="B83D68"/>
            </a:solidFill>
            <a:miter lim="800000"/>
          </a:ln>
        </p:spPr>
        <p:txBody>
          <a:bodyPr lIns="90000" tIns="46800" rIns="90000" bIns="46800" anchor="t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Математика 1 класс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r" eaLnBrk="1" hangingPunct="1"/>
            <a:r>
              <a:rPr lang="ru-RU" sz="2000" b="1" smtClean="0"/>
              <a:t>Учитель начальных классов  </a:t>
            </a:r>
          </a:p>
          <a:p>
            <a:pPr algn="r" eaLnBrk="1" hangingPunct="1"/>
            <a:r>
              <a:rPr lang="ru-RU" sz="2000" b="1" smtClean="0"/>
              <a:t>МОУ «СОШ №2 г. Ершова</a:t>
            </a:r>
          </a:p>
          <a:p>
            <a:pPr algn="r" eaLnBrk="1" hangingPunct="1"/>
            <a:r>
              <a:rPr lang="ru-RU" sz="2000" b="1" smtClean="0"/>
              <a:t> Саратовской области»</a:t>
            </a:r>
            <a:endParaRPr lang="ru-RU" sz="2000" b="1" i="1" smtClean="0"/>
          </a:p>
          <a:p>
            <a:pPr algn="r" eaLnBrk="1" hangingPunct="1"/>
            <a:r>
              <a:rPr lang="ru-RU" sz="2000" b="1" smtClean="0"/>
              <a:t>Шевцова Татьяна Николаевна</a:t>
            </a:r>
            <a:endParaRPr lang="ru-RU" sz="2000" b="1" i="1" smtClean="0"/>
          </a:p>
          <a:p>
            <a:pPr eaLnBrk="1" hangingPunct="1"/>
            <a:r>
              <a:rPr lang="ru-RU" sz="2400" smtClean="0"/>
              <a:t>                                                 </a:t>
            </a:r>
          </a:p>
          <a:p>
            <a:pPr eaLnBrk="1" hangingPunct="1"/>
            <a:r>
              <a:rPr lang="ru-RU" sz="2400" smtClean="0"/>
              <a:t>СУ «Начальная школа ХХ</a:t>
            </a:r>
            <a:r>
              <a:rPr lang="en-US" sz="2400" smtClean="0"/>
              <a:t>I </a:t>
            </a:r>
            <a:r>
              <a:rPr lang="ru-RU" sz="2400" smtClean="0"/>
              <a:t>века»</a:t>
            </a:r>
          </a:p>
          <a:p>
            <a:pPr eaLnBrk="1" hangingPunct="1"/>
            <a:r>
              <a:rPr lang="ru-RU" sz="2400" smtClean="0"/>
              <a:t>2011-2012 уч.г.</a:t>
            </a:r>
          </a:p>
          <a:p>
            <a:endParaRPr lang="ru-RU" smtClean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500063" y="428625"/>
            <a:ext cx="77041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B050"/>
                </a:solidFill>
              </a:rPr>
              <a:t>Прибавление и вычитание</a:t>
            </a:r>
          </a:p>
          <a:p>
            <a:pPr algn="ctr"/>
            <a:r>
              <a:rPr lang="ru-RU" sz="4400" b="1">
                <a:solidFill>
                  <a:srgbClr val="00B050"/>
                </a:solidFill>
              </a:rPr>
              <a:t>числа </a:t>
            </a:r>
            <a:r>
              <a:rPr lang="ru-RU" sz="4800" b="1">
                <a:solidFill>
                  <a:srgbClr val="984204"/>
                </a:solidFill>
              </a:rPr>
              <a:t>5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2940050"/>
            <a:ext cx="704850" cy="107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5486400"/>
            <a:ext cx="587375" cy="88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875" y="560388"/>
            <a:ext cx="1050925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175" y="4883150"/>
            <a:ext cx="769938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0125" y="4000500"/>
            <a:ext cx="5238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71563"/>
            <a:ext cx="1000125" cy="132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3550" y="1444625"/>
            <a:ext cx="566738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016125" y="785813"/>
            <a:ext cx="47069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B050"/>
                </a:solidFill>
              </a:rPr>
              <a:t>Прибавление числа </a:t>
            </a:r>
            <a:r>
              <a:rPr lang="ru-RU" sz="3600" b="1">
                <a:solidFill>
                  <a:srgbClr val="984204"/>
                </a:solidFill>
              </a:rPr>
              <a:t>5.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804988" y="1428750"/>
            <a:ext cx="4921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Как можно прибавить число 5?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785938" y="2428875"/>
            <a:ext cx="18415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5" y="1928813"/>
            <a:ext cx="107156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75" y="1928813"/>
            <a:ext cx="107156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75" y="2000250"/>
            <a:ext cx="10715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5" y="2000250"/>
            <a:ext cx="10715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3" y="2000250"/>
            <a:ext cx="1071562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500813" y="2000250"/>
            <a:ext cx="2500312" cy="520700"/>
          </a:xfrm>
          <a:prstGeom prst="rect">
            <a:avLst/>
          </a:prstGeom>
          <a:solidFill>
            <a:srgbClr val="AC66BB"/>
          </a:solidFill>
          <a:ln w="381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</a:rPr>
              <a:t>1+1+1+1+1=5</a:t>
            </a:r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" y="3214688"/>
            <a:ext cx="107156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38" y="3214688"/>
            <a:ext cx="107156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75" y="3214688"/>
            <a:ext cx="107156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5" y="3214688"/>
            <a:ext cx="107156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5" y="4286250"/>
            <a:ext cx="10715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50" y="4214813"/>
            <a:ext cx="107156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88" y="4357688"/>
            <a:ext cx="107156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" y="5072063"/>
            <a:ext cx="107156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50" y="5143500"/>
            <a:ext cx="10715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0" y="6000750"/>
            <a:ext cx="10715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5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9250" y="3071813"/>
            <a:ext cx="10715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6" name="Picture 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88" y="4000500"/>
            <a:ext cx="10715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7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0" y="4286250"/>
            <a:ext cx="10715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8" name="Picture 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88" y="5000625"/>
            <a:ext cx="10715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9" name="Picture 3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8" y="5072063"/>
            <a:ext cx="10715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70" name="Picture 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88" y="5072063"/>
            <a:ext cx="10715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71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63" y="5929313"/>
            <a:ext cx="10715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72" name="Picture 3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8" y="5929313"/>
            <a:ext cx="10715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73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13" y="5929313"/>
            <a:ext cx="10715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74" name="Picture 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0250" y="5929313"/>
            <a:ext cx="10715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6786563" y="3143250"/>
            <a:ext cx="1857375" cy="581025"/>
          </a:xfrm>
          <a:prstGeom prst="rect">
            <a:avLst/>
          </a:prstGeom>
          <a:solidFill>
            <a:srgbClr val="AC66BB"/>
          </a:solidFill>
          <a:ln w="381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  4+1=5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715125" y="4143375"/>
            <a:ext cx="1857375" cy="581025"/>
          </a:xfrm>
          <a:prstGeom prst="rect">
            <a:avLst/>
          </a:prstGeom>
          <a:solidFill>
            <a:srgbClr val="AC66BB"/>
          </a:solidFill>
          <a:ln w="381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  3+2=5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6786563" y="5072063"/>
            <a:ext cx="1857375" cy="581025"/>
          </a:xfrm>
          <a:prstGeom prst="rect">
            <a:avLst/>
          </a:prstGeom>
          <a:solidFill>
            <a:srgbClr val="AC66BB"/>
          </a:solidFill>
          <a:ln w="381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  2+3=5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6786563" y="6000750"/>
            <a:ext cx="1928812" cy="581025"/>
          </a:xfrm>
          <a:prstGeom prst="rect">
            <a:avLst/>
          </a:prstGeom>
          <a:solidFill>
            <a:srgbClr val="AC66BB"/>
          </a:solidFill>
          <a:ln w="381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  </a:t>
            </a:r>
            <a:r>
              <a:rPr lang="ru-RU" sz="2800" b="1">
                <a:solidFill>
                  <a:srgbClr val="000000"/>
                </a:solidFill>
              </a:rPr>
              <a:t>1 + 4 =5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2681288"/>
            <a:ext cx="941388" cy="143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903788"/>
            <a:ext cx="1214438" cy="183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5088" y="258763"/>
            <a:ext cx="1655762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4968875"/>
            <a:ext cx="12747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4025" y="2357438"/>
            <a:ext cx="1069975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642938"/>
            <a:ext cx="1298575" cy="171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7263" y="4157663"/>
            <a:ext cx="609600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14675" y="6291263"/>
            <a:ext cx="719138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20063" y="1316038"/>
            <a:ext cx="1243012" cy="111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12100" y="4279900"/>
            <a:ext cx="987425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92100" y="5443538"/>
            <a:ext cx="10541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65100" y="2103438"/>
            <a:ext cx="830263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5263" y="5314950"/>
            <a:ext cx="51117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6388" y="6327775"/>
            <a:ext cx="639762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2788" y="5224463"/>
            <a:ext cx="5429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5825" y="6235700"/>
            <a:ext cx="712788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96963" y="6419850"/>
            <a:ext cx="47625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1050" y="2225675"/>
            <a:ext cx="571500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9300" y="4286250"/>
            <a:ext cx="603250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92838" y="6394450"/>
            <a:ext cx="5556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424863" y="-274638"/>
            <a:ext cx="1000125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34963" y="4803775"/>
            <a:ext cx="512762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9275" y="1444625"/>
            <a:ext cx="566738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85" name="Picture 2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56513" y="969963"/>
            <a:ext cx="1116012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753350" y="3303588"/>
            <a:ext cx="1152525" cy="108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-60325" y="4029075"/>
            <a:ext cx="955675" cy="134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88" name="Picture 2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73238" y="6364288"/>
            <a:ext cx="658812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89" name="Picture 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432050" y="6419850"/>
            <a:ext cx="390525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90" name="Picture 3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822700" y="6381750"/>
            <a:ext cx="725488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91" name="Picture 31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572125" y="6407150"/>
            <a:ext cx="5111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92" name="Picture 3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681538" y="6340475"/>
            <a:ext cx="695325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1928813" y="1357313"/>
            <a:ext cx="50720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rebuchet MS" pitchFamily="32" charset="0"/>
              </a:rPr>
              <a:t>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000000"/>
              </a:solidFill>
              <a:latin typeface="Trebuchet MS" pitchFamily="32" charset="0"/>
            </a:endParaRP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1500188" y="2643188"/>
            <a:ext cx="184150" cy="36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2000250" y="1000125"/>
            <a:ext cx="4857750" cy="149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0000"/>
                </a:solidFill>
              </a:rPr>
              <a:t>Вычисли: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1 + 5      2 + 5      3 + 5       4 + 5      5 + 5      0 + 5</a:t>
            </a:r>
          </a:p>
        </p:txBody>
      </p:sp>
      <p:pic>
        <p:nvPicPr>
          <p:cNvPr id="2" name="Picture 36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929188" y="3571875"/>
            <a:ext cx="2371725" cy="224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1655763" y="2643188"/>
            <a:ext cx="53086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Какое правило вы использовали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при решении этих примеров?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714500" y="4143375"/>
            <a:ext cx="18415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Picture 39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122363" y="4657725"/>
            <a:ext cx="393700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4941888"/>
            <a:ext cx="1274762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33"/>
          <p:cNvSpPr txBox="1">
            <a:spLocks noChangeArrowheads="1"/>
          </p:cNvSpPr>
          <p:nvPr/>
        </p:nvSpPr>
        <p:spPr bwMode="auto">
          <a:xfrm>
            <a:off x="1785938" y="1071563"/>
            <a:ext cx="5643562" cy="70802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Text Box 35"/>
          <p:cNvSpPr txBox="1">
            <a:spLocks noChangeArrowheads="1"/>
          </p:cNvSpPr>
          <p:nvPr/>
        </p:nvSpPr>
        <p:spPr bwMode="auto">
          <a:xfrm>
            <a:off x="5076825" y="3141663"/>
            <a:ext cx="519113" cy="46037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" name="AutoShape 36"/>
          <p:cNvSpPr>
            <a:spLocks noChangeArrowheads="1"/>
          </p:cNvSpPr>
          <p:nvPr/>
        </p:nvSpPr>
        <p:spPr bwMode="auto">
          <a:xfrm>
            <a:off x="4786313" y="2643188"/>
            <a:ext cx="642937" cy="21431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83D68"/>
          </a:solidFill>
          <a:ln w="3996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4429125" y="2643188"/>
            <a:ext cx="928688" cy="214312"/>
          </a:xfrm>
          <a:prstGeom prst="curvedDownArrow">
            <a:avLst>
              <a:gd name="adj1" fmla="val 24997"/>
              <a:gd name="adj2" fmla="val 49994"/>
              <a:gd name="adj3" fmla="val 25000"/>
            </a:avLst>
          </a:prstGeom>
          <a:solidFill>
            <a:srgbClr val="00B0F0"/>
          </a:solidFill>
          <a:ln w="3996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22" name="AutoShape 38"/>
          <p:cNvSpPr>
            <a:spLocks noChangeArrowheads="1"/>
          </p:cNvSpPr>
          <p:nvPr/>
        </p:nvSpPr>
        <p:spPr bwMode="auto">
          <a:xfrm>
            <a:off x="4071938" y="2428875"/>
            <a:ext cx="1357312" cy="428625"/>
          </a:xfrm>
          <a:prstGeom prst="curvedDownArrow">
            <a:avLst>
              <a:gd name="adj1" fmla="val 24996"/>
              <a:gd name="adj2" fmla="val 50007"/>
              <a:gd name="adj3" fmla="val 25000"/>
            </a:avLst>
          </a:prstGeom>
          <a:solidFill>
            <a:srgbClr val="FFFF00"/>
          </a:solidFill>
          <a:ln w="39960">
            <a:solidFill>
              <a:srgbClr val="862A4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23" name="AutoShape 39"/>
          <p:cNvSpPr>
            <a:spLocks noChangeArrowheads="1"/>
          </p:cNvSpPr>
          <p:nvPr/>
        </p:nvSpPr>
        <p:spPr bwMode="auto">
          <a:xfrm>
            <a:off x="3500438" y="2214563"/>
            <a:ext cx="2000250" cy="571500"/>
          </a:xfrm>
          <a:prstGeom prst="curvedDownArrow">
            <a:avLst>
              <a:gd name="adj1" fmla="val 0"/>
              <a:gd name="adj2" fmla="val 50005"/>
              <a:gd name="adj3" fmla="val 25000"/>
            </a:avLst>
          </a:prstGeom>
          <a:solidFill>
            <a:srgbClr val="FF0000"/>
          </a:solidFill>
          <a:ln w="399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1436688" y="4786313"/>
            <a:ext cx="1555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6 + 4 = 10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3722688" y="4786313"/>
            <a:ext cx="14700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7 + 3 =10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6008688" y="4786313"/>
            <a:ext cx="1555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8 + 2 = 10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3651250" y="5286375"/>
            <a:ext cx="1555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9 + 1 = 10</a:t>
            </a:r>
          </a:p>
        </p:txBody>
      </p:sp>
      <p:sp>
        <p:nvSpPr>
          <p:cNvPr id="16397" name="Text Box 35"/>
          <p:cNvSpPr txBox="1">
            <a:spLocks noChangeArrowheads="1"/>
          </p:cNvSpPr>
          <p:nvPr/>
        </p:nvSpPr>
        <p:spPr bwMode="auto">
          <a:xfrm>
            <a:off x="3276600" y="3141663"/>
            <a:ext cx="352425" cy="4635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FF0000"/>
                </a:solidFill>
              </a:rPr>
              <a:t>6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6398" name="Text Box 35"/>
          <p:cNvSpPr txBox="1">
            <a:spLocks noChangeArrowheads="1"/>
          </p:cNvSpPr>
          <p:nvPr/>
        </p:nvSpPr>
        <p:spPr bwMode="auto">
          <a:xfrm>
            <a:off x="3708400" y="3141663"/>
            <a:ext cx="352425" cy="4635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FF0000"/>
                </a:solidFill>
              </a:rPr>
              <a:t>7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6399" name="Text Box 35"/>
          <p:cNvSpPr txBox="1">
            <a:spLocks noChangeArrowheads="1"/>
          </p:cNvSpPr>
          <p:nvPr/>
        </p:nvSpPr>
        <p:spPr bwMode="auto">
          <a:xfrm>
            <a:off x="4140200" y="3141663"/>
            <a:ext cx="352425" cy="4635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FF0000"/>
                </a:solidFill>
              </a:rPr>
              <a:t>8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6400" name="Text Box 35"/>
          <p:cNvSpPr txBox="1">
            <a:spLocks noChangeArrowheads="1"/>
          </p:cNvSpPr>
          <p:nvPr/>
        </p:nvSpPr>
        <p:spPr bwMode="auto">
          <a:xfrm>
            <a:off x="4572000" y="3141663"/>
            <a:ext cx="354013" cy="4635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FF0000"/>
                </a:solidFill>
              </a:rPr>
              <a:t>9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620688"/>
            <a:ext cx="3888432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Дополни до 10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6421" grpId="0" animBg="1"/>
      <p:bldP spid="16421" grpId="1" animBg="1"/>
      <p:bldP spid="16421" grpId="2" animBg="1"/>
      <p:bldP spid="16422" grpId="0" animBg="1"/>
      <p:bldP spid="16422" grpId="1" animBg="1"/>
      <p:bldP spid="16422" grpId="2" animBg="1"/>
      <p:bldP spid="16423" grpId="0" animBg="1"/>
      <p:bldP spid="16423" grpId="1" animBg="1"/>
      <p:bldP spid="164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2681288"/>
            <a:ext cx="941388" cy="143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903788"/>
            <a:ext cx="1214438" cy="183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5088" y="258763"/>
            <a:ext cx="1655762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4968875"/>
            <a:ext cx="12747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4025" y="2357438"/>
            <a:ext cx="1069975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642938"/>
            <a:ext cx="1298575" cy="171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7263" y="4157663"/>
            <a:ext cx="609600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14675" y="6291263"/>
            <a:ext cx="719138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20063" y="1316038"/>
            <a:ext cx="1243012" cy="111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12100" y="4279900"/>
            <a:ext cx="987425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92100" y="5443538"/>
            <a:ext cx="10541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65100" y="2103438"/>
            <a:ext cx="830263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5263" y="5314950"/>
            <a:ext cx="51117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6388" y="6327775"/>
            <a:ext cx="639762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2788" y="5224463"/>
            <a:ext cx="5429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5825" y="6235700"/>
            <a:ext cx="712788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96963" y="6419850"/>
            <a:ext cx="47625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1050" y="2225675"/>
            <a:ext cx="571500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9300" y="4286250"/>
            <a:ext cx="603250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92838" y="6394450"/>
            <a:ext cx="5556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424863" y="-274638"/>
            <a:ext cx="1000125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34963" y="4803775"/>
            <a:ext cx="512762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9275" y="1444625"/>
            <a:ext cx="566738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56513" y="969963"/>
            <a:ext cx="1116012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34" name="Picture 2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753350" y="3303588"/>
            <a:ext cx="1152525" cy="108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35" name="Picture 27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-60325" y="4029075"/>
            <a:ext cx="955675" cy="134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36" name="Picture 2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73238" y="6364288"/>
            <a:ext cx="658812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37" name="Picture 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432050" y="6419850"/>
            <a:ext cx="390525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38" name="Picture 3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822700" y="6381750"/>
            <a:ext cx="725488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572125" y="6407150"/>
            <a:ext cx="5111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681538" y="6340475"/>
            <a:ext cx="695325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928813" y="1357313"/>
            <a:ext cx="50720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rebuchet MS" pitchFamily="32" charset="0"/>
              </a:rPr>
              <a:t>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000000"/>
              </a:solidFill>
              <a:latin typeface="Trebuchet MS" pitchFamily="32" charset="0"/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876425" y="785813"/>
            <a:ext cx="5229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70C0"/>
                </a:solidFill>
              </a:rPr>
              <a:t>Объясни, как выполнено сложение</a:t>
            </a:r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1722438" y="1643063"/>
            <a:ext cx="15017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591F4D"/>
                </a:solidFill>
                <a:latin typeface="Times New Roman" pitchFamily="16" charset="0"/>
                <a:cs typeface="Times New Roman" pitchFamily="16" charset="0"/>
              </a:rPr>
              <a:t>6 + 5 =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1722438" y="2857500"/>
            <a:ext cx="15017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591F4D"/>
                </a:solidFill>
                <a:latin typeface="Times New Roman" pitchFamily="16" charset="0"/>
                <a:cs typeface="Times New Roman" pitchFamily="16" charset="0"/>
              </a:rPr>
              <a:t>7 + 5 =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1651000" y="4071938"/>
            <a:ext cx="15017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591F4D"/>
                </a:solidFill>
                <a:latin typeface="Times New Roman" pitchFamily="16" charset="0"/>
                <a:cs typeface="Times New Roman" pitchFamily="16" charset="0"/>
              </a:rPr>
              <a:t>8 + 5 =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1579563" y="5429250"/>
            <a:ext cx="15017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591F4D"/>
                </a:solidFill>
                <a:latin typeface="Times New Roman" pitchFamily="16" charset="0"/>
                <a:cs typeface="Times New Roman" pitchFamily="16" charset="0"/>
              </a:rPr>
              <a:t>9 + 5 =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2286000" y="1285875"/>
            <a:ext cx="727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4и1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3205163" y="1643063"/>
            <a:ext cx="6889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2357438" y="2428875"/>
            <a:ext cx="727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3и2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3217863" y="2857500"/>
            <a:ext cx="6889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2286000" y="3714750"/>
            <a:ext cx="727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2и3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3217863" y="4000500"/>
            <a:ext cx="6889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2143125" y="4929188"/>
            <a:ext cx="727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1и4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3217863" y="5429250"/>
            <a:ext cx="6889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</a:rPr>
              <a:t>14</a:t>
            </a:r>
          </a:p>
        </p:txBody>
      </p:sp>
      <p:pic>
        <p:nvPicPr>
          <p:cNvPr id="17455" name="Picture 47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143500" y="1500188"/>
            <a:ext cx="2371725" cy="224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56" name="Picture 48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975100" y="4084638"/>
            <a:ext cx="39370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" dur="2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2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3" dur="2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4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038" y="-104775"/>
            <a:ext cx="941387" cy="1436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903788"/>
            <a:ext cx="1214438" cy="183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5088" y="258763"/>
            <a:ext cx="1655762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4941888"/>
            <a:ext cx="1274762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0"/>
            <a:ext cx="1069975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750"/>
            <a:ext cx="1298575" cy="171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7263" y="4157663"/>
            <a:ext cx="609600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14675" y="6291263"/>
            <a:ext cx="719138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20063" y="1316038"/>
            <a:ext cx="1243012" cy="111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12100" y="4279900"/>
            <a:ext cx="987425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92100" y="5443538"/>
            <a:ext cx="10541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65100" y="2103438"/>
            <a:ext cx="830263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5263" y="5314950"/>
            <a:ext cx="51117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6388" y="6327775"/>
            <a:ext cx="639762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2788" y="5224463"/>
            <a:ext cx="5429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5825" y="6235700"/>
            <a:ext cx="712788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96963" y="6419850"/>
            <a:ext cx="47625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1050" y="2225675"/>
            <a:ext cx="571500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9300" y="4286250"/>
            <a:ext cx="603250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92838" y="6394450"/>
            <a:ext cx="5556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424863" y="-274638"/>
            <a:ext cx="1000125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34963" y="4803775"/>
            <a:ext cx="512762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9275" y="1444625"/>
            <a:ext cx="566738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56513" y="969963"/>
            <a:ext cx="1116012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753350" y="3303588"/>
            <a:ext cx="1152525" cy="108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9" name="Picture 27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-60325" y="4029075"/>
            <a:ext cx="955675" cy="134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60" name="Picture 2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73238" y="6364288"/>
            <a:ext cx="658812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432050" y="6419850"/>
            <a:ext cx="390525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62" name="Picture 3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822700" y="6381750"/>
            <a:ext cx="725488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63" name="Picture 31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572125" y="6407150"/>
            <a:ext cx="5111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64" name="Picture 3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681538" y="6340475"/>
            <a:ext cx="695325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1785938" y="1071563"/>
            <a:ext cx="5643562" cy="70802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6" name="Text Box 35"/>
          <p:cNvSpPr txBox="1">
            <a:spLocks noChangeArrowheads="1"/>
          </p:cNvSpPr>
          <p:nvPr/>
        </p:nvSpPr>
        <p:spPr bwMode="auto">
          <a:xfrm>
            <a:off x="5364088" y="2996952"/>
            <a:ext cx="544036" cy="46384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11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AutoShape 36"/>
          <p:cNvSpPr>
            <a:spLocks noChangeArrowheads="1"/>
          </p:cNvSpPr>
          <p:nvPr/>
        </p:nvSpPr>
        <p:spPr bwMode="auto">
          <a:xfrm flipH="1">
            <a:off x="5148064" y="2708920"/>
            <a:ext cx="654347" cy="209748"/>
          </a:xfrm>
          <a:prstGeom prst="curvedDownArrow">
            <a:avLst>
              <a:gd name="adj1" fmla="val 25008"/>
              <a:gd name="adj2" fmla="val 50005"/>
              <a:gd name="adj3" fmla="val 25000"/>
            </a:avLst>
          </a:prstGeom>
          <a:solidFill>
            <a:srgbClr val="B83D68"/>
          </a:solidFill>
          <a:ln w="3996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9" name="AutoShape 37"/>
          <p:cNvSpPr>
            <a:spLocks noChangeArrowheads="1"/>
          </p:cNvSpPr>
          <p:nvPr/>
        </p:nvSpPr>
        <p:spPr bwMode="auto">
          <a:xfrm flipH="1">
            <a:off x="5148064" y="2708920"/>
            <a:ext cx="1066428" cy="210319"/>
          </a:xfrm>
          <a:prstGeom prst="curvedDownArrow">
            <a:avLst>
              <a:gd name="adj1" fmla="val 25005"/>
              <a:gd name="adj2" fmla="val 50009"/>
              <a:gd name="adj3" fmla="val 25000"/>
            </a:avLst>
          </a:prstGeom>
          <a:solidFill>
            <a:srgbClr val="00B0F0"/>
          </a:solidFill>
          <a:ln w="3996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0" name="AutoShape 38"/>
          <p:cNvSpPr>
            <a:spLocks noChangeArrowheads="1"/>
          </p:cNvSpPr>
          <p:nvPr/>
        </p:nvSpPr>
        <p:spPr bwMode="auto">
          <a:xfrm flipH="1">
            <a:off x="5148064" y="2492896"/>
            <a:ext cx="1500188" cy="428625"/>
          </a:xfrm>
          <a:prstGeom prst="curvedDownArrow">
            <a:avLst>
              <a:gd name="adj1" fmla="val 24986"/>
              <a:gd name="adj2" fmla="val 50005"/>
              <a:gd name="adj3" fmla="val 25000"/>
            </a:avLst>
          </a:prstGeom>
          <a:solidFill>
            <a:srgbClr val="FFFF00"/>
          </a:solidFill>
          <a:ln w="39960">
            <a:solidFill>
              <a:srgbClr val="862A4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1" name="AutoShape 39"/>
          <p:cNvSpPr>
            <a:spLocks noChangeArrowheads="1"/>
          </p:cNvSpPr>
          <p:nvPr/>
        </p:nvSpPr>
        <p:spPr bwMode="auto">
          <a:xfrm flipH="1">
            <a:off x="5076056" y="2286000"/>
            <a:ext cx="2139132" cy="638944"/>
          </a:xfrm>
          <a:prstGeom prst="curvedDownArrow">
            <a:avLst>
              <a:gd name="adj1" fmla="val 0"/>
              <a:gd name="adj2" fmla="val 50005"/>
              <a:gd name="adj3" fmla="val 25000"/>
            </a:avLst>
          </a:prstGeom>
          <a:solidFill>
            <a:srgbClr val="FF0000"/>
          </a:solidFill>
          <a:ln w="399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1436688" y="4786313"/>
            <a:ext cx="1647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14 - 4 = 10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3722688" y="4786313"/>
            <a:ext cx="15636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13 - 3 =10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6008688" y="4786313"/>
            <a:ext cx="17335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 12 - 2 = 10</a:t>
            </a: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3643313" y="5286375"/>
            <a:ext cx="1647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11 - 1 = 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5616" y="1484784"/>
            <a:ext cx="6696744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Какое число надо вычесть, чтобы получить 10 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4788024" y="2996952"/>
            <a:ext cx="519112" cy="46037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5940152" y="2996952"/>
            <a:ext cx="544036" cy="46384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12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6516216" y="2996952"/>
            <a:ext cx="544036" cy="46384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13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7092280" y="2996952"/>
            <a:ext cx="544036" cy="46384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14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8469" grpId="0" animBg="1"/>
      <p:bldP spid="18469" grpId="1" animBg="1"/>
      <p:bldP spid="18469" grpId="2" animBg="1"/>
      <p:bldP spid="18470" grpId="0" animBg="1"/>
      <p:bldP spid="18470" grpId="1" animBg="1"/>
      <p:bldP spid="18470" grpId="2" animBg="1"/>
      <p:bldP spid="18471" grpId="0" animBg="1"/>
      <p:bldP spid="18471" grpId="1" animBg="1"/>
      <p:bldP spid="1847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2681288"/>
            <a:ext cx="941388" cy="143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903788"/>
            <a:ext cx="1214438" cy="183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5088" y="258763"/>
            <a:ext cx="1655762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4968875"/>
            <a:ext cx="12747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4025" y="2357438"/>
            <a:ext cx="1069975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642938"/>
            <a:ext cx="1298575" cy="171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7263" y="4157663"/>
            <a:ext cx="609600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14675" y="6291263"/>
            <a:ext cx="719138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20063" y="1316038"/>
            <a:ext cx="1243012" cy="111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12100" y="4279900"/>
            <a:ext cx="987425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92100" y="5443538"/>
            <a:ext cx="10541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65100" y="2103438"/>
            <a:ext cx="830263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5263" y="5314950"/>
            <a:ext cx="51117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6388" y="6327775"/>
            <a:ext cx="639762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2788" y="5224463"/>
            <a:ext cx="5429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5825" y="6235700"/>
            <a:ext cx="712788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96963" y="6419850"/>
            <a:ext cx="47625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1050" y="2225675"/>
            <a:ext cx="571500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9300" y="4286250"/>
            <a:ext cx="603250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92838" y="6394450"/>
            <a:ext cx="5556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424863" y="-274638"/>
            <a:ext cx="1000125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34963" y="4803775"/>
            <a:ext cx="512762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9275" y="1444625"/>
            <a:ext cx="566738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56513" y="969963"/>
            <a:ext cx="1116012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82" name="Picture 2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753350" y="3303588"/>
            <a:ext cx="1152525" cy="108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-60325" y="4029075"/>
            <a:ext cx="955675" cy="134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84" name="Picture 2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73238" y="6364288"/>
            <a:ext cx="658812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85" name="Picture 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432050" y="6419850"/>
            <a:ext cx="390525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86" name="Picture 3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822700" y="6381750"/>
            <a:ext cx="725488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87" name="Picture 31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572125" y="6407150"/>
            <a:ext cx="5111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88" name="Picture 3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681538" y="6340475"/>
            <a:ext cx="695325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1928813" y="1357313"/>
            <a:ext cx="50720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rebuchet MS" pitchFamily="32" charset="0"/>
              </a:rPr>
              <a:t>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000000"/>
              </a:solidFill>
              <a:latin typeface="Trebuchet MS" pitchFamily="32" charset="0"/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1876425" y="785813"/>
            <a:ext cx="54102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70C0"/>
                </a:solidFill>
              </a:rPr>
              <a:t>Объясни, как выполнено вычитание</a:t>
            </a:r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1711325" y="1643063"/>
            <a:ext cx="16224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591F4D"/>
                </a:solidFill>
                <a:latin typeface="Times New Roman" pitchFamily="16" charset="0"/>
                <a:cs typeface="Times New Roman" pitchFamily="16" charset="0"/>
              </a:rPr>
              <a:t>11 - 5 =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1724025" y="2857500"/>
            <a:ext cx="16224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591F4D"/>
                </a:solidFill>
                <a:latin typeface="Times New Roman" pitchFamily="16" charset="0"/>
                <a:cs typeface="Times New Roman" pitchFamily="16" charset="0"/>
              </a:rPr>
              <a:t>12 - 5 =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1651000" y="4071938"/>
            <a:ext cx="16224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591F4D"/>
                </a:solidFill>
                <a:latin typeface="Times New Roman" pitchFamily="16" charset="0"/>
                <a:cs typeface="Times New Roman" pitchFamily="16" charset="0"/>
              </a:rPr>
              <a:t>13 - 5 =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581150" y="5429250"/>
            <a:ext cx="16224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591F4D"/>
                </a:solidFill>
                <a:latin typeface="Times New Roman" pitchFamily="16" charset="0"/>
                <a:cs typeface="Times New Roman" pitchFamily="16" charset="0"/>
              </a:rPr>
              <a:t>14 - 5 =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2286000" y="1285875"/>
            <a:ext cx="727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1и4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3217863" y="1643063"/>
            <a:ext cx="4349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2357438" y="2519363"/>
            <a:ext cx="727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2и3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3217863" y="2857500"/>
            <a:ext cx="4349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2286000" y="3779838"/>
            <a:ext cx="727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3и2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3217863" y="4000500"/>
            <a:ext cx="4349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2143125" y="4929188"/>
            <a:ext cx="727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4и1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3217863" y="5429250"/>
            <a:ext cx="4349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</a:rPr>
              <a:t>9</a:t>
            </a:r>
          </a:p>
        </p:txBody>
      </p:sp>
      <p:pic>
        <p:nvPicPr>
          <p:cNvPr id="19503" name="Picture 47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143500" y="1500188"/>
            <a:ext cx="2371725" cy="224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504" name="Picture 48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975100" y="4084638"/>
            <a:ext cx="39370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2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2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2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6" dur="2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2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2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C:\Documents and Settings\Admin\Рабочий стол\герои Диснея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68981">
            <a:off x="196850" y="2681288"/>
            <a:ext cx="9413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Admin\Рабочий стол\герои Диснея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4658">
            <a:off x="7847013" y="4905375"/>
            <a:ext cx="1214437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Documents and Settings\Admin\Рабочий стол\герои Диснея\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04312">
            <a:off x="7685088" y="260350"/>
            <a:ext cx="16557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Documents and Settings\Admin\Рабочий стол\герои Диснея\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069558">
            <a:off x="3175" y="4968875"/>
            <a:ext cx="12747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Documents and Settings\Admin\Рабочий стол\герои Диснея\2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4025" y="2357438"/>
            <a:ext cx="10699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C:\Documents and Settings\Admin\Рабочий стол\герои Диснея\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642938"/>
            <a:ext cx="129857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1715849">
            <a:off x="8665456" y="429172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W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599409">
            <a:off x="3264293" y="6413127"/>
            <a:ext cx="37061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C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528" y="1500174"/>
            <a:ext cx="35507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S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43900" y="4429132"/>
            <a:ext cx="5309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b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72140"/>
            <a:ext cx="46679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</a:t>
            </a:r>
            <a:endParaRPr lang="ru-RU" sz="4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214554"/>
            <a:ext cx="4972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E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58148" y="5357826"/>
            <a:ext cx="43720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Y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354312">
            <a:off x="6786578" y="6457890"/>
            <a:ext cx="37127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g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5286388"/>
            <a:ext cx="3834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H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9650203">
            <a:off x="7440562" y="6403437"/>
            <a:ext cx="31931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J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42976" y="6457890"/>
            <a:ext cx="3834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K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57224" y="2285992"/>
            <a:ext cx="426719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M</a:t>
            </a:r>
            <a:endParaRPr lang="ru-RU" sz="20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21142253">
            <a:off x="882207" y="4379567"/>
            <a:ext cx="35618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L</a:t>
            </a:r>
            <a:endParaRPr lang="ru-RU" sz="20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86512" y="6457890"/>
            <a:ext cx="3802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F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02854" y="-142900"/>
            <a:ext cx="44114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</a:t>
            </a:r>
            <a:endParaRPr lang="ru-RU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596" y="4857760"/>
            <a:ext cx="34176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</a:t>
            </a:r>
            <a:endParaRPr lang="ru-RU" sz="2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0" y="1500174"/>
            <a:ext cx="38343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Q</a:t>
            </a:r>
            <a:endParaRPr lang="ru-RU" sz="20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1142984"/>
            <a:ext cx="4154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20101032">
            <a:off x="8128523" y="3566573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u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4143380"/>
            <a:ext cx="5549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R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8145005">
            <a:off x="1974538" y="6521666"/>
            <a:ext cx="29848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z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00298" y="6457890"/>
            <a:ext cx="25519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l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323172">
            <a:off x="4042596" y="6500229"/>
            <a:ext cx="3706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V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43570" y="6457890"/>
            <a:ext cx="37061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x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30596">
            <a:off x="4860787" y="6494699"/>
            <a:ext cx="37061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N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420" name="Содержимое 45"/>
          <p:cNvSpPr>
            <a:spLocks noGrp="1"/>
          </p:cNvSpPr>
          <p:nvPr>
            <p:ph idx="1"/>
          </p:nvPr>
        </p:nvSpPr>
        <p:spPr>
          <a:xfrm>
            <a:off x="1214438" y="857250"/>
            <a:ext cx="7024687" cy="4572000"/>
          </a:xfrm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http://pedsovet.su/’’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67" name="TextBox 46"/>
          <p:cNvSpPr txBox="1">
            <a:spLocks noChangeArrowheads="1"/>
          </p:cNvSpPr>
          <p:nvPr/>
        </p:nvSpPr>
        <p:spPr bwMode="auto">
          <a:xfrm>
            <a:off x="1857375" y="1285875"/>
            <a:ext cx="5429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  <a:hlinkClick r:id="rId9"/>
              </a:rPr>
              <a:t>1.http://images.yandex.ru/yandsearch?ed=1&amp;text2F66509279_1289572499_33FFGGGG.jpg&amp;rpt=simage&amp;p=19</a:t>
            </a:r>
            <a:endParaRPr lang="en-US">
              <a:latin typeface="Trebuchet MS" pitchFamily="34" charset="0"/>
            </a:endParaRPr>
          </a:p>
          <a:p>
            <a:endParaRPr lang="en-US">
              <a:latin typeface="Trebuchet MS" pitchFamily="34" charset="0"/>
            </a:endParaRPr>
          </a:p>
          <a:p>
            <a:endParaRPr lang="en-US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</p:txBody>
      </p:sp>
      <p:sp>
        <p:nvSpPr>
          <p:cNvPr id="18468" name="TextBox 47"/>
          <p:cNvSpPr txBox="1">
            <a:spLocks noChangeArrowheads="1"/>
          </p:cNvSpPr>
          <p:nvPr/>
        </p:nvSpPr>
        <p:spPr bwMode="auto">
          <a:xfrm>
            <a:off x="2143125" y="3214688"/>
            <a:ext cx="5143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rebuchet MS" pitchFamily="34" charset="0"/>
              </a:rPr>
              <a:t>ht</a:t>
            </a:r>
            <a:r>
              <a:rPr lang="ru-RU" dirty="0" err="1">
                <a:latin typeface="Trebuchet MS" pitchFamily="34" charset="0"/>
              </a:rPr>
              <a:t>tp</a:t>
            </a:r>
            <a:r>
              <a:rPr lang="ru-RU" dirty="0">
                <a:latin typeface="Trebuchet MS" pitchFamily="34" charset="0"/>
              </a:rPr>
              <a:t>://</a:t>
            </a:r>
            <a:r>
              <a:rPr lang="ru-RU" dirty="0" err="1">
                <a:latin typeface="Trebuchet MS" pitchFamily="34" charset="0"/>
              </a:rPr>
              <a:t>images.yandex.ru</a:t>
            </a:r>
            <a:r>
              <a:rPr lang="ru-RU" dirty="0">
                <a:latin typeface="Trebuchet MS" pitchFamily="34" charset="0"/>
              </a:rPr>
              <a:t>/yandsearch?rpt=1&amp;text=тетрадь фон&amp;p=0</a:t>
            </a:r>
          </a:p>
        </p:txBody>
      </p:sp>
      <p:sp>
        <p:nvSpPr>
          <p:cNvPr id="18469" name="TextBox 50"/>
          <p:cNvSpPr txBox="1">
            <a:spLocks noChangeArrowheads="1"/>
          </p:cNvSpPr>
          <p:nvPr/>
        </p:nvSpPr>
        <p:spPr bwMode="auto">
          <a:xfrm>
            <a:off x="2143125" y="4143375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http://www.libo.ru/bukofki.html?tt=26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</TotalTime>
  <Words>271</Words>
  <Application>Microsoft Office PowerPoint</Application>
  <PresentationFormat>Экран (4:3)</PresentationFormat>
  <Paragraphs>114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Математика 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1 класс</dc:title>
  <dc:creator>Администратор</dc:creator>
  <cp:lastModifiedBy>RePack by SPecialiST</cp:lastModifiedBy>
  <cp:revision>4</cp:revision>
  <dcterms:created xsi:type="dcterms:W3CDTF">2015-08-03T07:43:01Z</dcterms:created>
  <dcterms:modified xsi:type="dcterms:W3CDTF">2015-08-03T08:13:47Z</dcterms:modified>
</cp:coreProperties>
</file>