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5" r:id="rId6"/>
    <p:sldId id="264" r:id="rId7"/>
    <p:sldId id="263" r:id="rId8"/>
    <p:sldId id="266" r:id="rId9"/>
    <p:sldId id="267" r:id="rId10"/>
    <p:sldId id="268" r:id="rId11"/>
    <p:sldId id="269" r:id="rId12"/>
    <p:sldId id="270"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2" d="100"/>
          <a:sy n="62" d="100"/>
        </p:scale>
        <p:origin x="-96"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a:defRPr/>
            </a:pPr>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a:defRPr/>
            </a:pPr>
            <a:fld id="{99DC720C-0778-493A-A836-7391E2813CB8}" type="slidenum">
              <a:rPr lang="ru-RU" smtClean="0"/>
              <a:pPr>
                <a:defRPr/>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7CF0E02-91A3-4D4E-8624-5E248C42AB2E}"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3E2E909-6610-4556-86EC-6411D54BAEF1}"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6ED72881-DAA0-4A01-93C9-D5B7A5CC9BDA}"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E94A8BB-AA2E-400C-8F17-25E9E32E2C27}"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5335F94F-E3DD-421C-9C3D-EA73BAF4A797}" type="slidenum">
              <a:rPr lang="ru-RU" smtClean="0"/>
              <a:pPr>
                <a:defRPr/>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7FFD1213-7BAB-40E2-AAC4-EC6EBEB57F3F}"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1EDEE5E6-2994-4164-B6FC-3829C83AC751}"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F098172D-3E2F-4374-83A5-C8598CC7D79B}"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27C20CE5-2AC4-4C17-8B72-25CDC57CC474}" type="slidenum">
              <a:rPr lang="ru-RU" smtClean="0"/>
              <a:pPr>
                <a:defRPr/>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ru-RU"/>
          </a:p>
        </p:txBody>
      </p:sp>
      <p:sp>
        <p:nvSpPr>
          <p:cNvPr id="7" name="Slide Number Placeholder 6"/>
          <p:cNvSpPr>
            <a:spLocks noGrp="1"/>
          </p:cNvSpPr>
          <p:nvPr>
            <p:ph type="sldNum" sz="quarter" idx="12"/>
          </p:nvPr>
        </p:nvSpPr>
        <p:spPr/>
        <p:txBody>
          <a:bodyPr/>
          <a:lstStyle/>
          <a:p>
            <a:pPr>
              <a:defRPr/>
            </a:pPr>
            <a:fld id="{ADD4547D-4466-4AC7-880A-D6A0BD0B5D20}"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a:defRPr/>
            </a:pPr>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a:defRPr/>
            </a:pPr>
            <a:fld id="{4CF87E59-D530-4BCE-B493-8411D916B446}"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0" name="Rectangle 2"/>
          <p:cNvPicPr>
            <a:picLocks noGrp="1" noChangeArrowheads="1"/>
          </p:cNvPicPr>
          <p:nvPr>
            <p:ph type="ctrTitle"/>
          </p:nvPr>
        </p:nvPicPr>
        <p:blipFill>
          <a:blip r:embed="rId3"/>
          <a:stretch>
            <a:fillRect/>
          </a:stretch>
        </p:blipFill>
        <p:spPr>
          <a:xfrm>
            <a:off x="4932040" y="2708920"/>
            <a:ext cx="2949786" cy="1701800"/>
          </a:xfrm>
        </p:spPr>
      </p:pic>
      <p:sp>
        <p:nvSpPr>
          <p:cNvPr id="2051" name="Rectangle 3"/>
          <p:cNvSpPr>
            <a:spLocks noGrp="1" noChangeArrowheads="1"/>
          </p:cNvSpPr>
          <p:nvPr>
            <p:ph type="subTitle" idx="1"/>
          </p:nvPr>
        </p:nvSpPr>
        <p:spPr>
          <a:xfrm>
            <a:off x="2714612" y="5857892"/>
            <a:ext cx="4897438" cy="720725"/>
          </a:xfrm>
        </p:spPr>
        <p:txBody>
          <a:bodyPr>
            <a:normAutofit fontScale="92500" lnSpcReduction="20000"/>
          </a:bodyPr>
          <a:lstStyle/>
          <a:p>
            <a:pPr>
              <a:defRPr/>
            </a:pPr>
            <a:r>
              <a:rPr lang="ru-RU" sz="1600" dirty="0" smtClean="0">
                <a:solidFill>
                  <a:schemeClr val="bg2">
                    <a:lumMod val="25000"/>
                  </a:schemeClr>
                </a:solidFill>
                <a:effectLst>
                  <a:glow rad="139700">
                    <a:schemeClr val="accent4">
                      <a:satMod val="175000"/>
                      <a:alpha val="40000"/>
                    </a:schemeClr>
                  </a:glow>
                </a:effectLst>
              </a:rPr>
              <a:t>Презентация к уроку окружающего мира                      по программе «</a:t>
            </a:r>
            <a:r>
              <a:rPr lang="ru-RU" sz="1600" dirty="0" smtClean="0">
                <a:solidFill>
                  <a:schemeClr val="bg2">
                    <a:lumMod val="25000"/>
                  </a:schemeClr>
                </a:solidFill>
                <a:effectLst>
                  <a:glow rad="139700">
                    <a:schemeClr val="accent4">
                      <a:satMod val="175000"/>
                      <a:alpha val="40000"/>
                    </a:schemeClr>
                  </a:glow>
                </a:effectLst>
              </a:rPr>
              <a:t>Гармония» </a:t>
            </a:r>
            <a:r>
              <a:rPr lang="ru-RU" sz="1600" dirty="0" smtClean="0">
                <a:solidFill>
                  <a:schemeClr val="bg2">
                    <a:lumMod val="25000"/>
                  </a:schemeClr>
                </a:solidFill>
                <a:effectLst>
                  <a:glow rad="139700">
                    <a:schemeClr val="accent4">
                      <a:satMod val="175000"/>
                      <a:alpha val="40000"/>
                    </a:schemeClr>
                  </a:glow>
                </a:effectLst>
              </a:rPr>
              <a:t>3 </a:t>
            </a:r>
            <a:r>
              <a:rPr lang="ru-RU" sz="1600" dirty="0" smtClean="0">
                <a:solidFill>
                  <a:schemeClr val="bg2">
                    <a:lumMod val="25000"/>
                  </a:schemeClr>
                </a:solidFill>
                <a:effectLst>
                  <a:glow rad="139700">
                    <a:schemeClr val="accent4">
                      <a:satMod val="175000"/>
                      <a:alpha val="40000"/>
                    </a:schemeClr>
                  </a:glow>
                </a:effectLst>
              </a:rPr>
              <a:t>класса</a:t>
            </a:r>
          </a:p>
          <a:p>
            <a:pPr>
              <a:defRPr/>
            </a:pPr>
            <a:r>
              <a:rPr lang="ru-RU" sz="1600" dirty="0" smtClean="0">
                <a:solidFill>
                  <a:schemeClr val="bg2">
                    <a:lumMod val="25000"/>
                  </a:schemeClr>
                </a:solidFill>
                <a:effectLst>
                  <a:glow rad="139700">
                    <a:schemeClr val="accent4">
                      <a:satMod val="175000"/>
                      <a:alpha val="40000"/>
                    </a:schemeClr>
                  </a:glow>
                </a:effectLst>
              </a:rPr>
              <a:t>Учитель: </a:t>
            </a:r>
            <a:r>
              <a:rPr lang="ru-RU" sz="1600" dirty="0" err="1" smtClean="0">
                <a:solidFill>
                  <a:schemeClr val="bg2">
                    <a:lumMod val="25000"/>
                  </a:schemeClr>
                </a:solidFill>
                <a:effectLst>
                  <a:glow rad="139700">
                    <a:schemeClr val="accent4">
                      <a:satMod val="175000"/>
                      <a:alpha val="40000"/>
                    </a:schemeClr>
                  </a:glow>
                </a:effectLst>
              </a:rPr>
              <a:t>Мушиц</a:t>
            </a:r>
            <a:r>
              <a:rPr lang="ru-RU" sz="1600" dirty="0" smtClean="0">
                <a:solidFill>
                  <a:schemeClr val="bg2">
                    <a:lumMod val="25000"/>
                  </a:schemeClr>
                </a:solidFill>
                <a:effectLst>
                  <a:glow rad="139700">
                    <a:schemeClr val="accent4">
                      <a:satMod val="175000"/>
                      <a:alpha val="40000"/>
                    </a:schemeClr>
                  </a:glow>
                </a:effectLst>
              </a:rPr>
              <a:t> О.А.</a:t>
            </a:r>
            <a:endParaRPr lang="ru-RU" sz="1600" dirty="0">
              <a:solidFill>
                <a:schemeClr val="bg2">
                  <a:lumMod val="25000"/>
                </a:schemeClr>
              </a:solidFill>
              <a:effectLst>
                <a:glow rad="139700">
                  <a:schemeClr val="accent4">
                    <a:satMod val="175000"/>
                    <a:alpha val="40000"/>
                  </a:schemeClr>
                </a:glow>
              </a:effectLst>
            </a:endParaRPr>
          </a:p>
        </p:txBody>
      </p:sp>
      <p:pic>
        <p:nvPicPr>
          <p:cNvPr id="2053" name="Picture 5" descr="Картинка 1 из 24317"/>
          <p:cNvPicPr>
            <a:picLocks noChangeAspect="1" noChangeArrowheads="1"/>
          </p:cNvPicPr>
          <p:nvPr/>
        </p:nvPicPr>
        <p:blipFill>
          <a:blip r:embed="rId4"/>
          <a:srcRect/>
          <a:stretch>
            <a:fillRect/>
          </a:stretch>
        </p:blipFill>
        <p:spPr bwMode="auto">
          <a:xfrm>
            <a:off x="354013" y="3279775"/>
            <a:ext cx="1438275" cy="1347788"/>
          </a:xfrm>
          <a:prstGeom prst="rect">
            <a:avLst/>
          </a:prstGeom>
          <a:noFill/>
        </p:spPr>
      </p:pic>
      <p:pic>
        <p:nvPicPr>
          <p:cNvPr id="2055" name="Picture 7" descr="Картинка 1 из 24317"/>
          <p:cNvPicPr>
            <a:picLocks noChangeAspect="1" noChangeArrowheads="1"/>
          </p:cNvPicPr>
          <p:nvPr/>
        </p:nvPicPr>
        <p:blipFill>
          <a:blip r:embed="rId5"/>
          <a:srcRect/>
          <a:stretch>
            <a:fillRect/>
          </a:stretch>
        </p:blipFill>
        <p:spPr bwMode="auto">
          <a:xfrm>
            <a:off x="1920875" y="2279650"/>
            <a:ext cx="1419225" cy="1371600"/>
          </a:xfrm>
          <a:prstGeom prst="rect">
            <a:avLst/>
          </a:prstGeom>
          <a:noFill/>
        </p:spPr>
      </p:pic>
      <p:pic>
        <p:nvPicPr>
          <p:cNvPr id="2057" name="Picture 9" descr="Картинка 1 из 24317"/>
          <p:cNvPicPr>
            <a:picLocks noChangeAspect="1" noChangeArrowheads="1"/>
          </p:cNvPicPr>
          <p:nvPr/>
        </p:nvPicPr>
        <p:blipFill>
          <a:blip r:embed="rId6"/>
          <a:srcRect/>
          <a:stretch>
            <a:fillRect/>
          </a:stretch>
        </p:blipFill>
        <p:spPr bwMode="auto">
          <a:xfrm>
            <a:off x="1993900" y="4206875"/>
            <a:ext cx="1438275" cy="12985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285875" y="285750"/>
            <a:ext cx="7312025" cy="792163"/>
          </a:xfrm>
        </p:spPr>
        <p:txBody>
          <a:bodyPr>
            <a:normAutofit/>
          </a:bodyPr>
          <a:lstStyle/>
          <a:p>
            <a:r>
              <a:rPr lang="ru-RU" sz="3200" b="1" smtClean="0">
                <a:solidFill>
                  <a:schemeClr val="bg1"/>
                </a:solidFill>
              </a:rPr>
              <a:t>Что опасно для органов дыхания</a:t>
            </a:r>
          </a:p>
        </p:txBody>
      </p:sp>
      <p:sp>
        <p:nvSpPr>
          <p:cNvPr id="22530" name="Rectangle 3"/>
          <p:cNvSpPr>
            <a:spLocks noGrp="1" noChangeArrowheads="1"/>
          </p:cNvSpPr>
          <p:nvPr>
            <p:ph idx="1"/>
          </p:nvPr>
        </p:nvSpPr>
        <p:spPr>
          <a:xfrm>
            <a:off x="214313" y="1214438"/>
            <a:ext cx="8001000" cy="1660525"/>
          </a:xfrm>
        </p:spPr>
        <p:txBody>
          <a:bodyPr/>
          <a:lstStyle/>
          <a:p>
            <a:pPr marL="0" indent="0" algn="just">
              <a:buFontTx/>
              <a:buNone/>
            </a:pPr>
            <a:r>
              <a:rPr lang="ru-RU" sz="2000" smtClean="0">
                <a:solidFill>
                  <a:srgbClr val="003366"/>
                </a:solidFill>
              </a:rPr>
              <a:t>  За последние 100 лет вредная привычка к курению распространилась по всему миру. Вслед за взрослыми к курению стали приобщаться и дети. Врачи назвали курение чумой двадцатого столетия. Во многих странах курильщиков стараются не брать на работу.</a:t>
            </a:r>
          </a:p>
        </p:txBody>
      </p:sp>
      <p:pic>
        <p:nvPicPr>
          <p:cNvPr id="34818" name="Picture 2" descr="Картинка 39 из 73601"/>
          <p:cNvPicPr>
            <a:picLocks noChangeAspect="1" noChangeArrowheads="1"/>
          </p:cNvPicPr>
          <p:nvPr/>
        </p:nvPicPr>
        <p:blipFill>
          <a:blip r:embed="rId2"/>
          <a:srcRect l="17188" r="10938"/>
          <a:stretch>
            <a:fillRect/>
          </a:stretch>
        </p:blipFill>
        <p:spPr bwMode="auto">
          <a:xfrm>
            <a:off x="357188" y="2928938"/>
            <a:ext cx="3286125" cy="3429000"/>
          </a:xfrm>
          <a:prstGeom prst="rect">
            <a:avLst/>
          </a:prstGeom>
          <a:noFill/>
          <a:ln w="9525">
            <a:noFill/>
            <a:miter lim="800000"/>
            <a:headEnd/>
            <a:tailEnd/>
          </a:ln>
          <a:effectLst>
            <a:outerShdw dist="139700" dir="2700000" algn="tl" rotWithShape="0">
              <a:srgbClr val="333333">
                <a:alpha val="64999"/>
              </a:srgbClr>
            </a:outerShdw>
          </a:effectLst>
        </p:spPr>
      </p:pic>
      <p:pic>
        <p:nvPicPr>
          <p:cNvPr id="34822" name="Picture 6" descr="Картинка 111 из 73601"/>
          <p:cNvPicPr>
            <a:picLocks noChangeAspect="1" noChangeArrowheads="1"/>
          </p:cNvPicPr>
          <p:nvPr/>
        </p:nvPicPr>
        <p:blipFill>
          <a:blip r:embed="rId3"/>
          <a:srcRect/>
          <a:stretch>
            <a:fillRect/>
          </a:stretch>
        </p:blipFill>
        <p:spPr bwMode="auto">
          <a:xfrm>
            <a:off x="4065588" y="2706688"/>
            <a:ext cx="3725862" cy="3657600"/>
          </a:xfrm>
          <a:prstGeom prst="rect">
            <a:avLst/>
          </a:prstGeom>
          <a:noFill/>
        </p:spPr>
      </p:pic>
      <p:sp>
        <p:nvSpPr>
          <p:cNvPr id="22533" name="TextBox 6"/>
          <p:cNvSpPr txBox="1">
            <a:spLocks noChangeArrowheads="1"/>
          </p:cNvSpPr>
          <p:nvPr/>
        </p:nvSpPr>
        <p:spPr bwMode="auto">
          <a:xfrm>
            <a:off x="4643438" y="4643438"/>
            <a:ext cx="2857500" cy="646112"/>
          </a:xfrm>
          <a:prstGeom prst="rect">
            <a:avLst/>
          </a:prstGeom>
          <a:noFill/>
          <a:ln w="9525">
            <a:noFill/>
            <a:miter lim="800000"/>
            <a:headEnd/>
            <a:tailEnd/>
          </a:ln>
        </p:spPr>
        <p:txBody>
          <a:bodyPr>
            <a:spAutoFit/>
          </a:bodyPr>
          <a:lstStyle/>
          <a:p>
            <a:r>
              <a:rPr lang="ru-RU" sz="3600" b="1"/>
              <a:t>Не курить!</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285875" y="285750"/>
            <a:ext cx="7312025" cy="792163"/>
          </a:xfrm>
        </p:spPr>
        <p:txBody>
          <a:bodyPr>
            <a:normAutofit/>
          </a:bodyPr>
          <a:lstStyle/>
          <a:p>
            <a:r>
              <a:rPr lang="ru-RU" sz="3200" b="1" smtClean="0">
                <a:solidFill>
                  <a:schemeClr val="bg1"/>
                </a:solidFill>
              </a:rPr>
              <a:t>Что опасно для органов дыхания</a:t>
            </a:r>
          </a:p>
        </p:txBody>
      </p:sp>
      <p:sp>
        <p:nvSpPr>
          <p:cNvPr id="23554" name="Rectangle 3"/>
          <p:cNvSpPr>
            <a:spLocks noGrp="1" noChangeArrowheads="1"/>
          </p:cNvSpPr>
          <p:nvPr>
            <p:ph idx="1"/>
          </p:nvPr>
        </p:nvSpPr>
        <p:spPr>
          <a:xfrm>
            <a:off x="428625" y="1071563"/>
            <a:ext cx="7829550" cy="1446212"/>
          </a:xfrm>
        </p:spPr>
        <p:txBody>
          <a:bodyPr>
            <a:normAutofit fontScale="92500" lnSpcReduction="10000"/>
          </a:bodyPr>
          <a:lstStyle/>
          <a:p>
            <a:pPr marL="0" indent="0" algn="just">
              <a:buFontTx/>
              <a:buNone/>
            </a:pPr>
            <a:r>
              <a:rPr lang="ru-RU" sz="2000" smtClean="0">
                <a:solidFill>
                  <a:srgbClr val="003366"/>
                </a:solidFill>
              </a:rPr>
              <a:t>   Наши далекие предки считали курение грехом. Когда 400 лет назад купцы стали завозить табак из Западной Европы, царскими указами были введены жестокие наказания за «питие табака», как тогда говорили. Курильщиков наказывали «сечением кнутом».</a:t>
            </a:r>
          </a:p>
        </p:txBody>
      </p:sp>
      <p:pic>
        <p:nvPicPr>
          <p:cNvPr id="33796" name="Picture 4" descr="Картинка 20 из 17975"/>
          <p:cNvPicPr>
            <a:picLocks noChangeAspect="1" noChangeArrowheads="1"/>
          </p:cNvPicPr>
          <p:nvPr/>
        </p:nvPicPr>
        <p:blipFill>
          <a:blip r:embed="rId2"/>
          <a:srcRect/>
          <a:stretch>
            <a:fillRect/>
          </a:stretch>
        </p:blipFill>
        <p:spPr bwMode="auto">
          <a:xfrm>
            <a:off x="285750" y="2714625"/>
            <a:ext cx="4030663" cy="3000375"/>
          </a:xfrm>
          <a:prstGeom prst="rect">
            <a:avLst/>
          </a:prstGeom>
          <a:noFill/>
          <a:ln w="9525">
            <a:noFill/>
            <a:miter lim="800000"/>
            <a:headEnd/>
            <a:tailEnd/>
          </a:ln>
          <a:effectLst>
            <a:outerShdw dist="139700" dir="2700000" algn="tl" rotWithShape="0">
              <a:srgbClr val="333333">
                <a:alpha val="64999"/>
              </a:srgbClr>
            </a:outerShdw>
          </a:effectLst>
        </p:spPr>
      </p:pic>
      <p:pic>
        <p:nvPicPr>
          <p:cNvPr id="33798" name="Picture 6" descr="Картинка 92 из 349"/>
          <p:cNvPicPr>
            <a:picLocks noChangeAspect="1" noChangeArrowheads="1"/>
          </p:cNvPicPr>
          <p:nvPr/>
        </p:nvPicPr>
        <p:blipFill>
          <a:blip r:embed="rId3"/>
          <a:srcRect/>
          <a:stretch>
            <a:fillRect/>
          </a:stretch>
        </p:blipFill>
        <p:spPr bwMode="auto">
          <a:xfrm>
            <a:off x="4564063" y="3429000"/>
            <a:ext cx="4354512" cy="3184525"/>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zer\Desktop\школа\фото3класс\Фото02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04664"/>
            <a:ext cx="7776864" cy="48965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19673" y="5589240"/>
            <a:ext cx="5832648" cy="707886"/>
          </a:xfrm>
          <a:prstGeom prst="rect">
            <a:avLst/>
          </a:prstGeom>
          <a:noFill/>
        </p:spPr>
        <p:txBody>
          <a:bodyPr wrap="square" rtlCol="0">
            <a:spAutoFit/>
          </a:bodyPr>
          <a:lstStyle/>
          <a:p>
            <a:r>
              <a:rPr lang="ru-RU" sz="4000" dirty="0" smtClean="0">
                <a:solidFill>
                  <a:schemeClr val="bg2">
                    <a:lumMod val="50000"/>
                  </a:schemeClr>
                </a:solidFill>
              </a:rPr>
              <a:t>Занимайтесь  спортом!</a:t>
            </a:r>
            <a:endParaRPr lang="ru-RU" sz="4000" dirty="0">
              <a:solidFill>
                <a:schemeClr val="bg2">
                  <a:lumMod val="50000"/>
                </a:schemeClr>
              </a:solidFill>
            </a:endParaRPr>
          </a:p>
        </p:txBody>
      </p:sp>
    </p:spTree>
    <p:extLst>
      <p:ext uri="{BB962C8B-B14F-4D97-AF65-F5344CB8AC3E}">
        <p14:creationId xmlns:p14="http://schemas.microsoft.com/office/powerpoint/2010/main" val="379042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403350" y="260350"/>
            <a:ext cx="7283450" cy="792163"/>
          </a:xfrm>
        </p:spPr>
        <p:txBody>
          <a:bodyPr/>
          <a:lstStyle/>
          <a:p>
            <a:r>
              <a:rPr lang="ru-RU" sz="3200" b="1" smtClean="0">
                <a:solidFill>
                  <a:schemeClr val="bg1"/>
                </a:solidFill>
              </a:rPr>
              <a:t>Дыхательная система</a:t>
            </a:r>
          </a:p>
        </p:txBody>
      </p:sp>
      <p:sp>
        <p:nvSpPr>
          <p:cNvPr id="14338" name="Rectangle 3"/>
          <p:cNvSpPr>
            <a:spLocks noGrp="1" noChangeArrowheads="1"/>
          </p:cNvSpPr>
          <p:nvPr>
            <p:ph idx="1"/>
          </p:nvPr>
        </p:nvSpPr>
        <p:spPr>
          <a:xfrm>
            <a:off x="5786438" y="2000250"/>
            <a:ext cx="2786062" cy="3286125"/>
          </a:xfrm>
        </p:spPr>
        <p:txBody>
          <a:bodyPr>
            <a:normAutofit lnSpcReduction="10000"/>
          </a:bodyPr>
          <a:lstStyle/>
          <a:p>
            <a:pPr marL="0" indent="0" algn="just">
              <a:buFontTx/>
              <a:buNone/>
            </a:pPr>
            <a:r>
              <a:rPr lang="ru-RU" sz="2000" smtClean="0">
                <a:solidFill>
                  <a:srgbClr val="003366"/>
                </a:solidFill>
              </a:rPr>
              <a:t>          Исключительно важно для человека дыхание. Известно, что без пищи он может прожить несколько недель, без воды - несколько дней, а без воздуха – всего несколько минут.</a:t>
            </a:r>
          </a:p>
        </p:txBody>
      </p:sp>
      <p:pic>
        <p:nvPicPr>
          <p:cNvPr id="4101" name="Picture 5" descr="Картинка 14 из 42802"/>
          <p:cNvPicPr>
            <a:picLocks noChangeAspect="1" noChangeArrowheads="1"/>
          </p:cNvPicPr>
          <p:nvPr/>
        </p:nvPicPr>
        <p:blipFill>
          <a:blip r:embed="rId2"/>
          <a:srcRect/>
          <a:stretch>
            <a:fillRect/>
          </a:stretch>
        </p:blipFill>
        <p:spPr bwMode="auto">
          <a:xfrm>
            <a:off x="285750" y="1285875"/>
            <a:ext cx="5303838" cy="50720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03350" y="260350"/>
            <a:ext cx="7283450" cy="792163"/>
          </a:xfrm>
        </p:spPr>
        <p:txBody>
          <a:bodyPr/>
          <a:lstStyle/>
          <a:p>
            <a:r>
              <a:rPr lang="ru-RU" sz="3200" b="1" smtClean="0">
                <a:solidFill>
                  <a:schemeClr val="bg1"/>
                </a:solidFill>
              </a:rPr>
              <a:t>Дыхательная система</a:t>
            </a:r>
          </a:p>
        </p:txBody>
      </p:sp>
      <p:sp>
        <p:nvSpPr>
          <p:cNvPr id="15361" name="Rectangle 3"/>
          <p:cNvSpPr>
            <a:spLocks noGrp="1" noChangeArrowheads="1"/>
          </p:cNvSpPr>
          <p:nvPr>
            <p:ph idx="1"/>
          </p:nvPr>
        </p:nvSpPr>
        <p:spPr>
          <a:xfrm>
            <a:off x="142875" y="1643063"/>
            <a:ext cx="4043363" cy="4732337"/>
          </a:xfrm>
        </p:spPr>
        <p:txBody>
          <a:bodyPr/>
          <a:lstStyle/>
          <a:p>
            <a:pPr marL="0" indent="0" algn="just">
              <a:buFontTx/>
              <a:buNone/>
            </a:pPr>
            <a:r>
              <a:rPr lang="ru-RU" sz="2000" smtClean="0">
                <a:solidFill>
                  <a:srgbClr val="003366"/>
                </a:solidFill>
              </a:rPr>
              <a:t>  	Дыхание – это процесс поглощения из воздуха кислорода и выделения углекислого газа.</a:t>
            </a:r>
          </a:p>
          <a:p>
            <a:pPr marL="0" indent="0" algn="just">
              <a:buFontTx/>
              <a:buNone/>
            </a:pPr>
            <a:r>
              <a:rPr lang="ru-RU" sz="2000" smtClean="0">
                <a:solidFill>
                  <a:srgbClr val="003366"/>
                </a:solidFill>
              </a:rPr>
              <a:t>	Главный орган дыхательной системы – легкие. Смена воздуха в легких происходит при чередовании вдоха и выдоха. Каждый день человек вдыхает 15 000 литров воздуха, используя 3 000 литров кислорода.</a:t>
            </a:r>
          </a:p>
        </p:txBody>
      </p:sp>
      <p:pic>
        <p:nvPicPr>
          <p:cNvPr id="14343" name="Picture 7" descr="Картинка 4 из 24873"/>
          <p:cNvPicPr>
            <a:picLocks noChangeAspect="1" noChangeArrowheads="1"/>
          </p:cNvPicPr>
          <p:nvPr/>
        </p:nvPicPr>
        <p:blipFill>
          <a:blip r:embed="rId2"/>
          <a:srcRect/>
          <a:stretch>
            <a:fillRect/>
          </a:stretch>
        </p:blipFill>
        <p:spPr bwMode="auto">
          <a:xfrm>
            <a:off x="4357688" y="1357313"/>
            <a:ext cx="4429125" cy="464343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03350" y="260350"/>
            <a:ext cx="7283450" cy="792163"/>
          </a:xfrm>
        </p:spPr>
        <p:txBody>
          <a:bodyPr/>
          <a:lstStyle/>
          <a:p>
            <a:r>
              <a:rPr lang="ru-RU" sz="3200" b="1" smtClean="0">
                <a:solidFill>
                  <a:schemeClr val="bg1"/>
                </a:solidFill>
              </a:rPr>
              <a:t>Дыхательная система</a:t>
            </a:r>
          </a:p>
        </p:txBody>
      </p:sp>
      <p:sp>
        <p:nvSpPr>
          <p:cNvPr id="16385" name="Rectangle 3"/>
          <p:cNvSpPr>
            <a:spLocks noGrp="1" noChangeArrowheads="1"/>
          </p:cNvSpPr>
          <p:nvPr>
            <p:ph idx="1"/>
          </p:nvPr>
        </p:nvSpPr>
        <p:spPr>
          <a:xfrm>
            <a:off x="285750" y="1928813"/>
            <a:ext cx="4000500" cy="4143375"/>
          </a:xfrm>
        </p:spPr>
        <p:txBody>
          <a:bodyPr/>
          <a:lstStyle/>
          <a:p>
            <a:pPr marL="0" indent="0" algn="just">
              <a:buFontTx/>
              <a:buNone/>
            </a:pPr>
            <a:r>
              <a:rPr lang="ru-RU" sz="2000" smtClean="0">
                <a:solidFill>
                  <a:srgbClr val="003366"/>
                </a:solidFill>
              </a:rPr>
              <a:t>       Правильное дыхание осуществляется через нос. Он согревает и очищает проходящий через него воздух.             Внутри носа имеются волоски и слизь, которые задерживают частички пыли. Под слизью находится слой мерцательных клеток, реснички которых колышутся и гонят из носа слизь с прилипшими пылинками. </a:t>
            </a:r>
          </a:p>
        </p:txBody>
      </p:sp>
      <p:pic>
        <p:nvPicPr>
          <p:cNvPr id="16387" name="Picture 8" descr="H:\нос.gif"/>
          <p:cNvPicPr>
            <a:picLocks noChangeAspect="1" noChangeArrowheads="1"/>
          </p:cNvPicPr>
          <p:nvPr/>
        </p:nvPicPr>
        <p:blipFill>
          <a:blip r:embed="rId2"/>
          <a:srcRect l="9575" t="11250"/>
          <a:stretch>
            <a:fillRect/>
          </a:stretch>
        </p:blipFill>
        <p:spPr bwMode="auto">
          <a:xfrm>
            <a:off x="4357688" y="1428750"/>
            <a:ext cx="4048125" cy="507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403350" y="260350"/>
            <a:ext cx="7283450" cy="792163"/>
          </a:xfrm>
        </p:spPr>
        <p:txBody>
          <a:bodyPr/>
          <a:lstStyle/>
          <a:p>
            <a:r>
              <a:rPr lang="ru-RU" sz="3200" b="1" smtClean="0">
                <a:solidFill>
                  <a:schemeClr val="bg1"/>
                </a:solidFill>
              </a:rPr>
              <a:t>Дыхательная система</a:t>
            </a:r>
          </a:p>
        </p:txBody>
      </p:sp>
      <p:sp>
        <p:nvSpPr>
          <p:cNvPr id="21507" name="Rectangle 3"/>
          <p:cNvSpPr>
            <a:spLocks noGrp="1" noChangeArrowheads="1"/>
          </p:cNvSpPr>
          <p:nvPr>
            <p:ph idx="1"/>
          </p:nvPr>
        </p:nvSpPr>
        <p:spPr>
          <a:xfrm>
            <a:off x="285750" y="1428750"/>
            <a:ext cx="4471988" cy="4857750"/>
          </a:xfrm>
        </p:spPr>
        <p:txBody>
          <a:bodyPr>
            <a:normAutofit fontScale="92500"/>
          </a:bodyPr>
          <a:lstStyle/>
          <a:p>
            <a:pPr marL="0" indent="0" algn="just">
              <a:buFontTx/>
              <a:buNone/>
            </a:pPr>
            <a:r>
              <a:rPr lang="ru-RU" sz="2000" smtClean="0">
                <a:solidFill>
                  <a:srgbClr val="003366"/>
                </a:solidFill>
              </a:rPr>
              <a:t>      Пройдя через нос, воздух попадает в носоглотку, где становится еще чище и теплее. Далее воздух идет через гортань в дыхательное горло – </a:t>
            </a:r>
            <a:r>
              <a:rPr lang="ru-RU" sz="2000" b="1" i="1" smtClean="0">
                <a:solidFill>
                  <a:srgbClr val="FF0000"/>
                </a:solidFill>
              </a:rPr>
              <a:t>трахею</a:t>
            </a:r>
            <a:r>
              <a:rPr lang="ru-RU" sz="2000" smtClean="0">
                <a:solidFill>
                  <a:srgbClr val="003366"/>
                </a:solidFill>
              </a:rPr>
              <a:t>. Гортань при глотании закрывается, не пропуская в легкие пищу.</a:t>
            </a:r>
          </a:p>
          <a:p>
            <a:pPr marL="0" indent="0" algn="just">
              <a:buFontTx/>
              <a:buNone/>
            </a:pPr>
            <a:r>
              <a:rPr lang="ru-RU" sz="2000" smtClean="0">
                <a:solidFill>
                  <a:srgbClr val="003366"/>
                </a:solidFill>
              </a:rPr>
              <a:t>       </a:t>
            </a:r>
            <a:r>
              <a:rPr lang="ru-RU" sz="2000" b="1" i="1" smtClean="0">
                <a:solidFill>
                  <a:srgbClr val="FF0000"/>
                </a:solidFill>
              </a:rPr>
              <a:t>Трахея</a:t>
            </a:r>
            <a:r>
              <a:rPr lang="ru-RU" sz="2000" smtClean="0">
                <a:solidFill>
                  <a:srgbClr val="003366"/>
                </a:solidFill>
              </a:rPr>
              <a:t> – это трубка из плотных хрящевых колец. Она разветвляется на </a:t>
            </a:r>
            <a:r>
              <a:rPr lang="ru-RU" sz="2000" b="1" i="1" smtClean="0">
                <a:solidFill>
                  <a:srgbClr val="FF0000"/>
                </a:solidFill>
              </a:rPr>
              <a:t>бронхи</a:t>
            </a:r>
            <a:r>
              <a:rPr lang="ru-RU" sz="2000" smtClean="0">
                <a:solidFill>
                  <a:srgbClr val="003366"/>
                </a:solidFill>
              </a:rPr>
              <a:t>, через которые воздух идет в правое и левое легкие. Бронхи ветвятся на тонкие трубочки, на концах которых находятся </a:t>
            </a:r>
            <a:r>
              <a:rPr lang="ru-RU" sz="2000" b="1" i="1" smtClean="0">
                <a:solidFill>
                  <a:srgbClr val="FF0000"/>
                </a:solidFill>
              </a:rPr>
              <a:t>легочные пузырьки</a:t>
            </a:r>
            <a:r>
              <a:rPr lang="ru-RU" sz="2000" smtClean="0">
                <a:solidFill>
                  <a:srgbClr val="003366"/>
                </a:solidFill>
              </a:rPr>
              <a:t>. В них кровь получает кислород и отдает углекислый газ.</a:t>
            </a:r>
          </a:p>
        </p:txBody>
      </p:sp>
      <p:pic>
        <p:nvPicPr>
          <p:cNvPr id="6" name="Picture 5" descr="Картинка 5 из 42802"/>
          <p:cNvPicPr>
            <a:picLocks noChangeAspect="1" noChangeArrowheads="1"/>
          </p:cNvPicPr>
          <p:nvPr/>
        </p:nvPicPr>
        <p:blipFill>
          <a:blip r:embed="rId2"/>
          <a:srcRect l="10188" r="15756"/>
          <a:stretch>
            <a:fillRect/>
          </a:stretch>
        </p:blipFill>
        <p:spPr bwMode="auto">
          <a:xfrm>
            <a:off x="4857750" y="1511300"/>
            <a:ext cx="4071938" cy="4356100"/>
          </a:xfrm>
          <a:prstGeom prst="rect">
            <a:avLst/>
          </a:prstGeom>
          <a:noFill/>
          <a:ln w="9525">
            <a:noFill/>
            <a:miter lim="800000"/>
            <a:headEnd/>
            <a:tailEnd/>
          </a:ln>
        </p:spPr>
      </p:pic>
      <p:cxnSp>
        <p:nvCxnSpPr>
          <p:cNvPr id="10" name="Прямая со стрелкой 9"/>
          <p:cNvCxnSpPr/>
          <p:nvPr/>
        </p:nvCxnSpPr>
        <p:spPr>
          <a:xfrm>
            <a:off x="4714875" y="2928938"/>
            <a:ext cx="2571750" cy="785812"/>
          </a:xfrm>
          <a:prstGeom prst="straightConnector1">
            <a:avLst/>
          </a:prstGeom>
          <a:ln w="47625">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21511" name="Picture 7" descr="H:\дых.gif"/>
          <p:cNvPicPr>
            <a:picLocks noChangeAspect="1" noChangeArrowheads="1"/>
          </p:cNvPicPr>
          <p:nvPr/>
        </p:nvPicPr>
        <p:blipFill>
          <a:blip r:embed="rId3"/>
          <a:srcRect l="58511" t="1862" b="64641"/>
          <a:stretch>
            <a:fillRect/>
          </a:stretch>
        </p:blipFill>
        <p:spPr bwMode="auto">
          <a:xfrm>
            <a:off x="6786563" y="3786188"/>
            <a:ext cx="928687" cy="1071562"/>
          </a:xfrm>
          <a:prstGeom prst="rect">
            <a:avLst/>
          </a:prstGeom>
          <a:noFill/>
          <a:ln w="9525">
            <a:noFill/>
            <a:miter lim="800000"/>
            <a:headEnd/>
            <a:tailEnd/>
          </a:ln>
        </p:spPr>
      </p:pic>
      <p:pic>
        <p:nvPicPr>
          <p:cNvPr id="21512" name="Picture 8" descr="H:\дых.gif"/>
          <p:cNvPicPr>
            <a:picLocks noChangeAspect="1" noChangeArrowheads="1"/>
          </p:cNvPicPr>
          <p:nvPr/>
        </p:nvPicPr>
        <p:blipFill>
          <a:blip r:embed="rId3"/>
          <a:srcRect l="5319" t="66998" r="54787" b="5086"/>
          <a:stretch>
            <a:fillRect/>
          </a:stretch>
        </p:blipFill>
        <p:spPr bwMode="auto">
          <a:xfrm>
            <a:off x="7429500" y="4857750"/>
            <a:ext cx="1000125" cy="1000125"/>
          </a:xfrm>
          <a:prstGeom prst="rect">
            <a:avLst/>
          </a:prstGeom>
          <a:noFill/>
          <a:ln w="9525">
            <a:noFill/>
            <a:miter lim="800000"/>
            <a:headEnd/>
            <a:tailEnd/>
          </a:ln>
        </p:spPr>
      </p:pic>
      <p:cxnSp>
        <p:nvCxnSpPr>
          <p:cNvPr id="17" name="Прямая со стрелкой 16"/>
          <p:cNvCxnSpPr/>
          <p:nvPr/>
        </p:nvCxnSpPr>
        <p:spPr>
          <a:xfrm>
            <a:off x="3857625" y="4572000"/>
            <a:ext cx="3286125" cy="1588"/>
          </a:xfrm>
          <a:prstGeom prst="straightConnector1">
            <a:avLst/>
          </a:prstGeom>
          <a:ln w="4762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4357688" y="5715000"/>
            <a:ext cx="3500437" cy="1588"/>
          </a:xfrm>
          <a:prstGeom prst="straightConnector1">
            <a:avLst/>
          </a:prstGeom>
          <a:ln w="4762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4857750" y="1214438"/>
            <a:ext cx="928688" cy="461962"/>
          </a:xfrm>
          <a:prstGeom prst="rect">
            <a:avLst/>
          </a:prstGeom>
          <a:noFill/>
          <a:ln w="9525">
            <a:noFill/>
            <a:miter lim="800000"/>
            <a:headEnd/>
            <a:tailEnd/>
          </a:ln>
        </p:spPr>
        <p:txBody>
          <a:bodyPr>
            <a:spAutoFit/>
          </a:bodyPr>
          <a:lstStyle/>
          <a:p>
            <a:r>
              <a:rPr lang="ru-RU" sz="2400" b="1">
                <a:solidFill>
                  <a:srgbClr val="FF0000"/>
                </a:solidFill>
              </a:rPr>
              <a:t>вдох</a:t>
            </a:r>
          </a:p>
        </p:txBody>
      </p:sp>
      <p:sp>
        <p:nvSpPr>
          <p:cNvPr id="29" name="TextBox 28"/>
          <p:cNvSpPr txBox="1">
            <a:spLocks noChangeArrowheads="1"/>
          </p:cNvSpPr>
          <p:nvPr/>
        </p:nvSpPr>
        <p:spPr bwMode="auto">
          <a:xfrm>
            <a:off x="4643438" y="4572000"/>
            <a:ext cx="1285875" cy="461963"/>
          </a:xfrm>
          <a:prstGeom prst="rect">
            <a:avLst/>
          </a:prstGeom>
          <a:noFill/>
          <a:ln w="9525">
            <a:noFill/>
            <a:miter lim="800000"/>
            <a:headEnd/>
            <a:tailEnd/>
          </a:ln>
        </p:spPr>
        <p:txBody>
          <a:bodyPr>
            <a:spAutoFit/>
          </a:bodyPr>
          <a:lstStyle/>
          <a:p>
            <a:r>
              <a:rPr lang="ru-RU" sz="2400" b="1">
                <a:solidFill>
                  <a:srgbClr val="002060"/>
                </a:solidFill>
              </a:rPr>
              <a:t>выдох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Effect transition="in" filter="dissolve">
                                      <p:cBhvr>
                                        <p:cTn id="11" dur="500"/>
                                        <p:tgtEl>
                                          <p:spTgt spid="21507">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dissolve">
                                      <p:cBhvr>
                                        <p:cTn id="19" dur="500"/>
                                        <p:tgtEl>
                                          <p:spTgt spid="28"/>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dissolv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21511"/>
                                        </p:tgtEl>
                                        <p:attrNameLst>
                                          <p:attrName>style.visibility</p:attrName>
                                        </p:attrNameLst>
                                      </p:cBhvr>
                                      <p:to>
                                        <p:strVal val="visible"/>
                                      </p:to>
                                    </p:set>
                                    <p:animEffect transition="in" filter="dissolve">
                                      <p:cBhvr>
                                        <p:cTn id="37" dur="500"/>
                                        <p:tgtEl>
                                          <p:spTgt spid="2151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ssolve">
                                      <p:cBhvr>
                                        <p:cTn id="42" dur="500"/>
                                        <p:tgtEl>
                                          <p:spTgt spid="19"/>
                                        </p:tgtEl>
                                      </p:cBhvr>
                                    </p:animEffect>
                                  </p:childTnLst>
                                </p:cTn>
                              </p:par>
                            </p:childTnLst>
                          </p:cTn>
                        </p:par>
                        <p:par>
                          <p:cTn id="43" fill="hold">
                            <p:stCondLst>
                              <p:cond delay="500"/>
                            </p:stCondLst>
                            <p:childTnLst>
                              <p:par>
                                <p:cTn id="44" presetID="9" presetClass="entr" presetSubtype="0" fill="hold" nodeType="afterEffect">
                                  <p:stCondLst>
                                    <p:cond delay="0"/>
                                  </p:stCondLst>
                                  <p:childTnLst>
                                    <p:set>
                                      <p:cBhvr>
                                        <p:cTn id="45" dur="1" fill="hold">
                                          <p:stCondLst>
                                            <p:cond delay="0"/>
                                          </p:stCondLst>
                                        </p:cTn>
                                        <p:tgtEl>
                                          <p:spTgt spid="21512"/>
                                        </p:tgtEl>
                                        <p:attrNameLst>
                                          <p:attrName>style.visibility</p:attrName>
                                        </p:attrNameLst>
                                      </p:cBhvr>
                                      <p:to>
                                        <p:strVal val="visible"/>
                                      </p:to>
                                    </p:set>
                                    <p:animEffect transition="in" filter="dissolve">
                                      <p:cBhvr>
                                        <p:cTn id="46"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03350" y="260350"/>
            <a:ext cx="7283450" cy="792163"/>
          </a:xfrm>
        </p:spPr>
        <p:txBody>
          <a:bodyPr/>
          <a:lstStyle/>
          <a:p>
            <a:r>
              <a:rPr lang="ru-RU" sz="3200" b="1" smtClean="0">
                <a:solidFill>
                  <a:schemeClr val="bg1"/>
                </a:solidFill>
              </a:rPr>
              <a:t>Дыхательная система</a:t>
            </a:r>
          </a:p>
        </p:txBody>
      </p:sp>
      <p:sp>
        <p:nvSpPr>
          <p:cNvPr id="18433" name="Rectangle 3"/>
          <p:cNvSpPr>
            <a:spLocks noGrp="1" noChangeArrowheads="1"/>
          </p:cNvSpPr>
          <p:nvPr>
            <p:ph idx="1"/>
          </p:nvPr>
        </p:nvSpPr>
        <p:spPr>
          <a:xfrm>
            <a:off x="457200" y="1268413"/>
            <a:ext cx="8229600" cy="1160462"/>
          </a:xfrm>
        </p:spPr>
        <p:txBody>
          <a:bodyPr/>
          <a:lstStyle/>
          <a:p>
            <a:pPr marL="0" indent="0">
              <a:buFontTx/>
              <a:buNone/>
            </a:pPr>
            <a:r>
              <a:rPr lang="ru-RU" sz="2000" smtClean="0">
                <a:solidFill>
                  <a:srgbClr val="003366"/>
                </a:solidFill>
              </a:rPr>
              <a:t>    Животные дышат легкими, кожей, жабрами.</a:t>
            </a:r>
          </a:p>
          <a:p>
            <a:pPr marL="0" indent="0" algn="just">
              <a:buFontTx/>
              <a:buNone/>
            </a:pPr>
            <a:r>
              <a:rPr lang="ru-RU" sz="2000" smtClean="0">
                <a:solidFill>
                  <a:srgbClr val="003366"/>
                </a:solidFill>
              </a:rPr>
              <a:t>   Чем крупнее животное – тем медленнее оно дышит. Слон делает всего 10 вдохов и выходов в минуту, а мышь – 200.</a:t>
            </a:r>
          </a:p>
        </p:txBody>
      </p:sp>
      <p:pic>
        <p:nvPicPr>
          <p:cNvPr id="18435" name="Picture 5" descr="Картинка 53 из 6273"/>
          <p:cNvPicPr>
            <a:picLocks noChangeAspect="1" noChangeArrowheads="1"/>
          </p:cNvPicPr>
          <p:nvPr/>
        </p:nvPicPr>
        <p:blipFill>
          <a:blip r:embed="rId2"/>
          <a:srcRect l="7500" r="2499" b="27927"/>
          <a:stretch>
            <a:fillRect/>
          </a:stretch>
        </p:blipFill>
        <p:spPr bwMode="auto">
          <a:xfrm>
            <a:off x="428625" y="2643188"/>
            <a:ext cx="2892425" cy="1928812"/>
          </a:xfrm>
          <a:prstGeom prst="rect">
            <a:avLst/>
          </a:prstGeom>
          <a:noFill/>
          <a:ln w="9525">
            <a:noFill/>
            <a:miter lim="800000"/>
            <a:headEnd/>
            <a:tailEnd/>
          </a:ln>
        </p:spPr>
      </p:pic>
      <p:pic>
        <p:nvPicPr>
          <p:cNvPr id="18436" name="Picture 9" descr="Картинка 8 из 95000"/>
          <p:cNvPicPr>
            <a:picLocks noChangeAspect="1" noChangeArrowheads="1"/>
          </p:cNvPicPr>
          <p:nvPr/>
        </p:nvPicPr>
        <p:blipFill>
          <a:blip r:embed="rId3"/>
          <a:srcRect/>
          <a:stretch>
            <a:fillRect/>
          </a:stretch>
        </p:blipFill>
        <p:spPr bwMode="auto">
          <a:xfrm>
            <a:off x="2286000" y="4202113"/>
            <a:ext cx="3976688" cy="2655887"/>
          </a:xfrm>
          <a:prstGeom prst="rect">
            <a:avLst/>
          </a:prstGeom>
          <a:noFill/>
          <a:ln w="9525">
            <a:noFill/>
            <a:miter lim="800000"/>
            <a:headEnd/>
            <a:tailEnd/>
          </a:ln>
        </p:spPr>
      </p:pic>
      <p:pic>
        <p:nvPicPr>
          <p:cNvPr id="18437" name="Picture 7" descr="Картинка 52 из 598"/>
          <p:cNvPicPr>
            <a:picLocks noChangeAspect="1" noChangeArrowheads="1"/>
          </p:cNvPicPr>
          <p:nvPr/>
        </p:nvPicPr>
        <p:blipFill>
          <a:blip r:embed="rId4"/>
          <a:srcRect/>
          <a:stretch>
            <a:fillRect/>
          </a:stretch>
        </p:blipFill>
        <p:spPr bwMode="auto">
          <a:xfrm>
            <a:off x="6072188" y="2786063"/>
            <a:ext cx="2128837" cy="1714500"/>
          </a:xfrm>
          <a:prstGeom prst="rect">
            <a:avLst/>
          </a:prstGeom>
          <a:noFill/>
          <a:ln w="9525">
            <a:noFill/>
            <a:miter lim="800000"/>
            <a:headEnd/>
            <a:tailEnd/>
          </a:ln>
        </p:spPr>
      </p:pic>
      <p:sp>
        <p:nvSpPr>
          <p:cNvPr id="11" name="Выноска 2 10"/>
          <p:cNvSpPr/>
          <p:nvPr/>
        </p:nvSpPr>
        <p:spPr>
          <a:xfrm>
            <a:off x="785813" y="4786313"/>
            <a:ext cx="1071562" cy="500062"/>
          </a:xfrm>
          <a:prstGeom prst="borderCallout2">
            <a:avLst>
              <a:gd name="adj1" fmla="val 18750"/>
              <a:gd name="adj2" fmla="val -8333"/>
              <a:gd name="adj3" fmla="val -4845"/>
              <a:gd name="adj4" fmla="val -29054"/>
              <a:gd name="adj5" fmla="val -135241"/>
              <a:gd name="adj6" fmla="val 7307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rgbClr val="002060"/>
                </a:solidFill>
              </a:rPr>
              <a:t>жабры</a:t>
            </a:r>
          </a:p>
        </p:txBody>
      </p:sp>
      <p:sp>
        <p:nvSpPr>
          <p:cNvPr id="12" name="Выноска 2 11"/>
          <p:cNvSpPr/>
          <p:nvPr/>
        </p:nvSpPr>
        <p:spPr>
          <a:xfrm>
            <a:off x="6929438" y="5000625"/>
            <a:ext cx="1071562" cy="500063"/>
          </a:xfrm>
          <a:prstGeom prst="borderCallout2">
            <a:avLst>
              <a:gd name="adj1" fmla="val 18750"/>
              <a:gd name="adj2" fmla="val -8333"/>
              <a:gd name="adj3" fmla="val -4845"/>
              <a:gd name="adj4" fmla="val -29054"/>
              <a:gd name="adj5" fmla="val -182430"/>
              <a:gd name="adj6" fmla="val -2327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rgbClr val="002060"/>
                </a:solidFill>
              </a:rPr>
              <a:t>кожа</a:t>
            </a:r>
          </a:p>
        </p:txBody>
      </p:sp>
      <p:sp>
        <p:nvSpPr>
          <p:cNvPr id="13" name="Выноска 2 12"/>
          <p:cNvSpPr/>
          <p:nvPr/>
        </p:nvSpPr>
        <p:spPr>
          <a:xfrm>
            <a:off x="4143375" y="2786063"/>
            <a:ext cx="1071563" cy="500062"/>
          </a:xfrm>
          <a:prstGeom prst="borderCallout2">
            <a:avLst>
              <a:gd name="adj1" fmla="val 18750"/>
              <a:gd name="adj2" fmla="val -8333"/>
              <a:gd name="adj3" fmla="val -4845"/>
              <a:gd name="adj4" fmla="val -29054"/>
              <a:gd name="adj5" fmla="val 301254"/>
              <a:gd name="adj6" fmla="val 563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rgbClr val="002060"/>
                </a:solidFill>
              </a:rPr>
              <a:t>легкие</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285875" y="285750"/>
            <a:ext cx="7312025" cy="792163"/>
          </a:xfrm>
        </p:spPr>
        <p:txBody>
          <a:bodyPr>
            <a:normAutofit/>
          </a:bodyPr>
          <a:lstStyle/>
          <a:p>
            <a:r>
              <a:rPr lang="ru-RU" sz="3200" b="1" smtClean="0">
                <a:solidFill>
                  <a:schemeClr val="bg1"/>
                </a:solidFill>
              </a:rPr>
              <a:t>Что опасно для органов дыхания</a:t>
            </a:r>
          </a:p>
        </p:txBody>
      </p:sp>
      <p:sp>
        <p:nvSpPr>
          <p:cNvPr id="19458" name="Rectangle 3"/>
          <p:cNvSpPr>
            <a:spLocks noGrp="1" noChangeArrowheads="1"/>
          </p:cNvSpPr>
          <p:nvPr>
            <p:ph idx="1"/>
          </p:nvPr>
        </p:nvSpPr>
        <p:spPr>
          <a:xfrm>
            <a:off x="214313" y="1143000"/>
            <a:ext cx="7829550" cy="1446213"/>
          </a:xfrm>
        </p:spPr>
        <p:txBody>
          <a:bodyPr>
            <a:normAutofit fontScale="92500" lnSpcReduction="10000"/>
          </a:bodyPr>
          <a:lstStyle/>
          <a:p>
            <a:pPr marL="0" indent="0" algn="just">
              <a:buFontTx/>
              <a:buNone/>
            </a:pPr>
            <a:r>
              <a:rPr lang="ru-RU" sz="2000" smtClean="0">
                <a:solidFill>
                  <a:srgbClr val="003366"/>
                </a:solidFill>
              </a:rPr>
              <a:t>  Органы дыхания очищают вдыхаемый воздух от пыли, но не могут оградить организм от ядовитых газов и микробов. Опасны для здоровья выхлопные газы автомобилей, ядовитые газы, выбрасываемые в воздух заводами, а также табачный дым.</a:t>
            </a:r>
          </a:p>
        </p:txBody>
      </p:sp>
      <p:pic>
        <p:nvPicPr>
          <p:cNvPr id="19461" name="Picture 5" descr="Картинка 2 из 6214"/>
          <p:cNvPicPr>
            <a:picLocks noChangeAspect="1" noChangeArrowheads="1"/>
          </p:cNvPicPr>
          <p:nvPr/>
        </p:nvPicPr>
        <p:blipFill>
          <a:blip r:embed="rId2"/>
          <a:srcRect/>
          <a:stretch>
            <a:fillRect/>
          </a:stretch>
        </p:blipFill>
        <p:spPr bwMode="auto">
          <a:xfrm>
            <a:off x="214313" y="2643188"/>
            <a:ext cx="5357812" cy="3543300"/>
          </a:xfrm>
          <a:prstGeom prst="rect">
            <a:avLst/>
          </a:prstGeom>
          <a:noFill/>
          <a:ln w="9525">
            <a:noFill/>
            <a:miter lim="800000"/>
            <a:headEnd/>
            <a:tailEnd/>
          </a:ln>
          <a:effectLst>
            <a:outerShdw dist="139700" dir="2700000" algn="tl" rotWithShape="0">
              <a:srgbClr val="333333">
                <a:alpha val="64999"/>
              </a:srgbClr>
            </a:outerShdw>
          </a:effectLst>
        </p:spPr>
      </p:pic>
      <p:sp>
        <p:nvSpPr>
          <p:cNvPr id="19460" name="Rectangle 6"/>
          <p:cNvSpPr>
            <a:spLocks noChangeArrowheads="1"/>
          </p:cNvSpPr>
          <p:nvPr/>
        </p:nvSpPr>
        <p:spPr bwMode="auto">
          <a:xfrm>
            <a:off x="5715000" y="5715000"/>
            <a:ext cx="3429000" cy="923925"/>
          </a:xfrm>
          <a:prstGeom prst="rect">
            <a:avLst/>
          </a:prstGeom>
          <a:noFill/>
          <a:ln w="9525">
            <a:noFill/>
            <a:miter lim="800000"/>
            <a:headEnd/>
            <a:tailEnd/>
          </a:ln>
        </p:spPr>
        <p:txBody>
          <a:bodyPr lIns="0" tIns="0" rIns="0" bIns="0" anchor="ctr">
            <a:spAutoFit/>
          </a:bodyPr>
          <a:lstStyle/>
          <a:p>
            <a:pPr algn="ctr"/>
            <a:r>
              <a:rPr lang="ru-RU" sz="2000">
                <a:solidFill>
                  <a:srgbClr val="002060"/>
                </a:solidFill>
                <a:cs typeface="Arial" charset="0"/>
              </a:rPr>
              <a:t>Выхлопные газы сокращают продолжительность жизни на 6 месяцев.</a:t>
            </a:r>
            <a:r>
              <a:rPr lang="ru-RU" sz="2000">
                <a:solidFill>
                  <a:srgbClr val="002060"/>
                </a:solidFill>
              </a:rPr>
              <a:t> </a:t>
            </a:r>
          </a:p>
        </p:txBody>
      </p:sp>
      <p:pic>
        <p:nvPicPr>
          <p:cNvPr id="19464" name="Picture 8" descr="Картинка 8 из 24137"/>
          <p:cNvPicPr>
            <a:picLocks noChangeAspect="1" noChangeArrowheads="1"/>
          </p:cNvPicPr>
          <p:nvPr/>
        </p:nvPicPr>
        <p:blipFill>
          <a:blip r:embed="rId3"/>
          <a:srcRect/>
          <a:stretch>
            <a:fillRect/>
          </a:stretch>
        </p:blipFill>
        <p:spPr bwMode="auto">
          <a:xfrm>
            <a:off x="5857875" y="3143250"/>
            <a:ext cx="2987675" cy="2106613"/>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285875" y="285750"/>
            <a:ext cx="7312025" cy="792163"/>
          </a:xfrm>
        </p:spPr>
        <p:txBody>
          <a:bodyPr>
            <a:normAutofit/>
          </a:bodyPr>
          <a:lstStyle/>
          <a:p>
            <a:r>
              <a:rPr lang="ru-RU" sz="3200" b="1" smtClean="0">
                <a:solidFill>
                  <a:schemeClr val="bg1"/>
                </a:solidFill>
              </a:rPr>
              <a:t>Что опасно для органов дыхания</a:t>
            </a:r>
          </a:p>
        </p:txBody>
      </p:sp>
      <p:sp>
        <p:nvSpPr>
          <p:cNvPr id="20482" name="Rectangle 3"/>
          <p:cNvSpPr>
            <a:spLocks noGrp="1" noChangeArrowheads="1"/>
          </p:cNvSpPr>
          <p:nvPr>
            <p:ph idx="1"/>
          </p:nvPr>
        </p:nvSpPr>
        <p:spPr>
          <a:xfrm>
            <a:off x="285750" y="1071563"/>
            <a:ext cx="7929563" cy="1446212"/>
          </a:xfrm>
        </p:spPr>
        <p:txBody>
          <a:bodyPr/>
          <a:lstStyle/>
          <a:p>
            <a:pPr marL="0" indent="0" algn="just">
              <a:buFontTx/>
              <a:buNone/>
            </a:pPr>
            <a:r>
              <a:rPr lang="ru-RU" sz="2000" smtClean="0">
                <a:solidFill>
                  <a:srgbClr val="003366"/>
                </a:solidFill>
              </a:rPr>
              <a:t>  Частицы дыма оседают на стенках легочных пузырьков и мешают поступлению кислорода в кровь. Вместе с дымом сигареты в легкие курильщика и находящихся рядом людей попадает яд </a:t>
            </a:r>
            <a:r>
              <a:rPr lang="ru-RU" sz="2000" b="1" i="1" smtClean="0">
                <a:solidFill>
                  <a:srgbClr val="FF0000"/>
                </a:solidFill>
              </a:rPr>
              <a:t>– никотин</a:t>
            </a:r>
            <a:r>
              <a:rPr lang="ru-RU" sz="2000" smtClean="0">
                <a:solidFill>
                  <a:srgbClr val="003366"/>
                </a:solidFill>
              </a:rPr>
              <a:t>.</a:t>
            </a:r>
          </a:p>
        </p:txBody>
      </p:sp>
      <p:pic>
        <p:nvPicPr>
          <p:cNvPr id="36866" name="Picture 2" descr="Картинка 29 из 4026"/>
          <p:cNvPicPr>
            <a:picLocks noChangeAspect="1" noChangeArrowheads="1"/>
          </p:cNvPicPr>
          <p:nvPr/>
        </p:nvPicPr>
        <p:blipFill>
          <a:blip r:embed="rId2"/>
          <a:srcRect l="3125" t="9721" r="2083" b="23611"/>
          <a:stretch>
            <a:fillRect/>
          </a:stretch>
        </p:blipFill>
        <p:spPr bwMode="auto">
          <a:xfrm>
            <a:off x="1143000" y="2428875"/>
            <a:ext cx="6500813" cy="3429000"/>
          </a:xfrm>
          <a:prstGeom prst="rect">
            <a:avLst/>
          </a:prstGeom>
          <a:noFill/>
          <a:ln w="9525">
            <a:noFill/>
            <a:miter lim="800000"/>
            <a:headEnd/>
            <a:tailEnd/>
          </a:ln>
          <a:effectLst>
            <a:outerShdw dist="139700" dir="2700000" algn="tl" rotWithShape="0">
              <a:srgbClr val="333333">
                <a:alpha val="64999"/>
              </a:srgbClr>
            </a:outerShdw>
          </a:effectLst>
        </p:spPr>
      </p:pic>
      <p:pic>
        <p:nvPicPr>
          <p:cNvPr id="36867" name="Picture 3" descr="H:\кур.gif"/>
          <p:cNvPicPr>
            <a:picLocks noChangeAspect="1" noChangeArrowheads="1"/>
          </p:cNvPicPr>
          <p:nvPr/>
        </p:nvPicPr>
        <p:blipFill>
          <a:blip r:embed="rId3"/>
          <a:srcRect/>
          <a:stretch>
            <a:fillRect/>
          </a:stretch>
        </p:blipFill>
        <p:spPr bwMode="auto">
          <a:xfrm>
            <a:off x="3286125" y="4500563"/>
            <a:ext cx="1928813" cy="2162175"/>
          </a:xfrm>
          <a:prstGeom prst="rect">
            <a:avLst/>
          </a:prstGeom>
          <a:ln>
            <a:noFill/>
          </a:ln>
          <a:effectLst>
            <a:outerShdw blurRad="292100" dist="139700" dir="2700000" algn="tl" rotWithShape="0">
              <a:srgbClr val="333333">
                <a:alpha val="65000"/>
              </a:srgbClr>
            </a:outerShdw>
          </a:effectLst>
        </p:spPr>
      </p:pic>
      <p:sp>
        <p:nvSpPr>
          <p:cNvPr id="20485" name="TextBox 5"/>
          <p:cNvSpPr txBox="1">
            <a:spLocks noChangeArrowheads="1"/>
          </p:cNvSpPr>
          <p:nvPr/>
        </p:nvSpPr>
        <p:spPr bwMode="auto">
          <a:xfrm>
            <a:off x="857250" y="5929313"/>
            <a:ext cx="2500313" cy="646112"/>
          </a:xfrm>
          <a:prstGeom prst="rect">
            <a:avLst/>
          </a:prstGeom>
          <a:noFill/>
          <a:ln w="9525">
            <a:noFill/>
            <a:miter lim="800000"/>
            <a:headEnd/>
            <a:tailEnd/>
          </a:ln>
        </p:spPr>
        <p:txBody>
          <a:bodyPr>
            <a:spAutoFit/>
          </a:bodyPr>
          <a:lstStyle/>
          <a:p>
            <a:pPr algn="ctr"/>
            <a:r>
              <a:rPr lang="ru-RU" b="1">
                <a:solidFill>
                  <a:srgbClr val="7030A0"/>
                </a:solidFill>
              </a:rPr>
              <a:t>Легкие </a:t>
            </a:r>
          </a:p>
          <a:p>
            <a:pPr algn="ctr"/>
            <a:r>
              <a:rPr lang="ru-RU" b="1">
                <a:solidFill>
                  <a:srgbClr val="7030A0"/>
                </a:solidFill>
              </a:rPr>
              <a:t>курильщика</a:t>
            </a:r>
          </a:p>
        </p:txBody>
      </p:sp>
      <p:sp>
        <p:nvSpPr>
          <p:cNvPr id="20486" name="TextBox 6"/>
          <p:cNvSpPr txBox="1">
            <a:spLocks noChangeArrowheads="1"/>
          </p:cNvSpPr>
          <p:nvPr/>
        </p:nvSpPr>
        <p:spPr bwMode="auto">
          <a:xfrm>
            <a:off x="5000625" y="5929313"/>
            <a:ext cx="3214688" cy="646112"/>
          </a:xfrm>
          <a:prstGeom prst="rect">
            <a:avLst/>
          </a:prstGeom>
          <a:noFill/>
          <a:ln w="9525">
            <a:noFill/>
            <a:miter lim="800000"/>
            <a:headEnd/>
            <a:tailEnd/>
          </a:ln>
        </p:spPr>
        <p:txBody>
          <a:bodyPr>
            <a:spAutoFit/>
          </a:bodyPr>
          <a:lstStyle/>
          <a:p>
            <a:pPr algn="ctr"/>
            <a:r>
              <a:rPr lang="ru-RU" b="1">
                <a:solidFill>
                  <a:srgbClr val="7030A0"/>
                </a:solidFill>
              </a:rPr>
              <a:t>Легкие некурящего человека</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285875" y="285750"/>
            <a:ext cx="7312025" cy="792163"/>
          </a:xfrm>
        </p:spPr>
        <p:txBody>
          <a:bodyPr>
            <a:normAutofit/>
          </a:bodyPr>
          <a:lstStyle/>
          <a:p>
            <a:r>
              <a:rPr lang="ru-RU" sz="3200" b="1" smtClean="0">
                <a:solidFill>
                  <a:schemeClr val="bg1"/>
                </a:solidFill>
              </a:rPr>
              <a:t>Что опасно для органов дыхания</a:t>
            </a:r>
          </a:p>
        </p:txBody>
      </p:sp>
      <p:sp>
        <p:nvSpPr>
          <p:cNvPr id="21506" name="Rectangle 3"/>
          <p:cNvSpPr>
            <a:spLocks noGrp="1" noChangeArrowheads="1"/>
          </p:cNvSpPr>
          <p:nvPr>
            <p:ph idx="1"/>
          </p:nvPr>
        </p:nvSpPr>
        <p:spPr>
          <a:xfrm>
            <a:off x="428625" y="1071563"/>
            <a:ext cx="7786688" cy="1446212"/>
          </a:xfrm>
        </p:spPr>
        <p:txBody>
          <a:bodyPr>
            <a:normAutofit fontScale="92500" lnSpcReduction="10000"/>
          </a:bodyPr>
          <a:lstStyle/>
          <a:p>
            <a:pPr marL="0" indent="0" algn="just">
              <a:buFontTx/>
              <a:buNone/>
            </a:pPr>
            <a:r>
              <a:rPr lang="ru-RU" sz="2000" smtClean="0">
                <a:solidFill>
                  <a:srgbClr val="003366"/>
                </a:solidFill>
              </a:rPr>
              <a:t>  Никотин проникает в кровь, и она разносит его по всем органам. Этот яд притупляет зрение, слух, внимание, заставляет усиленно работать сердце. У курильщиков часто возникают опасные, а порой смертельные заболевания легких и сердца.</a:t>
            </a:r>
          </a:p>
        </p:txBody>
      </p:sp>
      <p:grpSp>
        <p:nvGrpSpPr>
          <p:cNvPr id="21507" name="Группа 5"/>
          <p:cNvGrpSpPr>
            <a:grpSpLocks/>
          </p:cNvGrpSpPr>
          <p:nvPr/>
        </p:nvGrpSpPr>
        <p:grpSpPr bwMode="auto">
          <a:xfrm>
            <a:off x="857250" y="2571750"/>
            <a:ext cx="6750050" cy="4071938"/>
            <a:chOff x="857224" y="2571744"/>
            <a:chExt cx="6750112" cy="4071966"/>
          </a:xfrm>
        </p:grpSpPr>
        <p:pic>
          <p:nvPicPr>
            <p:cNvPr id="21508" name="Picture 2" descr="Картинка 13 из 66660"/>
            <p:cNvPicPr>
              <a:picLocks noChangeAspect="1" noChangeArrowheads="1"/>
            </p:cNvPicPr>
            <p:nvPr/>
          </p:nvPicPr>
          <p:blipFill>
            <a:blip r:embed="rId2"/>
            <a:srcRect/>
            <a:stretch>
              <a:fillRect/>
            </a:stretch>
          </p:blipFill>
          <p:spPr bwMode="auto">
            <a:xfrm>
              <a:off x="857224" y="2571744"/>
              <a:ext cx="6715172" cy="3972587"/>
            </a:xfrm>
            <a:prstGeom prst="rect">
              <a:avLst/>
            </a:prstGeom>
            <a:noFill/>
            <a:ln w="9525">
              <a:noFill/>
              <a:miter lim="800000"/>
              <a:headEnd/>
              <a:tailEnd/>
            </a:ln>
          </p:spPr>
        </p:pic>
        <p:pic>
          <p:nvPicPr>
            <p:cNvPr id="5" name="Picture 3" descr="H:\кур.gif"/>
            <p:cNvPicPr>
              <a:picLocks noChangeAspect="1" noChangeArrowheads="1"/>
            </p:cNvPicPr>
            <p:nvPr/>
          </p:nvPicPr>
          <p:blipFill>
            <a:blip r:embed="rId3"/>
            <a:srcRect/>
            <a:stretch>
              <a:fillRect/>
            </a:stretch>
          </p:blipFill>
          <p:spPr bwMode="auto">
            <a:xfrm>
              <a:off x="6715153" y="5643578"/>
              <a:ext cx="892183" cy="1000132"/>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121</TotalTime>
  <Words>465</Words>
  <Application>Microsoft Office PowerPoint</Application>
  <PresentationFormat>Экран (4:3)</PresentationFormat>
  <Paragraphs>36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Остин</vt:lpstr>
      <vt:lpstr>Презентация PowerPoint</vt:lpstr>
      <vt:lpstr>Дыхательная система</vt:lpstr>
      <vt:lpstr>Дыхательная система</vt:lpstr>
      <vt:lpstr>Дыхательная система</vt:lpstr>
      <vt:lpstr>Дыхательная система</vt:lpstr>
      <vt:lpstr>Дыхательная система</vt:lpstr>
      <vt:lpstr>Что опасно для органов дыхания</vt:lpstr>
      <vt:lpstr>Что опасно для органов дыхания</vt:lpstr>
      <vt:lpstr>Что опасно для органов дыхания</vt:lpstr>
      <vt:lpstr>Что опасно для органов дыхания</vt:lpstr>
      <vt:lpstr>Что опасно для органов дыхания</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Органы дыхания</dc:title>
  <dc:creator>Windows XP</dc:creator>
  <cp:lastModifiedBy>uzer</cp:lastModifiedBy>
  <cp:revision>15</cp:revision>
  <dcterms:created xsi:type="dcterms:W3CDTF">2011-07-26T07:38:03Z</dcterms:created>
  <dcterms:modified xsi:type="dcterms:W3CDTF">2012-09-18T18:17:05Z</dcterms:modified>
</cp:coreProperties>
</file>