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1A85-88E7-4475-AC27-96DC69EECC35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0B5-2D62-4CE3-9D46-32EAD281B8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1A85-88E7-4475-AC27-96DC69EECC35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0B5-2D62-4CE3-9D46-32EAD281B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1A85-88E7-4475-AC27-96DC69EECC35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0B5-2D62-4CE3-9D46-32EAD281B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1A85-88E7-4475-AC27-96DC69EECC35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0B5-2D62-4CE3-9D46-32EAD281B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1A85-88E7-4475-AC27-96DC69EECC35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CBAB0B5-2D62-4CE3-9D46-32EAD281B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1A85-88E7-4475-AC27-96DC69EECC35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0B5-2D62-4CE3-9D46-32EAD281B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1A85-88E7-4475-AC27-96DC69EECC35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0B5-2D62-4CE3-9D46-32EAD281B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1A85-88E7-4475-AC27-96DC69EECC35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0B5-2D62-4CE3-9D46-32EAD281B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1A85-88E7-4475-AC27-96DC69EECC35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0B5-2D62-4CE3-9D46-32EAD281B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1A85-88E7-4475-AC27-96DC69EECC35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0B5-2D62-4CE3-9D46-32EAD281B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1A85-88E7-4475-AC27-96DC69EECC35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B0B5-2D62-4CE3-9D46-32EAD281B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0FD1A85-88E7-4475-AC27-96DC69EECC35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CBAB0B5-2D62-4CE3-9D46-32EAD281B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audio" Target="../media/audio21.wav"/><Relationship Id="rId3" Type="http://schemas.openxmlformats.org/officeDocument/2006/relationships/hyperlink" Target="http://www.detsadclub.ru/" TargetMode="External"/><Relationship Id="rId7" Type="http://schemas.openxmlformats.org/officeDocument/2006/relationships/hyperlink" Target="http://vseskazki.su/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nsportal.ru/" TargetMode="External"/><Relationship Id="rId5" Type="http://schemas.openxmlformats.org/officeDocument/2006/relationships/hyperlink" Target="http://www.myshared.ru/" TargetMode="External"/><Relationship Id="rId4" Type="http://schemas.openxmlformats.org/officeDocument/2006/relationships/hyperlink" Target="http://900igr.ne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b="1" i="1" dirty="0" smtClean="0"/>
              <a:t>Мультимедийная разработка урока математики </a:t>
            </a:r>
          </a:p>
          <a:p>
            <a:r>
              <a:rPr lang="ru-RU" b="1" i="1" dirty="0" smtClean="0"/>
              <a:t>в 1 классе</a:t>
            </a:r>
          </a:p>
          <a:p>
            <a:r>
              <a:rPr lang="ru-RU" b="1" i="1" dirty="0" smtClean="0"/>
              <a:t>УМК «Школа России»</a:t>
            </a:r>
          </a:p>
          <a:p>
            <a:r>
              <a:rPr lang="ru-RU" b="1" dirty="0" smtClean="0"/>
              <a:t>( учебник М.И. Моро, С.И. Волкова, С.В. Степанова «Математика» 1 класс, ч.1, стр.4-5)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pPr algn="r"/>
            <a:r>
              <a:rPr lang="ru-RU" b="1" dirty="0" smtClean="0"/>
              <a:t>Разработано учителем начальных классов</a:t>
            </a:r>
          </a:p>
          <a:p>
            <a:pPr algn="r"/>
            <a:r>
              <a:rPr lang="ru-RU" b="1" dirty="0" smtClean="0"/>
              <a:t>МОУ СОШ № 2 г. Истра</a:t>
            </a:r>
          </a:p>
          <a:p>
            <a:pPr algn="r"/>
            <a:r>
              <a:rPr lang="ru-RU" b="1" i="1" dirty="0" smtClean="0"/>
              <a:t>Филиппычевой Оксаной  Георгиевной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2666907923"/>
      </p:ext>
    </p:extLst>
  </p:cSld>
  <p:clrMapOvr>
    <a:masterClrMapping/>
  </p:clrMapOvr>
  <p:transition>
    <p:cut thruBlk="1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Физкультминутка</a:t>
            </a:r>
          </a:p>
          <a:p>
            <a:r>
              <a:rPr lang="ru-RU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Цель </a:t>
            </a:r>
            <a:r>
              <a:rPr lang="ru-RU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профилактика утомления.</a:t>
            </a:r>
            <a:endParaRPr lang="ru-R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27564995"/>
              </p:ext>
            </p:extLst>
          </p:nvPr>
        </p:nvGraphicFramePr>
        <p:xfrm>
          <a:off x="107504" y="1397000"/>
          <a:ext cx="9036495" cy="5128344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012165"/>
                <a:gridCol w="3012165"/>
                <a:gridCol w="3012165"/>
              </a:tblGrid>
              <a:tr h="4291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Формируемые УУД</a:t>
                      </a:r>
                      <a:endParaRPr lang="ru-RU" dirty="0"/>
                    </a:p>
                  </a:txBody>
                  <a:tcPr/>
                </a:tc>
              </a:tr>
              <a:tr h="469915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Проводит физкультминутку.</a:t>
                      </a:r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r>
                        <a:rPr lang="ru-RU" sz="1800" i="1" dirty="0" smtClean="0"/>
                        <a:t>Раз- подняться, потянуться.</a:t>
                      </a:r>
                    </a:p>
                    <a:p>
                      <a:pPr algn="l"/>
                      <a:r>
                        <a:rPr lang="ru-RU" sz="1800" i="1" dirty="0" smtClean="0"/>
                        <a:t>Два- согнуться, разогнуться.</a:t>
                      </a:r>
                    </a:p>
                    <a:p>
                      <a:pPr algn="l"/>
                      <a:r>
                        <a:rPr lang="ru-RU" sz="1800" i="1" dirty="0" smtClean="0"/>
                        <a:t>Три- в ладоши три хлопка,</a:t>
                      </a:r>
                    </a:p>
                    <a:p>
                      <a:pPr algn="l"/>
                      <a:r>
                        <a:rPr lang="ru-RU" sz="1800" i="1" dirty="0" smtClean="0"/>
                        <a:t>Головою три кивка.</a:t>
                      </a:r>
                    </a:p>
                    <a:p>
                      <a:pPr algn="l"/>
                      <a:r>
                        <a:rPr lang="ru-RU" sz="1800" i="1" dirty="0" smtClean="0"/>
                        <a:t>На четыре- руки шире,</a:t>
                      </a:r>
                    </a:p>
                    <a:p>
                      <a:pPr algn="l"/>
                      <a:r>
                        <a:rPr lang="ru-RU" sz="1800" i="1" dirty="0" smtClean="0"/>
                        <a:t>Пять- руками</a:t>
                      </a:r>
                      <a:r>
                        <a:rPr lang="ru-RU" sz="1800" i="1" baseline="0" dirty="0" smtClean="0"/>
                        <a:t> помахать,</a:t>
                      </a:r>
                    </a:p>
                    <a:p>
                      <a:pPr algn="l"/>
                      <a:r>
                        <a:rPr lang="ru-RU" sz="1800" i="1" baseline="0" dirty="0" smtClean="0"/>
                        <a:t>Шесть- на стульчик сесть опять.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r>
                        <a:rPr lang="ru-RU" dirty="0" smtClean="0"/>
                        <a:t>Совершают соответствующие движения по тексту.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i="1" dirty="0" smtClean="0"/>
                        <a:t>Познавательные</a:t>
                      </a:r>
                      <a:r>
                        <a:rPr lang="ru-RU" dirty="0" smtClean="0"/>
                        <a:t>- </a:t>
                      </a:r>
                      <a:r>
                        <a:rPr lang="ru-RU" sz="1600" dirty="0" smtClean="0"/>
                        <a:t>умение соотносить речь и движения.</a:t>
                      </a:r>
                      <a:endParaRPr lang="ru-RU" sz="1600" baseline="0" dirty="0" smtClean="0"/>
                    </a:p>
                    <a:p>
                      <a:pPr algn="l"/>
                      <a:r>
                        <a:rPr lang="ru-RU" b="1" i="1" baseline="0" dirty="0" smtClean="0"/>
                        <a:t>Коммуникативные</a:t>
                      </a:r>
                      <a:r>
                        <a:rPr lang="ru-RU" baseline="0" dirty="0" smtClean="0"/>
                        <a:t>- </a:t>
                      </a:r>
                      <a:r>
                        <a:rPr lang="ru-RU" sz="1600" baseline="0" dirty="0" smtClean="0"/>
                        <a:t>умение слушать и понимать смысл, проявление эмоциональной отзывчивости.</a:t>
                      </a:r>
                    </a:p>
                    <a:p>
                      <a:pPr algn="l"/>
                      <a:r>
                        <a:rPr lang="ru-RU" b="1" i="1" baseline="0" dirty="0" smtClean="0"/>
                        <a:t>Регулятивные</a:t>
                      </a:r>
                      <a:r>
                        <a:rPr lang="ru-RU" baseline="0" dirty="0" smtClean="0"/>
                        <a:t>- </a:t>
                      </a:r>
                      <a:r>
                        <a:rPr lang="ru-RU" sz="1600" baseline="0" dirty="0" smtClean="0"/>
                        <a:t>организация своего поведения .</a:t>
                      </a:r>
                    </a:p>
                    <a:p>
                      <a:pPr algn="l"/>
                      <a:r>
                        <a:rPr lang="ru-RU" b="1" i="1" baseline="0" dirty="0" smtClean="0"/>
                        <a:t>Личностные</a:t>
                      </a:r>
                      <a:r>
                        <a:rPr lang="ru-RU" baseline="0" dirty="0" smtClean="0"/>
                        <a:t>- </a:t>
                      </a:r>
                      <a:r>
                        <a:rPr lang="ru-RU" sz="1600" baseline="0" dirty="0" smtClean="0"/>
                        <a:t>вырабатывание общих для всех правил поведения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baseline="0" dirty="0" smtClean="0"/>
                        <a:t> во время проведения физкультминутки, формирование положительного эмоционального настроя в течение урока, профилактика утомления.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23619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  <p:sndAc>
          <p:stSnd>
            <p:snd r:embed="rId3" name="whoosh.wav"/>
          </p:stSnd>
        </p:sndAc>
      </p:transition>
    </mc:Choice>
    <mc:Fallback>
      <p:transition spd="slow">
        <p:dissolv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ru-RU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</a:t>
            </a:r>
            <a:r>
              <a:rPr lang="ru-RU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ЭТАП « Открытие нового знания»</a:t>
            </a:r>
          </a:p>
          <a:p>
            <a:r>
              <a:rPr lang="ru-RU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Цель : 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обеспечение восприятия, осмысления и первичного запоминания знаний, связей и отношений при счете предметов.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6813406"/>
              </p:ext>
            </p:extLst>
          </p:nvPr>
        </p:nvGraphicFramePr>
        <p:xfrm>
          <a:off x="107505" y="1397000"/>
          <a:ext cx="8928990" cy="5130696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6330"/>
                <a:gridCol w="2976330"/>
                <a:gridCol w="2976330"/>
              </a:tblGrid>
              <a:tr h="3758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Формируемые УУД</a:t>
                      </a:r>
                      <a:endParaRPr lang="ru-RU" dirty="0"/>
                    </a:p>
                  </a:txBody>
                  <a:tcPr/>
                </a:tc>
              </a:tr>
              <a:tr h="511944">
                <a:tc>
                  <a:txBody>
                    <a:bodyPr/>
                    <a:lstStyle/>
                    <a:p>
                      <a:pPr algn="l"/>
                      <a:r>
                        <a:rPr lang="ru-RU" sz="1600" i="0" dirty="0" smtClean="0"/>
                        <a:t>Читает</a:t>
                      </a:r>
                      <a:r>
                        <a:rPr lang="ru-RU" sz="1600" i="0" baseline="0" dirty="0" smtClean="0"/>
                        <a:t> отрывок из стихотворения ( с. 5), задает вопросы:</a:t>
                      </a:r>
                    </a:p>
                    <a:p>
                      <a:pPr algn="l"/>
                      <a:r>
                        <a:rPr lang="ru-RU" sz="1600" i="0" baseline="0" dirty="0" smtClean="0"/>
                        <a:t>-</a:t>
                      </a:r>
                      <a:r>
                        <a:rPr lang="ru-RU" sz="1600" i="1" baseline="0" dirty="0" smtClean="0"/>
                        <a:t>Что изображено на рисунке?</a:t>
                      </a:r>
                    </a:p>
                    <a:p>
                      <a:pPr algn="l"/>
                      <a:r>
                        <a:rPr lang="ru-RU" sz="1600" i="1" baseline="0" dirty="0" smtClean="0"/>
                        <a:t>-Паровозик какого цвета сейчас тянет вагончики?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600" i="1" baseline="0" dirty="0" smtClean="0"/>
                        <a:t>Кто едет в первом вагоне? Во втором? Сколько всего вагончиков везет паровоз?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600" i="1" baseline="0" dirty="0" smtClean="0"/>
                        <a:t>Посчитаем всех пассажиров по порядку.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600" i="1" baseline="0" dirty="0" smtClean="0"/>
                        <a:t>Что изменится, если вагончики прицепят к зеленому паровозу?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600" i="1" baseline="0" dirty="0" smtClean="0"/>
                        <a:t>Изменилось ли общее число пассажиров?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600" i="1" baseline="0" dirty="0" smtClean="0"/>
                        <a:t>Посчитаем теперь всех пассажиров по порядку.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Рассматривают рисунок в учебнике,</a:t>
                      </a:r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r>
                        <a:rPr lang="ru-RU" dirty="0" smtClean="0"/>
                        <a:t>отвечают на вопросы учителя,</a:t>
                      </a:r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r>
                        <a:rPr lang="ru-RU" dirty="0" smtClean="0"/>
                        <a:t>делают вывод о том, что количество пересчитываемых</a:t>
                      </a:r>
                      <a:r>
                        <a:rPr lang="ru-RU" baseline="0" dirty="0" smtClean="0"/>
                        <a:t> предметов не изменится при изменении направления счета.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i="1" dirty="0" smtClean="0"/>
                        <a:t>Познавательные</a:t>
                      </a:r>
                      <a:r>
                        <a:rPr lang="ru-RU" dirty="0" smtClean="0"/>
                        <a:t>- использование наглядного материала учебника для решения учебной задачи, умение строить свой устный ответ в соответствии с заданным вопросом,</a:t>
                      </a:r>
                      <a:r>
                        <a:rPr lang="ru-RU" baseline="0" dirty="0" smtClean="0"/>
                        <a:t> умение формулировать вывод и делать обобщение.</a:t>
                      </a:r>
                    </a:p>
                    <a:p>
                      <a:pPr algn="l"/>
                      <a:r>
                        <a:rPr lang="ru-RU" b="1" i="1" baseline="0" dirty="0" smtClean="0"/>
                        <a:t>Коммуникативные</a:t>
                      </a:r>
                      <a:r>
                        <a:rPr lang="ru-RU" baseline="0" dirty="0" smtClean="0"/>
                        <a:t>- участие в беседе, диалоге на занятии.</a:t>
                      </a:r>
                    </a:p>
                    <a:p>
                      <a:pPr algn="l"/>
                      <a:r>
                        <a:rPr lang="ru-RU" b="1" i="1" baseline="0" dirty="0" smtClean="0"/>
                        <a:t>Регулятивные</a:t>
                      </a:r>
                      <a:r>
                        <a:rPr lang="ru-RU" baseline="0" dirty="0" smtClean="0"/>
                        <a:t>- принятие и сохранение учебной задачи.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12269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  <p:sndAc>
          <p:stSnd>
            <p:snd r:embed="rId3" name="whoosh.wav"/>
          </p:stSnd>
        </p:sndAc>
      </p:transition>
    </mc:Choice>
    <mc:Fallback>
      <p:transition spd="slow">
        <p:checker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</a:t>
            </a:r>
            <a:r>
              <a:rPr lang="ru-RU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ЭТАП « </a:t>
            </a:r>
            <a:r>
              <a:rPr lang="ru-RU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Первичное закрепление и применение  </a:t>
            </a:r>
            <a:r>
              <a:rPr lang="ru-RU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нового знания»</a:t>
            </a:r>
          </a:p>
          <a:p>
            <a:r>
              <a:rPr lang="ru-RU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Цель : 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отследить уровень усвоения нового материала, формировать навыки использования изученного материала в измененной ситуации.</a:t>
            </a:r>
            <a:endParaRPr lang="ru-R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3486812"/>
              </p:ext>
            </p:extLst>
          </p:nvPr>
        </p:nvGraphicFramePr>
        <p:xfrm>
          <a:off x="107505" y="2132856"/>
          <a:ext cx="9036495" cy="46024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012165"/>
                <a:gridCol w="3012165"/>
                <a:gridCol w="3012165"/>
              </a:tblGrid>
              <a:tr h="3587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Формируемые УУД</a:t>
                      </a:r>
                      <a:endParaRPr lang="ru-RU" dirty="0"/>
                    </a:p>
                  </a:txBody>
                  <a:tcPr/>
                </a:tc>
              </a:tr>
              <a:tr h="4155411">
                <a:tc>
                  <a:txBody>
                    <a:bodyPr/>
                    <a:lstStyle/>
                    <a:p>
                      <a:pPr algn="l"/>
                      <a:r>
                        <a:rPr lang="ru-RU" sz="1600" i="0" dirty="0" smtClean="0"/>
                        <a:t>На</a:t>
                      </a:r>
                      <a:r>
                        <a:rPr lang="ru-RU" sz="1600" i="0" baseline="0" dirty="0" smtClean="0"/>
                        <a:t> наборном полотне геометрические фигуры.</a:t>
                      </a:r>
                    </a:p>
                    <a:p>
                      <a:pPr algn="l"/>
                      <a:endParaRPr lang="ru-RU" sz="1600" i="0" dirty="0" smtClean="0"/>
                    </a:p>
                    <a:p>
                      <a:pPr algn="l"/>
                      <a:endParaRPr lang="ru-RU" sz="1600" i="0" dirty="0" smtClean="0"/>
                    </a:p>
                    <a:p>
                      <a:pPr algn="l"/>
                      <a:endParaRPr lang="ru-RU" sz="1600" i="0" dirty="0" smtClean="0"/>
                    </a:p>
                    <a:p>
                      <a:pPr algn="l"/>
                      <a:endParaRPr lang="ru-RU" sz="1600" i="0" dirty="0" smtClean="0"/>
                    </a:p>
                    <a:p>
                      <a:pPr algn="l"/>
                      <a:r>
                        <a:rPr lang="ru-RU" sz="1600" i="0" dirty="0" smtClean="0"/>
                        <a:t>-</a:t>
                      </a:r>
                      <a:r>
                        <a:rPr lang="ru-RU" sz="1600" i="1" dirty="0" smtClean="0"/>
                        <a:t>Какие фигуры узнали?</a:t>
                      </a:r>
                    </a:p>
                    <a:p>
                      <a:pPr algn="l"/>
                      <a:r>
                        <a:rPr lang="ru-RU" sz="1600" i="1" dirty="0" smtClean="0"/>
                        <a:t>-Придумайте</a:t>
                      </a:r>
                      <a:r>
                        <a:rPr lang="ru-RU" sz="1600" i="1" baseline="0" dirty="0" smtClean="0"/>
                        <a:t> задание для Незнайки, чтобы ему пришлось потренироваться в счете.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600" i="1" baseline="0" dirty="0" smtClean="0"/>
                        <a:t>Какое вопросительное слово будет в вашем задании?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600" i="1" baseline="0" dirty="0" smtClean="0"/>
                        <a:t>По каким признакам вы объединяли предметы в группы, когда придумывали вопросы?</a:t>
                      </a:r>
                    </a:p>
                    <a:p>
                      <a:pPr algn="l"/>
                      <a:endParaRPr lang="ru-RU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Рассматривают фигуры на наборном полотне,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600" dirty="0" smtClean="0"/>
                        <a:t>отвечают на вопросы учителя, придумывают вопросы со словом «Сколько</a:t>
                      </a:r>
                      <a:r>
                        <a:rPr lang="ru-RU" dirty="0" smtClean="0"/>
                        <a:t>»( </a:t>
                      </a:r>
                      <a:r>
                        <a:rPr lang="ru-RU" sz="1600" i="1" dirty="0" smtClean="0"/>
                        <a:t>сколько всего фигур,</a:t>
                      </a:r>
                      <a:r>
                        <a:rPr lang="ru-RU" sz="1600" i="1" baseline="0" dirty="0" smtClean="0"/>
                        <a:t> сколько кругов, квадратов, больших , маленьких. Синих, желтых, на верхней полочке, на нижней и т.д</a:t>
                      </a:r>
                      <a:r>
                        <a:rPr lang="ru-RU" baseline="0" dirty="0" smtClean="0"/>
                        <a:t>.),</a:t>
                      </a:r>
                    </a:p>
                    <a:p>
                      <a:pPr algn="l"/>
                      <a:r>
                        <a:rPr lang="ru-RU" sz="1600" baseline="0" dirty="0" smtClean="0"/>
                        <a:t>делают вывод о том, что вопросы помогают разделить фигуры на группы по форме, цвету, размеру и местоположению</a:t>
                      </a:r>
                      <a:r>
                        <a:rPr lang="ru-RU" baseline="0" dirty="0" smtClean="0"/>
                        <a:t>.</a:t>
                      </a: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i="1" dirty="0" smtClean="0"/>
                        <a:t>Познавательные</a:t>
                      </a:r>
                      <a:r>
                        <a:rPr lang="ru-RU" dirty="0" smtClean="0"/>
                        <a:t>- использование наглядного геометрического материала для решения учебной задачи, умение проводить аналогию между изучаемым материалом и новой задачей.</a:t>
                      </a:r>
                      <a:endParaRPr lang="ru-RU" baseline="0" dirty="0" smtClean="0"/>
                    </a:p>
                    <a:p>
                      <a:pPr algn="l"/>
                      <a:r>
                        <a:rPr lang="ru-RU" b="1" i="1" baseline="0" dirty="0" smtClean="0"/>
                        <a:t>Коммуникативные</a:t>
                      </a:r>
                      <a:r>
                        <a:rPr lang="ru-RU" baseline="0" dirty="0" smtClean="0"/>
                        <a:t>- участие в коллективном обсуждении, постановка вопросов.</a:t>
                      </a:r>
                    </a:p>
                    <a:p>
                      <a:pPr algn="l"/>
                      <a:r>
                        <a:rPr lang="ru-RU" b="1" i="1" baseline="0" dirty="0" smtClean="0"/>
                        <a:t>Регулятивные</a:t>
                      </a:r>
                      <a:r>
                        <a:rPr lang="ru-RU" baseline="0" dirty="0" smtClean="0"/>
                        <a:t>- принятие и сохранение учебной задачи.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51520" y="3189103"/>
            <a:ext cx="360040" cy="36004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69661" y="3326014"/>
            <a:ext cx="180020" cy="18403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62764" y="3216209"/>
            <a:ext cx="360040" cy="36004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34195" y="3813367"/>
            <a:ext cx="180020" cy="18403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16232" y="3603355"/>
            <a:ext cx="466899" cy="42002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183131" y="3338003"/>
            <a:ext cx="251064" cy="238246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51520" y="3785132"/>
            <a:ext cx="251064" cy="23824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5406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  <p:sndAc>
          <p:stSnd>
            <p:snd r:embed="rId3" name="whoosh.wav"/>
          </p:stSnd>
        </p:sndAc>
      </p:transition>
    </mc:Choice>
    <mc:Fallback>
      <p:transition spd="slow">
        <p:blinds dir="vert"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</a:t>
            </a:r>
            <a:r>
              <a:rPr lang="ru-RU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ЭТАП « </a:t>
            </a:r>
            <a:r>
              <a:rPr lang="ru-RU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Первичное закрепление и применение  </a:t>
            </a:r>
            <a:r>
              <a:rPr lang="ru-RU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нового знания»</a:t>
            </a:r>
          </a:p>
          <a:p>
            <a:r>
              <a:rPr lang="ru-RU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Цель : 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отследить уровень усвоения нового материала, формировать навыки использования изученного материала в измененной ситуации.</a:t>
            </a:r>
            <a:endParaRPr lang="ru-R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0113251"/>
              </p:ext>
            </p:extLst>
          </p:nvPr>
        </p:nvGraphicFramePr>
        <p:xfrm>
          <a:off x="107505" y="2132856"/>
          <a:ext cx="9036495" cy="45720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012165"/>
                <a:gridCol w="3012165"/>
                <a:gridCol w="3012165"/>
              </a:tblGrid>
              <a:tr h="3587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Формируемые УУД</a:t>
                      </a:r>
                      <a:endParaRPr lang="ru-RU" dirty="0"/>
                    </a:p>
                  </a:txBody>
                  <a:tcPr/>
                </a:tc>
              </a:tr>
              <a:tr h="4155411">
                <a:tc>
                  <a:txBody>
                    <a:bodyPr/>
                    <a:lstStyle/>
                    <a:p>
                      <a:pPr algn="l"/>
                      <a:r>
                        <a:rPr lang="ru-RU" sz="1800" i="0" dirty="0" smtClean="0"/>
                        <a:t>Дает задание</a:t>
                      </a:r>
                      <a:r>
                        <a:rPr lang="ru-RU" sz="1600" i="0" dirty="0" smtClean="0"/>
                        <a:t>.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800" i="1" dirty="0" smtClean="0"/>
                        <a:t>Поработаем в парах.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800" i="1" dirty="0" smtClean="0"/>
                        <a:t>Задайте друг</a:t>
                      </a:r>
                      <a:r>
                        <a:rPr lang="ru-RU" sz="1800" i="1" baseline="0" dirty="0" smtClean="0"/>
                        <a:t> другу вопросы со словом «Сколько» про кубики ( с. 4 )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800" i="1" baseline="0" dirty="0" smtClean="0"/>
                        <a:t>А теперь посчитайте на этой странице кружки. Один пусть начнет считать с красного, а другой с синего.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800" i="1" baseline="0" dirty="0" smtClean="0"/>
                        <a:t>Что вы заметили? Сделайте вывод.</a:t>
                      </a:r>
                      <a:endParaRPr lang="ru-RU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Работают по учебнику в парах,</a:t>
                      </a:r>
                    </a:p>
                    <a:p>
                      <a:pPr algn="l"/>
                      <a:r>
                        <a:rPr lang="ru-RU" dirty="0" smtClean="0"/>
                        <a:t>задают вопросы и отвечают на вопросы товарища.</a:t>
                      </a:r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r>
                        <a:rPr lang="ru-RU" dirty="0" smtClean="0"/>
                        <a:t>Считают</a:t>
                      </a:r>
                      <a:r>
                        <a:rPr lang="ru-RU" baseline="0" dirty="0" smtClean="0"/>
                        <a:t> круги в разных направлениях, делают вывод о количестве фигур.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i="1" dirty="0" smtClean="0"/>
                        <a:t>Познавательные</a:t>
                      </a:r>
                      <a:r>
                        <a:rPr lang="ru-RU" dirty="0" smtClean="0"/>
                        <a:t>- формулирование выводов, анализ результатов своих действий.</a:t>
                      </a:r>
                      <a:endParaRPr lang="ru-RU" baseline="0" dirty="0" smtClean="0"/>
                    </a:p>
                    <a:p>
                      <a:pPr algn="l"/>
                      <a:r>
                        <a:rPr lang="ru-RU" b="1" i="1" baseline="0" dirty="0" smtClean="0"/>
                        <a:t>Коммуникативные</a:t>
                      </a:r>
                      <a:r>
                        <a:rPr lang="ru-RU" baseline="0" dirty="0" smtClean="0"/>
                        <a:t>- постановка вопросов, сотрудничество, умение строить диалог со сверстниками.</a:t>
                      </a:r>
                    </a:p>
                    <a:p>
                      <a:pPr algn="l"/>
                      <a:r>
                        <a:rPr lang="ru-RU" b="1" i="1" baseline="0" dirty="0" smtClean="0"/>
                        <a:t>Регулятивные</a:t>
                      </a:r>
                      <a:r>
                        <a:rPr lang="ru-RU" baseline="0" dirty="0" smtClean="0"/>
                        <a:t>- принятие и сохранение учебной задачи.</a:t>
                      </a:r>
                    </a:p>
                    <a:p>
                      <a:pPr algn="l"/>
                      <a:r>
                        <a:rPr lang="ru-RU" b="1" i="1" baseline="0" dirty="0" smtClean="0"/>
                        <a:t>Личностные</a:t>
                      </a:r>
                      <a:r>
                        <a:rPr lang="ru-RU" baseline="0" dirty="0" smtClean="0"/>
                        <a:t>- выработка общих моральных норм поведения(доброжелатель-</a:t>
                      </a:r>
                      <a:r>
                        <a:rPr lang="ru-RU" baseline="0" dirty="0" err="1" smtClean="0"/>
                        <a:t>ность</a:t>
                      </a:r>
                      <a:r>
                        <a:rPr lang="ru-RU" baseline="0" dirty="0" smtClean="0"/>
                        <a:t>, терпение)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66460429"/>
      </p:ext>
    </p:extLst>
  </p:cSld>
  <p:clrMapOvr>
    <a:masterClrMapping/>
  </p:clrMapOvr>
  <p:transition spd="slow">
    <p:wedg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 </a:t>
            </a:r>
            <a:r>
              <a:rPr lang="ru-RU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ЭТАП « </a:t>
            </a:r>
            <a:r>
              <a:rPr lang="ru-RU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Рефлексия»</a:t>
            </a:r>
            <a:endParaRPr lang="ru-RU" sz="3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Цель : 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проанализировать и оценить успешность достижения целей и выполнения задач урока.</a:t>
            </a:r>
            <a:endParaRPr lang="ru-R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732753"/>
              </p:ext>
            </p:extLst>
          </p:nvPr>
        </p:nvGraphicFramePr>
        <p:xfrm>
          <a:off x="107505" y="2132856"/>
          <a:ext cx="9036495" cy="45720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012165"/>
                <a:gridCol w="3012165"/>
                <a:gridCol w="3012165"/>
              </a:tblGrid>
              <a:tr h="3587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Формируемые УУД</a:t>
                      </a:r>
                      <a:endParaRPr lang="ru-RU" dirty="0"/>
                    </a:p>
                  </a:txBody>
                  <a:tcPr/>
                </a:tc>
              </a:tr>
              <a:tr h="4155411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Анализирует и оценивает успешность в достижении цели.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800" i="1" dirty="0" smtClean="0"/>
                        <a:t>Какая задача стояла перед нами на уроке?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800" i="1" dirty="0" smtClean="0"/>
                        <a:t>Как вы считаете, справились ли мы с ней?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800" i="1" dirty="0" smtClean="0"/>
                        <a:t>Чему сегодня научились?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800" i="1" dirty="0" smtClean="0"/>
                        <a:t>Какое задание вам понравилось больше всего, а какое показалось трудным?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800" i="1" dirty="0" smtClean="0"/>
                        <a:t>Попробуйте</a:t>
                      </a:r>
                      <a:r>
                        <a:rPr lang="ru-RU" sz="1800" i="1" baseline="0" dirty="0" smtClean="0"/>
                        <a:t> дома пересчитать членов своей семьи.</a:t>
                      </a:r>
                      <a:endParaRPr lang="ru-RU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Отвечают</a:t>
                      </a:r>
                      <a:r>
                        <a:rPr lang="ru-RU" baseline="0" dirty="0" smtClean="0"/>
                        <a:t> на вопросы учителя, формулируя полные грамотные ответы.</a:t>
                      </a:r>
                    </a:p>
                    <a:p>
                      <a:pPr algn="l"/>
                      <a:endParaRPr lang="ru-RU" baseline="0" dirty="0" smtClean="0"/>
                    </a:p>
                    <a:p>
                      <a:pPr algn="l"/>
                      <a:endParaRPr lang="ru-RU" baseline="0" dirty="0" smtClean="0"/>
                    </a:p>
                    <a:p>
                      <a:pPr algn="l"/>
                      <a:r>
                        <a:rPr lang="ru-RU" baseline="0" dirty="0" smtClean="0"/>
                        <a:t>Высказывают свои предположения.</a:t>
                      </a:r>
                    </a:p>
                    <a:p>
                      <a:pPr algn="l"/>
                      <a:endParaRPr lang="ru-RU" baseline="0" dirty="0" smtClean="0"/>
                    </a:p>
                    <a:p>
                      <a:pPr algn="l"/>
                      <a:r>
                        <a:rPr lang="ru-RU" baseline="0" dirty="0" smtClean="0"/>
                        <a:t>Оценивают свою деятельность на уроке, формулируют свое отношение к уроку.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i="1" dirty="0" smtClean="0"/>
                        <a:t>Познавательные</a:t>
                      </a:r>
                      <a:r>
                        <a:rPr lang="ru-RU" dirty="0" smtClean="0"/>
                        <a:t>- осуществление анализа учебного  материала.</a:t>
                      </a:r>
                      <a:endParaRPr lang="ru-RU" baseline="0" dirty="0" smtClean="0"/>
                    </a:p>
                    <a:p>
                      <a:pPr algn="l"/>
                      <a:r>
                        <a:rPr lang="ru-RU" b="1" i="1" baseline="0" dirty="0" smtClean="0"/>
                        <a:t>Коммуникативные</a:t>
                      </a:r>
                      <a:r>
                        <a:rPr lang="ru-RU" baseline="0" dirty="0" smtClean="0"/>
                        <a:t>- поиск и сбор информации, участие в диалоге, высказывание собственного мнения.</a:t>
                      </a:r>
                    </a:p>
                    <a:p>
                      <a:pPr algn="l"/>
                      <a:r>
                        <a:rPr lang="ru-RU" b="1" i="1" baseline="0" dirty="0" smtClean="0"/>
                        <a:t>Регулятивные</a:t>
                      </a:r>
                      <a:r>
                        <a:rPr lang="ru-RU" baseline="0" dirty="0" smtClean="0"/>
                        <a:t>- оценивание результатов своих действий, адекватное восприятие оценки своей работы учителем.</a:t>
                      </a:r>
                    </a:p>
                    <a:p>
                      <a:pPr algn="l"/>
                      <a:r>
                        <a:rPr lang="ru-RU" b="1" i="1" baseline="0" dirty="0" smtClean="0"/>
                        <a:t>Личностные</a:t>
                      </a:r>
                      <a:r>
                        <a:rPr lang="ru-RU" baseline="0" dirty="0" smtClean="0"/>
                        <a:t>- проявление интереса к учебному труду.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95322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  <p:sndAc>
          <p:stSnd>
            <p:snd r:embed="rId3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086600" cy="1296144"/>
          </a:xfrm>
        </p:spPr>
        <p:txBody>
          <a:bodyPr/>
          <a:lstStyle/>
          <a:p>
            <a:pPr algn="ctr"/>
            <a:r>
              <a:rPr lang="ru-RU" dirty="0" smtClean="0"/>
              <a:t>Источники информации: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r>
              <a:rPr lang="ru-RU" dirty="0" smtClean="0"/>
              <a:t>1. </a:t>
            </a:r>
            <a:r>
              <a:rPr lang="ru-RU" dirty="0" err="1" smtClean="0"/>
              <a:t>Бененсон</a:t>
            </a:r>
            <a:r>
              <a:rPr lang="ru-RU" dirty="0" smtClean="0"/>
              <a:t> Е.П. Математика 1 класс ( </a:t>
            </a:r>
            <a:r>
              <a:rPr lang="ru-RU" b="1" dirty="0" smtClean="0"/>
              <a:t>ТЕКСТ</a:t>
            </a:r>
            <a:r>
              <a:rPr lang="ru-RU" dirty="0" smtClean="0"/>
              <a:t>)- М.: Корпорация «Федоров», 1998.</a:t>
            </a:r>
          </a:p>
          <a:p>
            <a:r>
              <a:rPr lang="ru-RU" dirty="0" smtClean="0"/>
              <a:t>2. Волина В.В. Праздник числа </a:t>
            </a:r>
            <a:r>
              <a:rPr lang="ru-RU" b="1" dirty="0" smtClean="0"/>
              <a:t>(ТЕКСТ</a:t>
            </a:r>
            <a:r>
              <a:rPr lang="ru-RU" dirty="0" smtClean="0"/>
              <a:t>)- М.: Знание, 1993.</a:t>
            </a:r>
          </a:p>
          <a:p>
            <a:r>
              <a:rPr lang="ru-RU" dirty="0" smtClean="0"/>
              <a:t>3. Моро М.И. </a:t>
            </a:r>
            <a:r>
              <a:rPr lang="ru-RU" dirty="0" err="1" smtClean="0"/>
              <a:t>Матеметика</a:t>
            </a:r>
            <a:r>
              <a:rPr lang="ru-RU" dirty="0" smtClean="0"/>
              <a:t> 1 класс, учебник </a:t>
            </a:r>
            <a:r>
              <a:rPr lang="ru-RU" dirty="0"/>
              <a:t>д</a:t>
            </a:r>
            <a:r>
              <a:rPr lang="ru-RU" dirty="0" smtClean="0"/>
              <a:t>ля общеобразовательных учреждений в 2 ч.- М.: Просвещение, 2012.</a:t>
            </a:r>
          </a:p>
          <a:p>
            <a:r>
              <a:rPr lang="ru-RU" dirty="0" smtClean="0"/>
              <a:t>4. Моро М.И. Тетрадь по математике № 1,2. 1 класс- М.: Просвещение, 2012</a:t>
            </a:r>
          </a:p>
          <a:p>
            <a:r>
              <a:rPr lang="ru-RU" dirty="0" smtClean="0"/>
              <a:t>5. Савинова С.В. Математика. 1 класс. Система уроков по учебнику М.И. Моро, С.И. Волковой, С.В. Степановой.- Волгоград, «Учитель», 2013</a:t>
            </a:r>
          </a:p>
          <a:p>
            <a:r>
              <a:rPr lang="ru-RU" dirty="0" smtClean="0"/>
              <a:t>6. Бахтина С.В. Поурочные разработки по математике к учебнику М.И. Моро и др. 1 класс.- М.: «Экзамен», 2012.</a:t>
            </a:r>
          </a:p>
          <a:p>
            <a:r>
              <a:rPr lang="ru-RU" dirty="0" smtClean="0"/>
              <a:t>7. Сайты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www.detsadclub.ru</a:t>
            </a:r>
            <a:r>
              <a:rPr lang="ru-RU" dirty="0" smtClean="0"/>
              <a:t>,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900igr.net</a:t>
            </a:r>
            <a:r>
              <a:rPr lang="ru-RU" dirty="0" smtClean="0"/>
              <a:t>,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www.myshared.ru</a:t>
            </a:r>
            <a:r>
              <a:rPr lang="ru-RU" dirty="0" smtClean="0"/>
              <a:t>,  </a:t>
            </a: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nsportal.ru</a:t>
            </a:r>
            <a:r>
              <a:rPr lang="ru-RU" dirty="0" smtClean="0"/>
              <a:t>, </a:t>
            </a:r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vseskazki.su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83699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  <p:sndAc>
          <p:stSnd>
            <p:snd r:embed="rId8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ru-RU" sz="3200" u="sng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200" u="sng" dirty="0" smtClean="0">
                <a:solidFill>
                  <a:schemeClr val="tx1"/>
                </a:solidFill>
                <a:effectLst/>
              </a:rPr>
            </a:br>
            <a:r>
              <a:rPr lang="ru-RU" sz="3200" u="sng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200" u="sng" dirty="0" smtClean="0">
                <a:solidFill>
                  <a:schemeClr val="tx1"/>
                </a:solidFill>
                <a:effectLst/>
              </a:rPr>
            </a:br>
            <a:r>
              <a:rPr lang="ru-RU" sz="3200" u="sng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200" u="sng" dirty="0" smtClean="0">
                <a:solidFill>
                  <a:schemeClr val="tx1"/>
                </a:solidFill>
                <a:effectLst/>
              </a:rPr>
            </a:br>
            <a:r>
              <a:rPr lang="ru-RU" sz="3200" u="sng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200" u="sng" dirty="0" smtClean="0">
                <a:solidFill>
                  <a:schemeClr val="tx1"/>
                </a:solidFill>
                <a:effectLst/>
              </a:rPr>
            </a:br>
            <a:r>
              <a:rPr lang="ru-RU" sz="3200" u="sng" dirty="0">
                <a:solidFill>
                  <a:schemeClr val="tx1"/>
                </a:solidFill>
                <a:effectLst/>
              </a:rPr>
              <a:t/>
            </a:r>
            <a:br>
              <a:rPr lang="ru-RU" sz="3200" u="sng" dirty="0">
                <a:solidFill>
                  <a:schemeClr val="tx1"/>
                </a:solidFill>
                <a:effectLst/>
              </a:rPr>
            </a:br>
            <a:r>
              <a:rPr lang="ru-RU" sz="3200" u="sng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200" u="sng" dirty="0" smtClean="0">
                <a:solidFill>
                  <a:schemeClr val="tx1"/>
                </a:solidFill>
                <a:effectLst/>
              </a:rPr>
            </a:br>
            <a:r>
              <a:rPr lang="ru-RU" sz="3200" u="sng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200" u="sng" dirty="0" smtClean="0">
                <a:solidFill>
                  <a:schemeClr val="tx1"/>
                </a:solidFill>
                <a:effectLst/>
              </a:rPr>
            </a:br>
            <a:r>
              <a:rPr lang="ru-RU" sz="3200" u="sng" dirty="0">
                <a:solidFill>
                  <a:schemeClr val="tx1"/>
                </a:solidFill>
                <a:effectLst/>
              </a:rPr>
              <a:t/>
            </a:r>
            <a:br>
              <a:rPr lang="ru-RU" sz="3200" u="sng" dirty="0">
                <a:solidFill>
                  <a:schemeClr val="tx1"/>
                </a:solidFill>
                <a:effectLst/>
              </a:rPr>
            </a:br>
            <a:r>
              <a:rPr lang="ru-RU" sz="3200" u="sng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200" u="sng" dirty="0" smtClean="0">
                <a:solidFill>
                  <a:schemeClr val="tx1"/>
                </a:solidFill>
                <a:effectLst/>
              </a:rPr>
            </a:br>
            <a:r>
              <a:rPr lang="ru-RU" sz="3200" u="sng" dirty="0" smtClean="0">
                <a:solidFill>
                  <a:schemeClr val="tx1"/>
                </a:solidFill>
                <a:effectLst/>
              </a:rPr>
              <a:t>Тема:</a:t>
            </a:r>
            <a:r>
              <a:rPr lang="ru-RU" sz="3200" dirty="0" smtClean="0">
                <a:solidFill>
                  <a:schemeClr val="tx1"/>
                </a:solidFill>
                <a:effectLst/>
              </a:rPr>
              <a:t> </a:t>
            </a:r>
            <a:br>
              <a:rPr lang="ru-RU" sz="3200" dirty="0" smtClean="0">
                <a:solidFill>
                  <a:schemeClr val="tx1"/>
                </a:solidFill>
                <a:effectLst/>
              </a:rPr>
            </a:br>
            <a:r>
              <a:rPr lang="ru-RU" sz="3200" i="1" dirty="0" smtClean="0">
                <a:solidFill>
                  <a:schemeClr val="tx1"/>
                </a:solidFill>
                <a:effectLst/>
              </a:rPr>
              <a:t>«Предмет математика. Счет предметов количественный и порядковый.»</a:t>
            </a:r>
            <a:br>
              <a:rPr lang="ru-RU" sz="3200" i="1" dirty="0" smtClean="0">
                <a:solidFill>
                  <a:schemeClr val="tx1"/>
                </a:solidFill>
                <a:effectLst/>
              </a:rPr>
            </a:br>
            <a:r>
              <a:rPr lang="ru-RU" sz="3200" u="sng" dirty="0" smtClean="0">
                <a:solidFill>
                  <a:schemeClr val="tx1"/>
                </a:solidFill>
                <a:effectLst/>
              </a:rPr>
              <a:t>Цели</a:t>
            </a:r>
            <a:r>
              <a:rPr lang="ru-RU" sz="3200" dirty="0" smtClean="0">
                <a:solidFill>
                  <a:schemeClr val="tx1"/>
                </a:solidFill>
                <a:effectLst/>
              </a:rPr>
              <a:t>   </a:t>
            </a:r>
            <a:r>
              <a:rPr lang="ru-RU" sz="3200" i="1" dirty="0" smtClean="0">
                <a:solidFill>
                  <a:schemeClr val="tx1"/>
                </a:solidFill>
                <a:effectLst/>
              </a:rPr>
              <a:t>(</a:t>
            </a:r>
            <a:r>
              <a:rPr lang="ru-RU" sz="2200" i="1" dirty="0" smtClean="0">
                <a:solidFill>
                  <a:schemeClr val="tx1"/>
                </a:solidFill>
                <a:effectLst/>
              </a:rPr>
              <a:t>планируемые результаты</a:t>
            </a:r>
            <a:r>
              <a:rPr lang="ru-RU" sz="3200" i="1" dirty="0" smtClean="0">
                <a:solidFill>
                  <a:schemeClr val="tx1"/>
                </a:solidFill>
                <a:effectLst/>
              </a:rPr>
              <a:t>):</a:t>
            </a:r>
            <a:br>
              <a:rPr lang="ru-RU" sz="3200" i="1" dirty="0" smtClean="0">
                <a:solidFill>
                  <a:schemeClr val="tx1"/>
                </a:solidFill>
                <a:effectLst/>
              </a:rPr>
            </a:br>
            <a:r>
              <a:rPr lang="ru-RU" sz="2200" u="sng" dirty="0" smtClean="0">
                <a:solidFill>
                  <a:schemeClr val="tx1"/>
                </a:solidFill>
                <a:effectLst/>
              </a:rPr>
              <a:t>Предметные</a:t>
            </a:r>
            <a:r>
              <a:rPr lang="ru-RU" sz="2200" dirty="0" smtClean="0">
                <a:solidFill>
                  <a:schemeClr val="tx1"/>
                </a:solidFill>
                <a:effectLst/>
              </a:rPr>
              <a:t>:</a:t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sz="2200" dirty="0">
                <a:solidFill>
                  <a:schemeClr val="tx1"/>
                </a:solidFill>
                <a:effectLst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effectLst/>
              </a:rPr>
              <a:t>                         </a:t>
            </a:r>
            <a:r>
              <a:rPr lang="ru-RU" sz="2200" i="1" dirty="0" smtClean="0">
                <a:solidFill>
                  <a:schemeClr val="tx1"/>
                </a:solidFill>
                <a:effectLst/>
              </a:rPr>
              <a:t>- </a:t>
            </a:r>
            <a:r>
              <a:rPr lang="ru-RU" sz="1600" i="1" dirty="0" smtClean="0">
                <a:solidFill>
                  <a:schemeClr val="tx1"/>
                </a:solidFill>
                <a:effectLst/>
              </a:rPr>
              <a:t>сформировать представление о том, что изучает наука «Математика»;</a:t>
            </a:r>
            <a:br>
              <a:rPr lang="ru-RU" sz="1600" i="1" dirty="0" smtClean="0">
                <a:solidFill>
                  <a:schemeClr val="tx1"/>
                </a:solidFill>
                <a:effectLst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</a:rPr>
              <a:t>                                      - формировать умение ориентироваться по учебнику и печатной тетради;</a:t>
            </a:r>
            <a:br>
              <a:rPr lang="ru-RU" sz="1600" i="1" dirty="0" smtClean="0">
                <a:solidFill>
                  <a:schemeClr val="tx1"/>
                </a:solidFill>
                <a:effectLst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</a:rPr>
              <a:t>                     -формировать умение считать предметы до 10 с использованием</a:t>
            </a:r>
            <a:br>
              <a:rPr lang="ru-RU" sz="1600" i="1" dirty="0" smtClean="0">
                <a:solidFill>
                  <a:schemeClr val="tx1"/>
                </a:solidFill>
                <a:effectLst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</a:rPr>
              <a:t>                                       количественных       и порядковых числительных; сравнивать предметы </a:t>
            </a:r>
            <a:br>
              <a:rPr lang="ru-RU" sz="1600" i="1" dirty="0" smtClean="0">
                <a:solidFill>
                  <a:schemeClr val="tx1"/>
                </a:solidFill>
                <a:effectLst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</a:rPr>
              <a:t>                                       и  выделять общие и отличительные признаки;</a:t>
            </a:r>
            <a:br>
              <a:rPr lang="ru-RU" sz="1600" i="1" dirty="0" smtClean="0">
                <a:solidFill>
                  <a:schemeClr val="tx1"/>
                </a:solidFill>
                <a:effectLst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</a:rPr>
              <a:t>                   -сформировать умение отсчитывать из множества предметов </a:t>
            </a:r>
            <a:br>
              <a:rPr lang="ru-RU" sz="1600" i="1" dirty="0" smtClean="0">
                <a:solidFill>
                  <a:schemeClr val="tx1"/>
                </a:solidFill>
                <a:effectLst/>
              </a:rPr>
            </a:br>
            <a:r>
              <a:rPr lang="ru-RU" sz="1600" i="1" dirty="0" smtClean="0">
                <a:solidFill>
                  <a:schemeClr val="tx1"/>
                </a:solidFill>
                <a:effectLst/>
              </a:rPr>
              <a:t>                  заданное количество предметов</a:t>
            </a:r>
            <a:r>
              <a:rPr lang="ru-RU" sz="1600" dirty="0" smtClean="0">
                <a:solidFill>
                  <a:schemeClr val="tx1"/>
                </a:solidFill>
                <a:effectLst/>
              </a:rPr>
              <a:t>. </a:t>
            </a:r>
            <a:br>
              <a:rPr lang="ru-RU" sz="1600" dirty="0" smtClean="0">
                <a:solidFill>
                  <a:schemeClr val="tx1"/>
                </a:solidFill>
                <a:effectLst/>
              </a:rPr>
            </a:br>
            <a:r>
              <a:rPr lang="ru-RU" sz="2200" u="sng" dirty="0" err="1" smtClean="0">
                <a:solidFill>
                  <a:schemeClr val="tx1"/>
                </a:solidFill>
                <a:effectLst/>
              </a:rPr>
              <a:t>Метапредметные</a:t>
            </a:r>
            <a:r>
              <a:rPr lang="ru-RU" sz="2200" u="sng" dirty="0" smtClean="0">
                <a:solidFill>
                  <a:schemeClr val="tx1"/>
                </a:solidFill>
                <a:effectLst/>
              </a:rPr>
              <a:t> ( УУД): </a:t>
            </a:r>
            <a:br>
              <a:rPr lang="ru-RU" sz="2200" u="sng" dirty="0" smtClean="0">
                <a:solidFill>
                  <a:schemeClr val="tx1"/>
                </a:solidFill>
                <a:effectLst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smtClean="0">
                <a:solidFill>
                  <a:srgbClr val="0000FF"/>
                </a:solidFill>
                <a:effectLst/>
              </a:rPr>
              <a:t>Личностные</a:t>
            </a:r>
            <a:r>
              <a:rPr lang="ru-RU" sz="1600" dirty="0" smtClean="0">
                <a:solidFill>
                  <a:srgbClr val="0000FF"/>
                </a:solidFill>
                <a:effectLst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effectLst/>
              </a:rPr>
              <a:t>   (</a:t>
            </a:r>
            <a:r>
              <a:rPr lang="ru-RU" sz="1600" i="1" dirty="0" smtClean="0">
                <a:solidFill>
                  <a:schemeClr val="tx1"/>
                </a:solidFill>
                <a:effectLst/>
              </a:rPr>
              <a:t>формирование положительного отношения к школе и учебной деятельности, основных моральных норм поведения</a:t>
            </a:r>
            <a:r>
              <a:rPr lang="ru-RU" sz="1600" dirty="0" smtClean="0">
                <a:solidFill>
                  <a:schemeClr val="tx1"/>
                </a:solidFill>
                <a:effectLst/>
              </a:rPr>
              <a:t>.)</a:t>
            </a:r>
            <a:br>
              <a:rPr lang="ru-RU" sz="1600" dirty="0" smtClean="0">
                <a:solidFill>
                  <a:schemeClr val="tx1"/>
                </a:solidFill>
                <a:effectLst/>
              </a:rPr>
            </a:br>
            <a:r>
              <a:rPr lang="ru-RU" sz="1800" i="1" dirty="0" smtClean="0">
                <a:solidFill>
                  <a:srgbClr val="0000FF"/>
                </a:solidFill>
                <a:effectLst/>
              </a:rPr>
              <a:t>Регулятивные </a:t>
            </a:r>
            <a:r>
              <a:rPr lang="ru-RU" sz="1800" i="1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effectLst/>
              </a:rPr>
              <a:t> ( </a:t>
            </a:r>
            <a:r>
              <a:rPr lang="ru-RU" sz="1600" i="1" dirty="0" smtClean="0">
                <a:solidFill>
                  <a:schemeClr val="tx1"/>
                </a:solidFill>
                <a:effectLst/>
              </a:rPr>
              <a:t>принятие и сохранение учебной задачи, приемы самооценки и адекватного восприятия оценки своей работы учителем и другими учащимися, умение организовывать свое рабочее место).</a:t>
            </a:r>
            <a:br>
              <a:rPr lang="ru-RU" sz="1600" i="1" dirty="0" smtClean="0">
                <a:solidFill>
                  <a:schemeClr val="tx1"/>
                </a:solidFill>
                <a:effectLst/>
              </a:rPr>
            </a:br>
            <a:r>
              <a:rPr lang="ru-RU" sz="1800" i="1" dirty="0" smtClean="0">
                <a:solidFill>
                  <a:srgbClr val="0000FF"/>
                </a:solidFill>
                <a:effectLst/>
              </a:rPr>
              <a:t>Познавательные      </a:t>
            </a:r>
            <a:r>
              <a:rPr lang="ru-RU" sz="1600" dirty="0" smtClean="0">
                <a:solidFill>
                  <a:schemeClr val="tx1"/>
                </a:solidFill>
                <a:effectLst/>
              </a:rPr>
              <a:t>(</a:t>
            </a:r>
            <a:r>
              <a:rPr lang="ru-RU" sz="1600" i="1" dirty="0" smtClean="0">
                <a:solidFill>
                  <a:schemeClr val="tx1"/>
                </a:solidFill>
                <a:effectLst/>
              </a:rPr>
              <a:t>понимание заданного вопроса и построения ответа в устной форме осуществление поиска информации в различных источниках, проведение аналогий между изучаемым материалом и собственным опытом, ориентировка на возможное разнообразие способов решения учебной задачи.)</a:t>
            </a:r>
            <a:br>
              <a:rPr lang="ru-RU" sz="1600" i="1" dirty="0" smtClean="0">
                <a:solidFill>
                  <a:schemeClr val="tx1"/>
                </a:solidFill>
                <a:effectLst/>
              </a:rPr>
            </a:br>
            <a:r>
              <a:rPr lang="ru-RU" sz="1800" i="1" dirty="0" smtClean="0">
                <a:solidFill>
                  <a:srgbClr val="0000FF"/>
                </a:solidFill>
                <a:effectLst/>
              </a:rPr>
              <a:t>Коммуникативные</a:t>
            </a:r>
            <a:r>
              <a:rPr lang="ru-RU" sz="1400" dirty="0" smtClean="0">
                <a:solidFill>
                  <a:srgbClr val="0000FF"/>
                </a:solidFill>
                <a:effectLst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effectLst/>
              </a:rPr>
              <a:t>( использование в общении правил вежливости, участие в диалоге на уроке и в жизненных ситуациях)</a:t>
            </a:r>
            <a:r>
              <a:rPr lang="ru-RU" sz="1600" i="1" u="sng" dirty="0" smtClean="0">
                <a:solidFill>
                  <a:srgbClr val="0000FF"/>
                </a:solidFill>
                <a:effectLst/>
              </a:rPr>
              <a:t/>
            </a:r>
            <a:br>
              <a:rPr lang="ru-RU" sz="1600" i="1" u="sng" dirty="0" smtClean="0">
                <a:solidFill>
                  <a:srgbClr val="0000FF"/>
                </a:solidFill>
                <a:effectLst/>
              </a:rPr>
            </a:br>
            <a:r>
              <a:rPr lang="ru-RU" sz="1600" u="sng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600" u="sng" dirty="0" smtClean="0">
                <a:solidFill>
                  <a:schemeClr val="tx1"/>
                </a:solidFill>
                <a:effectLst/>
              </a:rPr>
            </a:br>
            <a:r>
              <a:rPr lang="ru-RU" sz="3200" dirty="0">
                <a:solidFill>
                  <a:schemeClr val="tx1"/>
                </a:solidFill>
                <a:effectLst/>
              </a:rPr>
              <a:t/>
            </a:r>
            <a:br>
              <a:rPr lang="ru-RU" sz="3200" dirty="0">
                <a:solidFill>
                  <a:schemeClr val="tx1"/>
                </a:solidFill>
                <a:effectLst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</a:rPr>
            </a:br>
            <a:r>
              <a:rPr lang="ru-RU" sz="3200" dirty="0">
                <a:solidFill>
                  <a:schemeClr val="tx1"/>
                </a:solidFill>
                <a:effectLst/>
              </a:rPr>
              <a:t/>
            </a:r>
            <a:br>
              <a:rPr lang="ru-RU" sz="3200" dirty="0">
                <a:solidFill>
                  <a:schemeClr val="tx1"/>
                </a:solidFill>
                <a:effectLst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</a:rPr>
            </a:br>
            <a:r>
              <a:rPr lang="ru-RU" sz="3200" dirty="0">
                <a:solidFill>
                  <a:schemeClr val="tx1"/>
                </a:solidFill>
                <a:effectLst/>
              </a:rPr>
              <a:t/>
            </a:r>
            <a:br>
              <a:rPr lang="ru-RU" sz="3200" dirty="0">
                <a:solidFill>
                  <a:schemeClr val="tx1"/>
                </a:solidFill>
                <a:effectLst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</a:rPr>
            </a:br>
            <a:r>
              <a:rPr lang="ru-RU" sz="3200" dirty="0">
                <a:solidFill>
                  <a:schemeClr val="tx1"/>
                </a:solidFill>
                <a:effectLst/>
              </a:rPr>
              <a:t/>
            </a:r>
            <a:br>
              <a:rPr lang="ru-RU" sz="3200" dirty="0">
                <a:solidFill>
                  <a:schemeClr val="tx1"/>
                </a:solidFill>
                <a:effectLst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</a:rPr>
            </a:br>
            <a:endParaRPr lang="ru-RU" sz="32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3624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  <p:sndAc>
          <p:stSnd>
            <p:snd r:embed="rId3" name="whoosh.wav"/>
          </p:stSnd>
        </p:sndAc>
      </p:transition>
    </mc:Choice>
    <mc:Fallback>
      <p:transition spd="med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400" b="1" u="sng" dirty="0" smtClean="0">
                <a:solidFill>
                  <a:srgbClr val="0000FF"/>
                </a:solidFill>
              </a:rPr>
              <a:t>Методы работы: </a:t>
            </a:r>
            <a:r>
              <a:rPr lang="ru-RU" sz="2800" b="1" i="1" dirty="0" smtClean="0"/>
              <a:t>объяснительно-иллюстрационный, словесный, наглядный, практический.</a:t>
            </a:r>
          </a:p>
          <a:p>
            <a:r>
              <a:rPr lang="ru-RU" sz="4400" b="1" u="sng" dirty="0" smtClean="0">
                <a:solidFill>
                  <a:srgbClr val="0000FF"/>
                </a:solidFill>
              </a:rPr>
              <a:t>Формы  работы: </a:t>
            </a:r>
            <a:r>
              <a:rPr lang="ru-RU" sz="2800" b="1" i="1" dirty="0" smtClean="0"/>
              <a:t>фронтальная, индивидуальная, парная.</a:t>
            </a:r>
            <a:r>
              <a:rPr lang="ru-RU" sz="4400" b="1" u="sng" dirty="0" smtClean="0"/>
              <a:t> </a:t>
            </a:r>
          </a:p>
          <a:p>
            <a:r>
              <a:rPr lang="ru-RU" sz="4400" b="1" u="sng" dirty="0" smtClean="0">
                <a:solidFill>
                  <a:srgbClr val="0000FF"/>
                </a:solidFill>
              </a:rPr>
              <a:t>Тип урока: </a:t>
            </a:r>
            <a:r>
              <a:rPr lang="ru-RU" sz="2800" b="1" i="1" dirty="0" smtClean="0"/>
              <a:t>освоение нового знания.</a:t>
            </a:r>
          </a:p>
          <a:p>
            <a:r>
              <a:rPr lang="ru-RU" sz="4400" b="1" u="sng" dirty="0" smtClean="0">
                <a:solidFill>
                  <a:srgbClr val="0000FF"/>
                </a:solidFill>
              </a:rPr>
              <a:t>Оборудование: </a:t>
            </a:r>
            <a:r>
              <a:rPr lang="ru-RU" sz="2800" b="1" i="1" dirty="0" smtClean="0"/>
              <a:t>учебник, печатная тетрадь, иллюстрация(либо кукла) Незнайки, презентация на стихотворение </a:t>
            </a:r>
            <a:r>
              <a:rPr lang="ru-RU" sz="2800" b="1" i="1" dirty="0" err="1" smtClean="0"/>
              <a:t>С.Я.Маршака</a:t>
            </a:r>
            <a:r>
              <a:rPr lang="ru-RU" sz="2800" b="1" i="1" dirty="0" smtClean="0"/>
              <a:t> «Где обедал воробей?», наборное полотно, интерактивная доска( телевизор), геометрический материал)</a:t>
            </a:r>
            <a:endParaRPr lang="ru-RU" sz="4400" b="1" u="sng" dirty="0" smtClean="0"/>
          </a:p>
          <a:p>
            <a:endParaRPr lang="ru-RU" sz="4400" b="1" u="sng" dirty="0" smtClean="0"/>
          </a:p>
          <a:p>
            <a:endParaRPr lang="ru-RU" sz="2800" b="1" i="1" dirty="0"/>
          </a:p>
          <a:p>
            <a:endParaRPr lang="ru-RU" sz="4400" b="1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3030260"/>
      </p:ext>
    </p:extLst>
  </p:cSld>
  <p:clrMapOvr>
    <a:masterClrMapping/>
  </p:clrMapOvr>
  <p:transition spd="slow">
    <p:push dir="u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ru-RU" sz="4400" b="1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</a:t>
            </a:r>
            <a:r>
              <a:rPr lang="ru-RU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УРОКА</a:t>
            </a:r>
            <a:r>
              <a:rPr lang="ru-RU" sz="4400" dirty="0" smtClean="0"/>
              <a:t>.</a:t>
            </a:r>
          </a:p>
          <a:p>
            <a:pPr marL="930402" indent="-857250">
              <a:buAutoNum type="romanUcPeriod"/>
            </a:pPr>
            <a:r>
              <a:rPr lang="ru-RU" sz="3600" b="1" dirty="0" smtClean="0"/>
              <a:t>Мотивация к учебной деятельности.</a:t>
            </a:r>
          </a:p>
          <a:p>
            <a:pPr marL="930402" indent="-857250">
              <a:buAutoNum type="romanUcPeriod"/>
            </a:pPr>
            <a:r>
              <a:rPr lang="ru-RU" sz="3600" b="1" dirty="0" smtClean="0"/>
              <a:t>Актуализация знаний.</a:t>
            </a:r>
          </a:p>
          <a:p>
            <a:pPr marL="930402" indent="-857250">
              <a:buAutoNum type="romanUcPeriod"/>
            </a:pPr>
            <a:r>
              <a:rPr lang="ru-RU" sz="3600" b="1" dirty="0" smtClean="0"/>
              <a:t>Постановка целей и задач урока.</a:t>
            </a:r>
          </a:p>
          <a:p>
            <a:pPr marL="930402" indent="-857250">
              <a:buAutoNum type="romanUcPeriod"/>
            </a:pPr>
            <a:r>
              <a:rPr lang="ru-RU" sz="3600" b="1" dirty="0" smtClean="0"/>
              <a:t>Открытие нового знания</a:t>
            </a:r>
          </a:p>
          <a:p>
            <a:pPr marL="930402" indent="-857250">
              <a:buAutoNum type="romanUcPeriod"/>
            </a:pPr>
            <a:r>
              <a:rPr lang="ru-RU" sz="3600" b="1" dirty="0" smtClean="0"/>
              <a:t>Первичное закрепление и применение нового знания.</a:t>
            </a:r>
          </a:p>
          <a:p>
            <a:pPr marL="930402" indent="-857250">
              <a:buAutoNum type="romanUcPeriod"/>
            </a:pPr>
            <a:r>
              <a:rPr lang="ru-RU" sz="3600" b="1" dirty="0" smtClean="0"/>
              <a:t>Рефлексия 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2552335976"/>
      </p:ext>
    </p:extLst>
  </p:cSld>
  <p:clrMapOvr>
    <a:masterClrMapping/>
  </p:clrMapOvr>
  <p:transition spd="slow">
    <p:wipe dir="d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</a:t>
            </a:r>
            <a:r>
              <a:rPr lang="ru-RU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ЭТАП « Мотивация к учебной деятельности»</a:t>
            </a:r>
          </a:p>
          <a:p>
            <a:r>
              <a:rPr lang="ru-RU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Цель : 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мотивировать учащихся к учебной деятельности посредством создания положительной эмоциональной обстановки.</a:t>
            </a:r>
          </a:p>
          <a:p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040657"/>
              </p:ext>
            </p:extLst>
          </p:nvPr>
        </p:nvGraphicFramePr>
        <p:xfrm>
          <a:off x="107505" y="1772816"/>
          <a:ext cx="8928990" cy="468052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976330"/>
                <a:gridCol w="2976330"/>
                <a:gridCol w="2976330"/>
              </a:tblGrid>
              <a:tr h="5737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Формируемые УУД</a:t>
                      </a:r>
                      <a:endParaRPr lang="ru-RU" dirty="0"/>
                    </a:p>
                  </a:txBody>
                  <a:tcPr/>
                </a:tc>
              </a:tr>
              <a:tr h="4106743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Приветствует детей, проверяет готовность к уроку, эмоционально настраивает на учебную деятельность.</a:t>
                      </a:r>
                    </a:p>
                    <a:p>
                      <a:r>
                        <a:rPr lang="ru-RU" dirty="0" smtClean="0"/>
                        <a:t>-Сегодня первый урок математики в школе.</a:t>
                      </a:r>
                    </a:p>
                    <a:p>
                      <a:r>
                        <a:rPr lang="ru-RU" dirty="0" smtClean="0"/>
                        <a:t>-Посмотрите друг на друга, мысленно пожелайте друг другу удачи.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Приветствуют учителя, организуют рабочее место.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Коммуникативные</a:t>
                      </a:r>
                      <a:r>
                        <a:rPr lang="ru-RU" dirty="0" smtClean="0"/>
                        <a:t>- умение слушать и понимать речь учителя, проявление эмоциональной отзывчивости.</a:t>
                      </a:r>
                    </a:p>
                    <a:p>
                      <a:r>
                        <a:rPr lang="ru-RU" b="1" i="1" dirty="0" smtClean="0"/>
                        <a:t>Личностные</a:t>
                      </a:r>
                      <a:r>
                        <a:rPr lang="ru-RU" dirty="0" smtClean="0"/>
                        <a:t>- формирование внутренней позиции школьника.</a:t>
                      </a:r>
                    </a:p>
                    <a:p>
                      <a:r>
                        <a:rPr lang="ru-RU" b="1" i="1" dirty="0" smtClean="0"/>
                        <a:t>Регулятивные</a:t>
                      </a:r>
                      <a:r>
                        <a:rPr lang="ru-RU" dirty="0" smtClean="0"/>
                        <a:t>- организация рабочего места.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5066542"/>
      </p:ext>
    </p:extLst>
  </p:cSld>
  <p:clrMapOvr>
    <a:masterClrMapping/>
  </p:clrMapOvr>
  <p:transition spd="slow">
    <p:randomBar dir="vert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ru-RU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</a:t>
            </a:r>
            <a:r>
              <a:rPr lang="ru-RU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ЭТАП « </a:t>
            </a:r>
            <a:r>
              <a:rPr lang="ru-RU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Актуализация знаний»</a:t>
            </a:r>
            <a:endParaRPr lang="ru-RU" sz="3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Цель : 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выявить знания детей о предмете «Математика» и умения учащихся вести счет.</a:t>
            </a:r>
          </a:p>
          <a:p>
            <a:endParaRPr lang="ru-R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867924"/>
              </p:ext>
            </p:extLst>
          </p:nvPr>
        </p:nvGraphicFramePr>
        <p:xfrm>
          <a:off x="179513" y="1484784"/>
          <a:ext cx="8784975" cy="48514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28325"/>
                <a:gridCol w="2928325"/>
                <a:gridCol w="29283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Формируемые УУД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Рассказывает</a:t>
                      </a:r>
                      <a:r>
                        <a:rPr lang="ru-RU" sz="1600" baseline="0" dirty="0" smtClean="0"/>
                        <a:t> о том, что изучает математика, что они узнают, какие открытия могут сделать в процессе обучения, </a:t>
                      </a:r>
                      <a:r>
                        <a:rPr lang="ru-RU" sz="1600" u="sng" baseline="0" dirty="0" smtClean="0"/>
                        <a:t>задает вопросы</a:t>
                      </a:r>
                      <a:r>
                        <a:rPr lang="ru-RU" sz="1600" baseline="0" dirty="0" smtClean="0"/>
                        <a:t>:</a:t>
                      </a:r>
                    </a:p>
                    <a:p>
                      <a:pPr algn="l"/>
                      <a:r>
                        <a:rPr lang="ru-RU" sz="1600" i="1" baseline="0" dirty="0" smtClean="0"/>
                        <a:t>-Кто догадался, что будем делать на уроке математики?</a:t>
                      </a:r>
                    </a:p>
                    <a:p>
                      <a:pPr algn="l"/>
                      <a:r>
                        <a:rPr lang="ru-RU" sz="1600" i="1" baseline="0" dirty="0" smtClean="0"/>
                        <a:t>-Для чего нужен </a:t>
                      </a:r>
                      <a:r>
                        <a:rPr lang="ru-RU" sz="1600" i="1" baseline="0" dirty="0" smtClean="0"/>
                        <a:t>предмет</a:t>
                      </a:r>
                    </a:p>
                    <a:p>
                      <a:pPr algn="l"/>
                      <a:r>
                        <a:rPr lang="ru-RU" sz="1600" i="1" baseline="0" dirty="0" smtClean="0"/>
                        <a:t> </a:t>
                      </a:r>
                      <a:r>
                        <a:rPr lang="ru-RU" sz="1600" i="1" baseline="0" dirty="0" smtClean="0"/>
                        <a:t>« Математика»?</a:t>
                      </a:r>
                    </a:p>
                    <a:p>
                      <a:pPr algn="l"/>
                      <a:r>
                        <a:rPr lang="ru-RU" sz="1600" i="1" baseline="0" dirty="0" smtClean="0"/>
                        <a:t>-Какие предметы на вашем столе помогут в овладении математикой?</a:t>
                      </a:r>
                    </a:p>
                    <a:p>
                      <a:pPr algn="l"/>
                      <a:r>
                        <a:rPr lang="ru-RU" sz="1600" i="1" baseline="0" dirty="0" smtClean="0"/>
                        <a:t>-Для чего нужен учебник? Тетрадь?</a:t>
                      </a:r>
                    </a:p>
                    <a:p>
                      <a:pPr algn="l"/>
                      <a:r>
                        <a:rPr lang="ru-RU" sz="1600" i="1" baseline="0" dirty="0" smtClean="0"/>
                        <a:t>-Нужно ли людям уметь считать? Для чего? Умеете ли вы считать?</a:t>
                      </a:r>
                    </a:p>
                    <a:p>
                      <a:pPr algn="l"/>
                      <a:r>
                        <a:rPr lang="ru-RU" sz="1600" i="1" baseline="0" dirty="0" smtClean="0"/>
                        <a:t>-Посчитаем хором до 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Слушают рассказ учителя,</a:t>
                      </a:r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r>
                        <a:rPr lang="ru-RU" dirty="0" smtClean="0"/>
                        <a:t>отвечают</a:t>
                      </a:r>
                      <a:r>
                        <a:rPr lang="ru-RU" baseline="0" dirty="0" smtClean="0"/>
                        <a:t> на вопросы,</a:t>
                      </a:r>
                    </a:p>
                    <a:p>
                      <a:pPr algn="l"/>
                      <a:endParaRPr lang="ru-RU" baseline="0" dirty="0" smtClean="0"/>
                    </a:p>
                    <a:p>
                      <a:pPr algn="l"/>
                      <a:endParaRPr lang="ru-RU" baseline="0" dirty="0" smtClean="0"/>
                    </a:p>
                    <a:p>
                      <a:pPr algn="l"/>
                      <a:r>
                        <a:rPr lang="ru-RU" baseline="0" dirty="0" smtClean="0"/>
                        <a:t>самостоятельно рассматривают учебник, тетрадь.</a:t>
                      </a:r>
                    </a:p>
                    <a:p>
                      <a:pPr algn="l"/>
                      <a:endParaRPr lang="ru-RU" baseline="0" dirty="0" smtClean="0"/>
                    </a:p>
                    <a:p>
                      <a:pPr algn="l"/>
                      <a:endParaRPr lang="ru-RU" baseline="0" dirty="0" smtClean="0"/>
                    </a:p>
                    <a:p>
                      <a:pPr algn="l"/>
                      <a:endParaRPr lang="ru-RU" baseline="0" dirty="0" smtClean="0"/>
                    </a:p>
                    <a:p>
                      <a:pPr algn="l"/>
                      <a:r>
                        <a:rPr lang="ru-RU" baseline="0" dirty="0" smtClean="0"/>
                        <a:t>Считают хором под руководством учителя.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i="1" dirty="0" smtClean="0"/>
                        <a:t>Коммуникативные</a:t>
                      </a:r>
                      <a:r>
                        <a:rPr lang="ru-RU" dirty="0" smtClean="0"/>
                        <a:t>- умение слушать и понимать</a:t>
                      </a:r>
                      <a:r>
                        <a:rPr lang="ru-RU" baseline="0" dirty="0" smtClean="0"/>
                        <a:t> речь других, вступать в диалог на уроке.</a:t>
                      </a:r>
                    </a:p>
                    <a:p>
                      <a:pPr algn="l"/>
                      <a:r>
                        <a:rPr lang="ru-RU" b="1" i="1" baseline="0" dirty="0" smtClean="0"/>
                        <a:t>Познавательные</a:t>
                      </a:r>
                      <a:r>
                        <a:rPr lang="ru-RU" baseline="0" dirty="0" smtClean="0"/>
                        <a:t>- умение ориентироваться в учебнике, понимать заданный вопрос, строить ответ в устной форме.</a:t>
                      </a:r>
                    </a:p>
                    <a:p>
                      <a:pPr algn="l"/>
                      <a:r>
                        <a:rPr lang="ru-RU" b="1" i="1" baseline="0" dirty="0" smtClean="0"/>
                        <a:t>Личностные</a:t>
                      </a:r>
                      <a:r>
                        <a:rPr lang="ru-RU" baseline="0" dirty="0" smtClean="0"/>
                        <a:t> – выработка общих для всех правил поведения.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39177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  <p:sndAc>
          <p:stSnd>
            <p:snd r:embed="rId3" name="whoosh.wav"/>
          </p:stSnd>
        </p:sndAc>
      </p:transition>
    </mc:Choice>
    <mc:Fallback>
      <p:transition spd="slow">
        <p:diamond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ru-RU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ru-RU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</a:t>
            </a:r>
            <a:r>
              <a:rPr lang="ru-RU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ЭТАП « </a:t>
            </a:r>
            <a:r>
              <a:rPr lang="ru-RU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Постановка целей и задач урока»</a:t>
            </a:r>
            <a:endParaRPr lang="ru-RU" sz="3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Цель : 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создать проблемную ситуацию для принятия обучающимися цели учебно-познавательного процесса.</a:t>
            </a:r>
            <a:endParaRPr lang="ru-R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5077417"/>
              </p:ext>
            </p:extLst>
          </p:nvPr>
        </p:nvGraphicFramePr>
        <p:xfrm>
          <a:off x="107503" y="1412776"/>
          <a:ext cx="8880648" cy="52882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960216"/>
                <a:gridCol w="2960216"/>
                <a:gridCol w="2960216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Формируемые УУД</a:t>
                      </a:r>
                      <a:endParaRPr lang="ru-RU" dirty="0"/>
                    </a:p>
                  </a:txBody>
                  <a:tcPr/>
                </a:tc>
              </a:tr>
              <a:tr h="498336"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/>
                        <a:t>Показывает картинку ( или куклу) с изображением Незнайки, создает проблемную ситуацию.</a:t>
                      </a:r>
                    </a:p>
                    <a:p>
                      <a:pPr algn="l"/>
                      <a:r>
                        <a:rPr lang="ru-RU" sz="1600" i="1" dirty="0" smtClean="0"/>
                        <a:t>-Кто узнал героя?</a:t>
                      </a:r>
                    </a:p>
                    <a:p>
                      <a:pPr algn="l"/>
                      <a:r>
                        <a:rPr lang="ru-RU" sz="1600" i="1" dirty="0" smtClean="0"/>
                        <a:t>-Незнайка отправляется на Луну, ему нужно собрать экипаж. Винтик и </a:t>
                      </a:r>
                      <a:r>
                        <a:rPr lang="ru-RU" sz="1600" i="1" dirty="0" err="1" smtClean="0"/>
                        <a:t>Шпунтик</a:t>
                      </a:r>
                      <a:r>
                        <a:rPr lang="ru-RU" sz="1600" i="1" dirty="0" smtClean="0"/>
                        <a:t>, которые  строили космический корабль, предупредили Незнайку, что звездолет может выдержать только 5 членов экипажа.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600" i="1" dirty="0" smtClean="0"/>
                        <a:t>-Как должен поступить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600" i="1" dirty="0" smtClean="0"/>
                        <a:t>Незнайка? Он еще не ходит в школу, поэтому не умеет считать. Чему надо поучиться Незнайке?</a:t>
                      </a:r>
                      <a:r>
                        <a:rPr lang="ru-RU" sz="1600" i="1" baseline="0" dirty="0" smtClean="0"/>
                        <a:t> Согласны ли вы ему помочь?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600" i="1" baseline="0" dirty="0" smtClean="0"/>
                        <a:t>-Чему поучимся сегодня вместе с Незнайкой?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r>
                        <a:rPr lang="ru-RU" dirty="0" smtClean="0"/>
                        <a:t>Отвечают</a:t>
                      </a:r>
                      <a:r>
                        <a:rPr lang="ru-RU" baseline="0" dirty="0" smtClean="0"/>
                        <a:t> на вопросы учителя, слушают его рассказ,</a:t>
                      </a:r>
                    </a:p>
                    <a:p>
                      <a:pPr algn="l"/>
                      <a:endParaRPr lang="ru-RU" baseline="0" dirty="0" smtClean="0"/>
                    </a:p>
                    <a:p>
                      <a:pPr algn="l"/>
                      <a:endParaRPr lang="ru-RU" baseline="0" dirty="0" smtClean="0"/>
                    </a:p>
                    <a:p>
                      <a:pPr algn="l"/>
                      <a:endParaRPr lang="ru-RU" baseline="0" dirty="0" smtClean="0"/>
                    </a:p>
                    <a:p>
                      <a:pPr algn="l"/>
                      <a:endParaRPr lang="ru-RU" baseline="0" dirty="0" smtClean="0"/>
                    </a:p>
                    <a:p>
                      <a:pPr algn="l"/>
                      <a:endParaRPr lang="ru-RU" baseline="0" dirty="0" smtClean="0"/>
                    </a:p>
                    <a:p>
                      <a:pPr algn="l"/>
                      <a:endParaRPr lang="ru-RU" baseline="0" dirty="0" smtClean="0"/>
                    </a:p>
                    <a:p>
                      <a:pPr algn="l"/>
                      <a:r>
                        <a:rPr lang="ru-RU" baseline="0" dirty="0" smtClean="0"/>
                        <a:t>предлагают способы решения проблемной ситуации,</a:t>
                      </a:r>
                    </a:p>
                    <a:p>
                      <a:pPr algn="l"/>
                      <a:endParaRPr lang="ru-RU" baseline="0" dirty="0" smtClean="0"/>
                    </a:p>
                    <a:p>
                      <a:pPr algn="l"/>
                      <a:r>
                        <a:rPr lang="ru-RU" baseline="0" dirty="0" smtClean="0"/>
                        <a:t>ставят цель и задачи урока.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i="1" dirty="0" smtClean="0"/>
                        <a:t>Коммуникативные</a:t>
                      </a:r>
                      <a:r>
                        <a:rPr lang="ru-RU" dirty="0" smtClean="0"/>
                        <a:t>- умение слушать и понимать речь учителя, участвовать в диалоге.</a:t>
                      </a:r>
                    </a:p>
                    <a:p>
                      <a:pPr algn="l"/>
                      <a:r>
                        <a:rPr lang="ru-RU" b="1" i="1" dirty="0" smtClean="0"/>
                        <a:t>Регулятивные</a:t>
                      </a:r>
                      <a:r>
                        <a:rPr lang="ru-RU" dirty="0" smtClean="0"/>
                        <a:t> – принятие и сохранение учебной задачи.</a:t>
                      </a:r>
                    </a:p>
                    <a:p>
                      <a:pPr algn="l"/>
                      <a:r>
                        <a:rPr lang="ru-RU" b="1" i="1" dirty="0" smtClean="0"/>
                        <a:t>Личностные</a:t>
                      </a:r>
                      <a:r>
                        <a:rPr lang="ru-RU" dirty="0" smtClean="0"/>
                        <a:t> – принятие базовых ценностей:</a:t>
                      </a:r>
                      <a:r>
                        <a:rPr lang="ru-RU" baseline="0" dirty="0" smtClean="0"/>
                        <a:t> «добро», «дружба», «взаимопомощь».</a:t>
                      </a:r>
                    </a:p>
                    <a:p>
                      <a:pPr algn="l"/>
                      <a:r>
                        <a:rPr lang="ru-RU" b="1" i="1" baseline="0" dirty="0" smtClean="0"/>
                        <a:t>Познавательные-</a:t>
                      </a:r>
                      <a:r>
                        <a:rPr lang="ru-RU" baseline="0" dirty="0" smtClean="0"/>
                        <a:t> умение понимать заданный вопрос и строить свой ответ в соответствии с ним.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66735733"/>
      </p:ext>
    </p:extLst>
  </p:cSld>
  <p:clrMapOvr>
    <a:masterClrMapping/>
  </p:clrMapOvr>
  <p:transition spd="slow">
    <p:pull dir="ld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ru-RU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</a:t>
            </a:r>
            <a:r>
              <a:rPr lang="ru-RU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ЭТАП « </a:t>
            </a:r>
            <a:r>
              <a:rPr lang="ru-RU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Открытие нового знания»</a:t>
            </a:r>
            <a:endParaRPr lang="ru-RU" sz="3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Цель : 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обеспечение восприятия, осмысления и первичного запоминания знаний, связей и отношений при счете предметов.</a:t>
            </a:r>
          </a:p>
          <a:p>
            <a:endParaRPr lang="ru-R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0571594"/>
              </p:ext>
            </p:extLst>
          </p:nvPr>
        </p:nvGraphicFramePr>
        <p:xfrm>
          <a:off x="107505" y="1397000"/>
          <a:ext cx="8928993" cy="4840312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6331"/>
                <a:gridCol w="2976331"/>
                <a:gridCol w="2976331"/>
              </a:tblGrid>
              <a:tr h="4509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Формируемые УУД</a:t>
                      </a:r>
                      <a:endParaRPr lang="ru-RU" dirty="0"/>
                    </a:p>
                  </a:txBody>
                  <a:tcPr/>
                </a:tc>
              </a:tr>
              <a:tr h="438931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Задает вопросы:</a:t>
                      </a:r>
                    </a:p>
                    <a:p>
                      <a:pPr algn="l"/>
                      <a:r>
                        <a:rPr lang="ru-RU" i="1" dirty="0" smtClean="0"/>
                        <a:t>-Откройте учебник на с. 4 и догадайтесь, какой урок идет в лесной школе?</a:t>
                      </a:r>
                    </a:p>
                    <a:p>
                      <a:pPr algn="l"/>
                      <a:r>
                        <a:rPr lang="ru-RU" i="1" dirty="0" smtClean="0"/>
                        <a:t>-Что просит показать учитель Филин?</a:t>
                      </a:r>
                    </a:p>
                    <a:p>
                      <a:pPr algn="l"/>
                      <a:r>
                        <a:rPr lang="ru-RU" i="1" dirty="0" smtClean="0"/>
                        <a:t>-Что или кого мы можем посчитать</a:t>
                      </a:r>
                      <a:r>
                        <a:rPr lang="ru-RU" i="1" baseline="0" dirty="0" smtClean="0"/>
                        <a:t> на этом рисунке?</a:t>
                      </a:r>
                    </a:p>
                    <a:p>
                      <a:pPr algn="l"/>
                      <a:r>
                        <a:rPr lang="ru-RU" i="1" baseline="0" dirty="0" smtClean="0"/>
                        <a:t>-Попробуйте стать учителями вместо меня и задать друг другу вопросы со словом «Сколько?»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 smtClean="0"/>
                    </a:p>
                    <a:p>
                      <a:pPr algn="l"/>
                      <a:r>
                        <a:rPr lang="ru-RU" dirty="0" smtClean="0"/>
                        <a:t>Работают с учебником, отвечают на вопросы учителя, </a:t>
                      </a:r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r>
                        <a:rPr lang="ru-RU" dirty="0" smtClean="0"/>
                        <a:t>задают друг другу вопросы со словом «Сколько?», отвечают на вопросы, заданные товарищами.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i="1" dirty="0" smtClean="0"/>
                        <a:t>Коммуникативные</a:t>
                      </a:r>
                      <a:r>
                        <a:rPr lang="ru-RU" dirty="0" smtClean="0"/>
                        <a:t>- осознанное и произвольное построение вопросов в устной форме, участие в диалоге, понимание речи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других.</a:t>
                      </a:r>
                    </a:p>
                    <a:p>
                      <a:pPr algn="l"/>
                      <a:r>
                        <a:rPr lang="ru-RU" b="1" i="1" dirty="0" smtClean="0"/>
                        <a:t>Регулятивные</a:t>
                      </a:r>
                      <a:r>
                        <a:rPr lang="ru-RU" dirty="0" smtClean="0"/>
                        <a:t>- принятие и сохранение учебной задачи.</a:t>
                      </a:r>
                    </a:p>
                    <a:p>
                      <a:pPr algn="l"/>
                      <a:r>
                        <a:rPr lang="ru-RU" b="1" i="1" dirty="0" smtClean="0"/>
                        <a:t>Познавательные-</a:t>
                      </a:r>
                      <a:r>
                        <a:rPr lang="ru-RU" dirty="0" smtClean="0"/>
                        <a:t> использование наглядного материала в учебнике для решения учебной задачи.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72396798"/>
      </p:ext>
    </p:extLst>
  </p:cSld>
  <p:clrMapOvr>
    <a:masterClrMapping/>
  </p:clrMapOvr>
  <p:transition spd="slow">
    <p:cover dir="ru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ru-RU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</a:t>
            </a:r>
            <a:r>
              <a:rPr lang="ru-RU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ЭТАП « Открытие нового знания»</a:t>
            </a:r>
          </a:p>
          <a:p>
            <a:r>
              <a:rPr lang="ru-RU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Цель : 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обеспечение восприятия, осмысления и первичного запоминания знаний, связей и отношений при счете предметов.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6576469"/>
              </p:ext>
            </p:extLst>
          </p:nvPr>
        </p:nvGraphicFramePr>
        <p:xfrm>
          <a:off x="107505" y="1397000"/>
          <a:ext cx="8928990" cy="5130696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6330"/>
                <a:gridCol w="2976330"/>
                <a:gridCol w="2976330"/>
              </a:tblGrid>
              <a:tr h="3758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Деятельность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Формируемые УУД</a:t>
                      </a:r>
                      <a:endParaRPr lang="ru-RU" dirty="0"/>
                    </a:p>
                  </a:txBody>
                  <a:tcPr/>
                </a:tc>
              </a:tr>
              <a:tr h="511944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Показывает</a:t>
                      </a:r>
                      <a:r>
                        <a:rPr lang="ru-RU" baseline="0" dirty="0" smtClean="0"/>
                        <a:t> презентацию к стихотворению </a:t>
                      </a:r>
                      <a:r>
                        <a:rPr lang="ru-RU" baseline="0" dirty="0" err="1" smtClean="0"/>
                        <a:t>С.Я.Маршака</a:t>
                      </a:r>
                      <a:r>
                        <a:rPr lang="ru-RU" baseline="0" dirty="0" smtClean="0"/>
                        <a:t> «Где обедал воробей?», задает вопросы.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600" i="1" baseline="0" dirty="0" smtClean="0"/>
                        <a:t>К кому воробей прилетел к первому? У кого он угощался после льва?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600" i="1" dirty="0" smtClean="0"/>
                        <a:t>У</a:t>
                      </a:r>
                      <a:r>
                        <a:rPr lang="ru-RU" sz="1600" i="1" baseline="0" dirty="0" smtClean="0"/>
                        <a:t> кого воробей погостил после лисицы?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600" i="1" baseline="0" dirty="0" smtClean="0"/>
                        <a:t>Кто из зверей стал четвертым?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600" i="1" baseline="0" dirty="0" smtClean="0"/>
                        <a:t>Кто оказался последним?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600" i="1" baseline="0" dirty="0" smtClean="0"/>
                        <a:t>Давайте посчитаем зверей в той последовательности, в которой к ним прилетал воробей.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ru-RU" sz="1600" i="1" baseline="0" dirty="0" smtClean="0"/>
                        <a:t>А теперь сосчитаем зверей в обратном порядке.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Просматривают презентацию,</a:t>
                      </a:r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r>
                        <a:rPr lang="ru-RU" dirty="0" smtClean="0"/>
                        <a:t>отвечают на вопросы учителя,</a:t>
                      </a:r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r>
                        <a:rPr lang="ru-RU" dirty="0" smtClean="0"/>
                        <a:t>Считают хором под руководством учителя в прямом и обратном порядке:</a:t>
                      </a:r>
                    </a:p>
                    <a:p>
                      <a:pPr algn="l"/>
                      <a:r>
                        <a:rPr lang="ru-RU" dirty="0" smtClean="0"/>
                        <a:t>-</a:t>
                      </a:r>
                      <a:r>
                        <a:rPr lang="ru-RU" i="1" dirty="0" smtClean="0"/>
                        <a:t>Первый –лев, вторая-лисица, третий-морж</a:t>
                      </a:r>
                      <a:r>
                        <a:rPr lang="ru-RU" dirty="0" smtClean="0"/>
                        <a:t> и т.д.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i="1" dirty="0" smtClean="0"/>
                        <a:t>Познавательные</a:t>
                      </a:r>
                      <a:r>
                        <a:rPr lang="ru-RU" dirty="0" smtClean="0"/>
                        <a:t>- использование наглядного материала презентации для решения учебной задачи, понимание</a:t>
                      </a:r>
                      <a:r>
                        <a:rPr lang="ru-RU" baseline="0" dirty="0" smtClean="0"/>
                        <a:t> смысла стихотворения.</a:t>
                      </a:r>
                    </a:p>
                    <a:p>
                      <a:pPr algn="l"/>
                      <a:r>
                        <a:rPr lang="ru-RU" b="1" i="1" baseline="0" dirty="0" smtClean="0"/>
                        <a:t>Коммуникативные</a:t>
                      </a:r>
                      <a:r>
                        <a:rPr lang="ru-RU" baseline="0" dirty="0" smtClean="0"/>
                        <a:t>- участие в обсуждении, использование хорового способа ответа.</a:t>
                      </a:r>
                    </a:p>
                    <a:p>
                      <a:pPr algn="l"/>
                      <a:r>
                        <a:rPr lang="ru-RU" b="1" i="1" baseline="0" dirty="0" smtClean="0"/>
                        <a:t>Регулятивные</a:t>
                      </a:r>
                      <a:r>
                        <a:rPr lang="ru-RU" baseline="0" dirty="0" smtClean="0"/>
                        <a:t>- принятие и сохранение учебной задачи.</a:t>
                      </a:r>
                    </a:p>
                    <a:p>
                      <a:pPr algn="l"/>
                      <a:r>
                        <a:rPr lang="ru-RU" b="1" i="1" baseline="0" dirty="0" smtClean="0"/>
                        <a:t>Личностные</a:t>
                      </a:r>
                      <a:r>
                        <a:rPr lang="ru-RU" baseline="0" dirty="0" smtClean="0"/>
                        <a:t>- определение общих для всех правил поведения</a:t>
                      </a:r>
                      <a:r>
                        <a:rPr lang="ru-RU" dirty="0" smtClean="0"/>
                        <a:t> при просмотре презентаций, при работе «хором».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98264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  <p:sndAc>
          <p:stSnd>
            <p:snd r:embed="rId3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370</TotalTime>
  <Words>1807</Words>
  <Application>Microsoft Office PowerPoint</Application>
  <PresentationFormat>Экран (4:3)</PresentationFormat>
  <Paragraphs>261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Слайд 1</vt:lpstr>
      <vt:lpstr>         Тема:  «Предмет математика. Счет предметов количественный и порядковый.» Цели   (планируемые результаты): Предметные:                           - сформировать представление о том, что изучает наука «Математика»;                                       - формировать умение ориентироваться по учебнику и печатной тетради;                      -формировать умение считать предметы до 10 с использованием                                        количественных       и порядковых числительных; сравнивать предметы                                         и  выделять общие и отличительные признаки;                    -сформировать умение отсчитывать из множества предметов                    заданное количество предметов.  Метапредметные ( УУД):   Личностные    (формирование положительного отношения к школе и учебной деятельности, основных моральных норм поведения.) Регулятивные   ( принятие и сохранение учебной задачи, приемы самооценки и адекватного восприятия оценки своей работы учителем и другими учащимися, умение организовывать свое рабочее место). Познавательные      (понимание заданного вопроса и построения ответа в устной форме осуществление поиска информации в различных источниках, проведение аналогий между изучаемым материалом и собственным опытом, ориентировка на возможное разнообразие способов решения учебной задачи.) Коммуникативные ( использование в общении правил вежливости, участие в диалоге на уроке и в жизненных ситуациях)        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Источники информации: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Пользователь</cp:lastModifiedBy>
  <cp:revision>39</cp:revision>
  <dcterms:created xsi:type="dcterms:W3CDTF">2014-05-10T09:35:46Z</dcterms:created>
  <dcterms:modified xsi:type="dcterms:W3CDTF">2014-08-31T14:39:32Z</dcterms:modified>
</cp:coreProperties>
</file>