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0" r:id="rId2"/>
    <p:sldId id="291" r:id="rId3"/>
    <p:sldId id="293" r:id="rId4"/>
    <p:sldId id="256" r:id="rId5"/>
    <p:sldId id="294" r:id="rId6"/>
    <p:sldId id="260" r:id="rId7"/>
    <p:sldId id="296" r:id="rId8"/>
    <p:sldId id="258" r:id="rId9"/>
    <p:sldId id="265" r:id="rId10"/>
    <p:sldId id="270" r:id="rId11"/>
    <p:sldId id="303" r:id="rId12"/>
    <p:sldId id="304" r:id="rId13"/>
    <p:sldId id="305" r:id="rId14"/>
    <p:sldId id="306" r:id="rId15"/>
    <p:sldId id="307" r:id="rId16"/>
    <p:sldId id="308" r:id="rId17"/>
    <p:sldId id="310" r:id="rId18"/>
    <p:sldId id="30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64" autoAdjust="0"/>
  </p:normalViewPr>
  <p:slideViewPr>
    <p:cSldViewPr>
      <p:cViewPr varScale="1">
        <p:scale>
          <a:sx n="71" d="100"/>
          <a:sy n="71" d="100"/>
        </p:scale>
        <p:origin x="-11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ru-RU"/>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ru-RU"/>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ED5DA89-5355-42C8-BC59-BD70401E376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D5CB9C7-6747-47DE-B499-3EFB98D85880}" type="slidenum">
              <a:rPr lang="ru-RU"/>
              <a:pPr>
                <a:defRPr/>
              </a:pPr>
              <a:t>‹#›</a:t>
            </a:fld>
            <a:endParaRPr lang="ru-RU"/>
          </a:p>
        </p:txBody>
      </p:sp>
    </p:spTree>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FF420F-D1FF-436D-93BA-B926E3F70B49}" type="slidenum">
              <a:rPr lang="ru-RU"/>
              <a:pPr>
                <a:defRPr/>
              </a:pPr>
              <a:t>‹#›</a:t>
            </a:fld>
            <a:endParaRPr lang="ru-RU"/>
          </a:p>
        </p:txBody>
      </p:sp>
    </p:spTree>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F32F19-802E-4FE5-B9B8-269A04F44056}" type="slidenum">
              <a:rPr lang="ru-RU"/>
              <a:pPr>
                <a:defRPr/>
              </a:pPr>
              <a:t>‹#›</a:t>
            </a:fld>
            <a:endParaRPr lang="ru-RU"/>
          </a:p>
        </p:txBody>
      </p:sp>
    </p:spTree>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5EEC54-3500-40F8-870E-7E5D26C05E4E}" type="slidenum">
              <a:rPr lang="ru-RU"/>
              <a:pPr>
                <a:defRPr/>
              </a:pPr>
              <a:t>‹#›</a:t>
            </a:fld>
            <a:endParaRPr lang="ru-RU"/>
          </a:p>
        </p:txBody>
      </p:sp>
    </p:spTree>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B09BDC-F7EF-4F9D-AFDB-7AC5E5349D9A}" type="slidenum">
              <a:rPr lang="ru-RU"/>
              <a:pPr>
                <a:defRPr/>
              </a:pPr>
              <a:t>‹#›</a:t>
            </a:fld>
            <a:endParaRPr lang="ru-RU"/>
          </a:p>
        </p:txBody>
      </p:sp>
    </p:spTree>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0866E7B-472C-4294-85C6-FDC7F2C1786D}" type="slidenum">
              <a:rPr lang="ru-RU"/>
              <a:pPr>
                <a:defRPr/>
              </a:pPr>
              <a:t>‹#›</a:t>
            </a:fld>
            <a:endParaRPr lang="ru-RU"/>
          </a:p>
        </p:txBody>
      </p:sp>
    </p:spTree>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F56DC2A-5D5C-4A76-80C0-A8D4876DE4BE}" type="slidenum">
              <a:rPr lang="ru-RU"/>
              <a:pPr>
                <a:defRPr/>
              </a:pPr>
              <a:t>‹#›</a:t>
            </a:fld>
            <a:endParaRPr lang="ru-RU"/>
          </a:p>
        </p:txBody>
      </p:sp>
    </p:spTree>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5669E13-D60D-4C39-8B14-AEB28014BF84}" type="slidenum">
              <a:rPr lang="ru-RU"/>
              <a:pPr>
                <a:defRPr/>
              </a:pPr>
              <a:t>‹#›</a:t>
            </a:fld>
            <a:endParaRPr lang="ru-RU"/>
          </a:p>
        </p:txBody>
      </p:sp>
    </p:spTree>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31CCEAF-44B2-454C-B2A7-D552E9615BC9}" type="slidenum">
              <a:rPr lang="ru-RU"/>
              <a:pPr>
                <a:defRPr/>
              </a:pPr>
              <a:t>‹#›</a:t>
            </a:fld>
            <a:endParaRPr lang="ru-RU"/>
          </a:p>
        </p:txBody>
      </p:sp>
    </p:spTree>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68DC75C-1044-4AAE-96D2-C42BC35E5BE0}" type="slidenum">
              <a:rPr lang="ru-RU"/>
              <a:pPr>
                <a:defRPr/>
              </a:pPr>
              <a:t>‹#›</a:t>
            </a:fld>
            <a:endParaRPr lang="ru-RU"/>
          </a:p>
        </p:txBody>
      </p:sp>
    </p:spTree>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B369470-1D1F-4189-97FD-6BB774953CFE}" type="slidenum">
              <a:rPr lang="ru-RU"/>
              <a:pPr>
                <a:defRPr/>
              </a:pPr>
              <a:t>‹#›</a:t>
            </a:fld>
            <a:endParaRPr lang="ru-RU"/>
          </a:p>
        </p:txBody>
      </p:sp>
    </p:spTree>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accent1"/>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0AACC2C-8BED-46CC-89F8-0F038FCA730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hecke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file:///K:\&#1075;&#1088;&#1091;&#1087;&#1087;&#1072;%20&#1053;&#1054;&#1059;%20&#1061;&#1086;&#1095;&#1091;%20&#1079;&#1085;&#1072;&#1090;&#1100;\&#1087;&#1088;&#1086;&#1077;&#1082;&#1090;\&#1059;&#1088;&#1086;&#1082;%20&#1053;&#1077;&#1084;&#1085;&#1086;&#1075;&#1086;%20&#1086;%20&#1089;&#1090;&#1077;&#1082;&#1083;&#1077;\&#1055;&#1088;&#1086;&#1080;&#1079;&#1074;&#1086;&#1076;&#1089;&#1090;&#1074;&#1086;%20&#1089;&#1090;&#1077;&#1082;&#1083;&#1072;.mp4"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ru/imgres?imgurl=http://img.lenta.ru/oddly/2004/11/24/diamond/picture.jpg&amp;imgrefurl=http://pda.lenta.ru/oddly/2004/11/24/diamond/&amp;h=286&amp;w=340&amp;sz=11&amp;tbnid=Ekq_LRE4AeoJ:&amp;tbnh=96&amp;tbnw=114&amp;hl=ru&amp;start=4&amp;prev=/images?q=%D0%B0%D0%BB%D0%BC%D0%B0%D0%B7&amp;hl=ru&amp;lr=&amp;sa=G"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images.google.ru/imgres?imgurl=http://www.ivanovo.ac.ru/school20/doog/id016_xrustal.jpg&amp;imgrefurl=http://www.ivanovo.ac.ru/school20/doog/xrustal.htm&amp;h=324&amp;w=350&amp;sz=25&amp;tbnid=FOM8DjC_1b8J:&amp;tbnh=107&amp;tbnw=116&amp;hl=ru&amp;start=18&amp;prev=/images?q=%D0%B3%D0%BE%D1%80%D0%BD%D1%8B%D0%B9+%D1%85%D1%80%D1%83%D1%81%D1%82%D0%B0%D0%BB%D1%8C&amp;hl=ru&amp;lr=&amp;sa=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2976" y="3071810"/>
            <a:ext cx="6896824" cy="923330"/>
          </a:xfrm>
          <a:prstGeom prst="rect">
            <a:avLst/>
          </a:prstGeom>
          <a:noFill/>
        </p:spPr>
        <p:txBody>
          <a:bodyPr wrap="none">
            <a:spAutoFit/>
          </a:bodyPr>
          <a:lstStyle/>
          <a:p>
            <a:pPr algn="ctr">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Немного о стекле…</a:t>
            </a:r>
          </a:p>
        </p:txBody>
      </p:sp>
    </p:spTree>
  </p:cSld>
  <p:clrMapOvr>
    <a:masterClrMapping/>
  </p:clrMapOvr>
  <p:transition spd="slow">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755650" y="722313"/>
            <a:ext cx="8064500" cy="2892425"/>
          </a:xfrm>
          <a:prstGeom prst="rect">
            <a:avLst/>
          </a:prstGeom>
          <a:noFill/>
          <a:ln w="9525">
            <a:noFill/>
            <a:miter lim="800000"/>
            <a:headEnd/>
            <a:tailEnd/>
          </a:ln>
        </p:spPr>
        <p:txBody>
          <a:bodyPr anchor="ctr">
            <a:spAutoFit/>
          </a:bodyPr>
          <a:lstStyle/>
          <a:p>
            <a:pPr indent="180975"/>
            <a:r>
              <a:rPr lang="ru-RU" sz="2400"/>
              <a:t>Сырьем для производства обычного стекла служат чистый кварцевый песок, сода и известняк. Эти вещества тщательно перемешивают и подвергают сильному нагреванию (1500С).</a:t>
            </a:r>
          </a:p>
          <a:p>
            <a:pPr indent="180975"/>
            <a:endParaRPr lang="ru-RU" sz="2400"/>
          </a:p>
          <a:p>
            <a:pPr indent="180975" algn="ctr"/>
            <a:r>
              <a:rPr lang="ru-RU" sz="2400"/>
              <a:t>          </a:t>
            </a:r>
            <a:r>
              <a:rPr lang="en-US" sz="3200"/>
              <a:t>Na</a:t>
            </a:r>
            <a:r>
              <a:rPr lang="ru-RU" sz="3200" baseline="-25000"/>
              <a:t>2</a:t>
            </a:r>
            <a:r>
              <a:rPr lang="en-US" sz="3200"/>
              <a:t>CO</a:t>
            </a:r>
            <a:r>
              <a:rPr lang="ru-RU" sz="3200" baseline="-25000"/>
              <a:t>3</a:t>
            </a:r>
            <a:r>
              <a:rPr lang="ru-RU" sz="3200"/>
              <a:t> + </a:t>
            </a:r>
            <a:r>
              <a:rPr lang="en-US" sz="3200"/>
              <a:t>SiO</a:t>
            </a:r>
            <a:r>
              <a:rPr lang="ru-RU" sz="3200" baseline="-25000"/>
              <a:t>2</a:t>
            </a:r>
            <a:r>
              <a:rPr lang="ru-RU" sz="3200"/>
              <a:t>=</a:t>
            </a:r>
            <a:r>
              <a:rPr lang="en-US" sz="3200"/>
              <a:t>Na</a:t>
            </a:r>
            <a:r>
              <a:rPr lang="ru-RU" sz="3200" baseline="-25000"/>
              <a:t>2</a:t>
            </a:r>
            <a:r>
              <a:rPr lang="en-US" sz="3200"/>
              <a:t>SiO</a:t>
            </a:r>
            <a:r>
              <a:rPr lang="ru-RU" sz="3200" baseline="-25000"/>
              <a:t>3</a:t>
            </a:r>
            <a:r>
              <a:rPr lang="ru-RU" sz="3200"/>
              <a:t>+ </a:t>
            </a:r>
            <a:r>
              <a:rPr lang="en-US" sz="3200"/>
              <a:t>CO</a:t>
            </a:r>
            <a:r>
              <a:rPr lang="ru-RU" sz="3200" baseline="-25000"/>
              <a:t>2</a:t>
            </a:r>
          </a:p>
          <a:p>
            <a:pPr indent="180975" algn="ctr"/>
            <a:r>
              <a:rPr lang="ru-RU" sz="3200"/>
              <a:t>          </a:t>
            </a:r>
            <a:r>
              <a:rPr lang="en-US" sz="3200"/>
              <a:t>CaCO</a:t>
            </a:r>
            <a:r>
              <a:rPr lang="ru-RU" sz="3200" baseline="-25000"/>
              <a:t>3</a:t>
            </a:r>
            <a:r>
              <a:rPr lang="ru-RU" sz="3200"/>
              <a:t>+ </a:t>
            </a:r>
            <a:r>
              <a:rPr lang="en-US" sz="3200"/>
              <a:t>SiO</a:t>
            </a:r>
            <a:r>
              <a:rPr lang="ru-RU" sz="3200" baseline="-25000"/>
              <a:t>2</a:t>
            </a:r>
            <a:r>
              <a:rPr lang="ru-RU" sz="3200"/>
              <a:t>= </a:t>
            </a:r>
            <a:r>
              <a:rPr lang="en-US" sz="3200"/>
              <a:t>CaSiO</a:t>
            </a:r>
            <a:r>
              <a:rPr lang="ru-RU" sz="3200" baseline="-25000"/>
              <a:t>3</a:t>
            </a:r>
            <a:r>
              <a:rPr lang="ru-RU" sz="3200"/>
              <a:t>+ </a:t>
            </a:r>
            <a:r>
              <a:rPr lang="en-US" sz="3200"/>
              <a:t>CO</a:t>
            </a:r>
            <a:r>
              <a:rPr lang="ru-RU" sz="3200" baseline="-25000"/>
              <a:t>2</a:t>
            </a:r>
          </a:p>
        </p:txBody>
      </p:sp>
      <p:pic>
        <p:nvPicPr>
          <p:cNvPr id="11267" name="Picture 2" descr="WIKI.RU: &amp;Pcy;&amp;rcy;&amp;iecy;&amp;dcy;&amp;lcy;&amp;ocy;&amp;zhcy;&amp;iecy;&amp;ncy; &amp;ncy;&amp;ocy;&amp;vcy;&amp;ycy;&amp;jcy; &amp;scy;&amp;pcy;&amp;ocy;&amp;scy;&amp;ocy;&amp;bcy; &amp;pcy;&amp;ocy;&amp;lcy;&amp;ucy;&amp;chcy;&amp;iecy;&amp;ncy;&amp;icy;&amp;yacy; &amp;scy;&amp;tcy;&amp;iecy;&amp;kcy;&amp;lcy;&amp;acy;"/>
          <p:cNvPicPr>
            <a:picLocks noChangeAspect="1" noChangeArrowheads="1"/>
          </p:cNvPicPr>
          <p:nvPr/>
        </p:nvPicPr>
        <p:blipFill>
          <a:blip r:embed="rId2" cstate="email"/>
          <a:srcRect/>
          <a:stretch>
            <a:fillRect/>
          </a:stretch>
        </p:blipFill>
        <p:spPr bwMode="auto">
          <a:xfrm>
            <a:off x="0" y="3857625"/>
            <a:ext cx="3933825" cy="3000375"/>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5750" y="1928813"/>
            <a:ext cx="8643938" cy="1816100"/>
          </a:xfrm>
          <a:prstGeom prst="rect">
            <a:avLst/>
          </a:prstGeom>
          <a:noFill/>
          <a:ln w="9525">
            <a:noFill/>
            <a:miter lim="800000"/>
            <a:headEnd/>
            <a:tailEnd/>
          </a:ln>
          <a:effectLst/>
        </p:spPr>
        <p:txBody>
          <a:bodyPr anchor="ctr">
            <a:spAutoFit/>
          </a:bodyPr>
          <a:lstStyle/>
          <a:p>
            <a:pPr eaLnBrk="0" hangingPunct="0"/>
            <a:r>
              <a:rPr lang="ru-RU" sz="2800" b="1">
                <a:cs typeface="Times New Roman" pitchFamily="18" charset="0"/>
              </a:rPr>
              <a:t>1. Стекло разлагается более 1 миллиона лет.</a:t>
            </a:r>
            <a:endParaRPr lang="ru-RU" sz="2800" b="1"/>
          </a:p>
          <a:p>
            <a:pPr eaLnBrk="0" hangingPunct="0"/>
            <a:r>
              <a:rPr lang="ru-RU" sz="2800" b="1">
                <a:cs typeface="Times New Roman" pitchFamily="18" charset="0"/>
              </a:rPr>
              <a:t>2. Стекло это один из немногих материалов, которые могут быть переработаны на 100% при этом не теряя качества.</a:t>
            </a:r>
            <a:endParaRPr lang="ru-RU" sz="2800" b="1"/>
          </a:p>
        </p:txBody>
      </p:sp>
      <p:pic>
        <p:nvPicPr>
          <p:cNvPr id="12291" name="Picture 3" descr="&amp;Pcy;&amp;rcy;&amp;ocy; &amp;scy;&amp;ocy;&amp;vcy;&amp;iecy;&amp;tcy;&amp;scy;&amp;kcy;&amp;ucy;&amp;yucy; &amp;scy;&amp;tcy;&amp;iecy;&amp;kcy;&amp;lcy;&amp;ocy;&amp;tcy;&amp;acy;&amp;rcy;&amp;ucy; &amp;icy; &amp;tscy;&amp;iecy;&amp;ncy;&amp;ycy; &amp;ncy;&amp;acy; &amp;ncy;&amp;iecy;&amp;iocy; &quot; &amp;KHcy;&amp;ocy;&amp;rcy;&amp;ocy;&amp;shcy;&amp;iecy;&amp;iecy; &amp;ncy;&amp;acy;&amp;scy;&amp;tcy;&amp;rcy;&amp;ocy;&amp;iecy;&amp;ncy;&amp;icy;&amp;iecy;."/>
          <p:cNvPicPr>
            <a:picLocks noChangeAspect="1" noChangeArrowheads="1"/>
          </p:cNvPicPr>
          <p:nvPr/>
        </p:nvPicPr>
        <p:blipFill>
          <a:blip r:embed="rId2" cstate="email"/>
          <a:srcRect/>
          <a:stretch>
            <a:fillRect/>
          </a:stretch>
        </p:blipFill>
        <p:spPr bwMode="auto">
          <a:xfrm>
            <a:off x="4929188" y="4000500"/>
            <a:ext cx="4214812" cy="2857500"/>
          </a:xfrm>
          <a:prstGeom prst="rect">
            <a:avLst/>
          </a:prstGeom>
          <a:noFill/>
          <a:ln w="9525">
            <a:noFill/>
            <a:miter lim="800000"/>
            <a:headEnd/>
            <a:tailEnd/>
          </a:ln>
        </p:spPr>
      </p:pic>
      <p:sp>
        <p:nvSpPr>
          <p:cNvPr id="4" name="Прямоугольник 3"/>
          <p:cNvSpPr/>
          <p:nvPr/>
        </p:nvSpPr>
        <p:spPr>
          <a:xfrm>
            <a:off x="1714480" y="500042"/>
            <a:ext cx="5525232" cy="923330"/>
          </a:xfrm>
          <a:prstGeom prst="rect">
            <a:avLst/>
          </a:prstGeom>
          <a:noFill/>
        </p:spPr>
        <p:txBody>
          <a:bodyPr wrap="none">
            <a:spAutoFit/>
          </a:bodyPr>
          <a:lstStyle/>
          <a:p>
            <a:pPr algn="ctr">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Факты о стекле</a:t>
            </a:r>
          </a:p>
        </p:txBody>
      </p:sp>
    </p:spTree>
  </p:cSld>
  <p:clrMapOvr>
    <a:masterClrMapping/>
  </p:clrMapOvr>
  <p:transition spd="slow">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4071938" y="1444625"/>
            <a:ext cx="4857750" cy="1568450"/>
          </a:xfrm>
          <a:prstGeom prst="rect">
            <a:avLst/>
          </a:prstGeom>
          <a:noFill/>
          <a:ln w="9525">
            <a:noFill/>
            <a:miter lim="800000"/>
            <a:headEnd/>
            <a:tailEnd/>
          </a:ln>
        </p:spPr>
        <p:txBody>
          <a:bodyPr>
            <a:spAutoFit/>
          </a:bodyPr>
          <a:lstStyle/>
          <a:p>
            <a:pPr eaLnBrk="0" hangingPunct="0"/>
            <a:r>
              <a:rPr lang="ru-RU" sz="2400">
                <a:cs typeface="Times New Roman" pitchFamily="18" charset="0"/>
              </a:rPr>
              <a:t>3. Энергия от переработки 1 стеклянной бутылки может питать компьютер в течение 30 минут.</a:t>
            </a:r>
            <a:endParaRPr lang="ru-RU" sz="2400"/>
          </a:p>
        </p:txBody>
      </p:sp>
      <p:sp>
        <p:nvSpPr>
          <p:cNvPr id="3" name="Прямоугольник 2"/>
          <p:cNvSpPr/>
          <p:nvPr/>
        </p:nvSpPr>
        <p:spPr>
          <a:xfrm>
            <a:off x="1928794" y="357166"/>
            <a:ext cx="5525230" cy="923330"/>
          </a:xfrm>
          <a:prstGeom prst="rect">
            <a:avLst/>
          </a:prstGeom>
        </p:spPr>
        <p:txBody>
          <a:bodyPr wrap="none">
            <a:spAutoFit/>
          </a:bodyPr>
          <a:lstStyle/>
          <a:p>
            <a:pPr algn="ctr">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Факты о стекле</a:t>
            </a:r>
          </a:p>
        </p:txBody>
      </p:sp>
      <p:pic>
        <p:nvPicPr>
          <p:cNvPr id="13316" name="Picture 2" descr="&amp;Kcy;&amp;acy;&amp;kcy; &amp;ucy;&amp;scy;&amp;kcy;&amp;ocy;&amp;rcy;&amp;icy;&amp;tcy;&amp;softcy; &amp;rcy;&amp;acy;&amp;bcy;&amp;ocy;&amp;tcy;&amp;ucy; windows eAdvice.ru - &amp;vcy;&amp;scy;&amp;iecy; &amp;scy;&amp;ocy;&amp;vcy;&amp;iecy;&amp;tcy;&amp;ycy; &amp;ocy;&amp;tcy; &amp;acy; &amp;dcy;&amp;ocy; &amp;yacy;"/>
          <p:cNvPicPr>
            <a:picLocks noChangeAspect="1" noChangeArrowheads="1"/>
          </p:cNvPicPr>
          <p:nvPr/>
        </p:nvPicPr>
        <p:blipFill>
          <a:blip r:embed="rId2" cstate="email"/>
          <a:srcRect/>
          <a:stretch>
            <a:fillRect/>
          </a:stretch>
        </p:blipFill>
        <p:spPr bwMode="auto">
          <a:xfrm>
            <a:off x="5572125" y="2928938"/>
            <a:ext cx="3571875" cy="2551112"/>
          </a:xfrm>
          <a:prstGeom prst="rect">
            <a:avLst/>
          </a:prstGeom>
          <a:noFill/>
          <a:ln w="9525">
            <a:noFill/>
            <a:miter lim="800000"/>
            <a:headEnd/>
            <a:tailEnd/>
          </a:ln>
        </p:spPr>
      </p:pic>
      <p:pic>
        <p:nvPicPr>
          <p:cNvPr id="13317" name="Picture 4" descr="Cam ve malzemeleri"/>
          <p:cNvPicPr>
            <a:picLocks noChangeAspect="1" noChangeArrowheads="1"/>
          </p:cNvPicPr>
          <p:nvPr/>
        </p:nvPicPr>
        <p:blipFill>
          <a:blip r:embed="rId3" cstate="email"/>
          <a:srcRect/>
          <a:stretch>
            <a:fillRect/>
          </a:stretch>
        </p:blipFill>
        <p:spPr bwMode="auto">
          <a:xfrm>
            <a:off x="285750" y="1428750"/>
            <a:ext cx="3616325" cy="2300288"/>
          </a:xfrm>
          <a:prstGeom prst="rect">
            <a:avLst/>
          </a:prstGeom>
          <a:noFill/>
          <a:ln w="9525">
            <a:noFill/>
            <a:miter lim="800000"/>
            <a:headEnd/>
            <a:tailEnd/>
          </a:ln>
        </p:spPr>
      </p:pic>
      <p:sp>
        <p:nvSpPr>
          <p:cNvPr id="13318" name="Прямоугольник 5"/>
          <p:cNvSpPr>
            <a:spLocks noChangeArrowheads="1"/>
          </p:cNvSpPr>
          <p:nvPr/>
        </p:nvSpPr>
        <p:spPr bwMode="auto">
          <a:xfrm>
            <a:off x="142875" y="4143375"/>
            <a:ext cx="6072188" cy="2678113"/>
          </a:xfrm>
          <a:prstGeom prst="rect">
            <a:avLst/>
          </a:prstGeom>
          <a:noFill/>
          <a:ln w="9525">
            <a:noFill/>
            <a:miter lim="800000"/>
            <a:headEnd/>
            <a:tailEnd/>
          </a:ln>
        </p:spPr>
        <p:txBody>
          <a:bodyPr>
            <a:spAutoFit/>
          </a:bodyPr>
          <a:lstStyle/>
          <a:p>
            <a:pPr eaLnBrk="0" hangingPunct="0"/>
            <a:r>
              <a:rPr lang="ru-RU" sz="2400">
                <a:solidFill>
                  <a:srgbClr val="000000"/>
                </a:solidFill>
                <a:cs typeface="Times New Roman" pitchFamily="18" charset="0"/>
              </a:rPr>
              <a:t>4. Для того, чтобы придать стеклу нужный цвет, в него добавляют различные оксиды металлов, например, окись железа придает стеклу цвет от голубого до темно-красного, окись урана – светло-желтый, никель – фиолетовый и коричневый цвета.</a:t>
            </a:r>
            <a:endParaRPr lang="ru-RU" sz="2400">
              <a:solidFill>
                <a:srgbClr val="000000"/>
              </a:solidFill>
            </a:endParaRPr>
          </a:p>
        </p:txBody>
      </p:sp>
    </p:spTree>
  </p:cSld>
  <p:clrMapOvr>
    <a:masterClrMapping/>
  </p:clrMapOvr>
  <p:transition spd="slow">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1071563" y="1785938"/>
            <a:ext cx="7786687" cy="1200150"/>
          </a:xfrm>
          <a:prstGeom prst="rect">
            <a:avLst/>
          </a:prstGeom>
          <a:noFill/>
          <a:ln w="9525">
            <a:noFill/>
            <a:miter lim="800000"/>
            <a:headEnd/>
            <a:tailEnd/>
          </a:ln>
        </p:spPr>
        <p:txBody>
          <a:bodyPr>
            <a:spAutoFit/>
          </a:bodyPr>
          <a:lstStyle/>
          <a:p>
            <a:pPr eaLnBrk="0" hangingPunct="0"/>
            <a:r>
              <a:rPr lang="ru-RU" sz="2400">
                <a:cs typeface="Times New Roman" pitchFamily="18" charset="0"/>
              </a:rPr>
              <a:t>5. Самое толстое в мире стекло используется в Сиднейском аквариуме. Его толщина 26см, размеры экрана – 7 на 4 м.</a:t>
            </a:r>
            <a:endParaRPr lang="ru-RU" sz="2400"/>
          </a:p>
        </p:txBody>
      </p:sp>
      <p:sp>
        <p:nvSpPr>
          <p:cNvPr id="3" name="Прямоугольник 2"/>
          <p:cNvSpPr/>
          <p:nvPr/>
        </p:nvSpPr>
        <p:spPr>
          <a:xfrm>
            <a:off x="1928794" y="357166"/>
            <a:ext cx="5525230" cy="923330"/>
          </a:xfrm>
          <a:prstGeom prst="rect">
            <a:avLst/>
          </a:prstGeom>
        </p:spPr>
        <p:txBody>
          <a:bodyPr wrap="none">
            <a:spAutoFit/>
          </a:bodyPr>
          <a:lstStyle/>
          <a:p>
            <a:pPr algn="ctr">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Факты о стекле</a:t>
            </a:r>
          </a:p>
        </p:txBody>
      </p:sp>
      <p:pic>
        <p:nvPicPr>
          <p:cNvPr id="14340" name="Picture 2" descr="&amp;Acy; &amp;vcy;&amp;ycy; &amp;zcy;&amp;ncy;&amp;acy;&amp;iecy;&amp;tcy;&amp;iecy;, &amp;chcy;&amp;tcy;&amp;ocy; &amp;scy;&amp;acy;&amp;mcy;&amp;ocy;&amp;iecy; &amp;tcy;&amp;ocy;&amp;lcy;&amp;scy;&amp;tcy;&amp;ocy;&amp;iecy; &amp;scy;&amp;tcy;&amp;iecy;&amp;kcy;&amp;lcy;&amp;ocy; &amp;vcy; &amp;mcy;&amp;icy;&amp;rcy;&amp;iecy; &amp;ucy;&amp;scy;&amp;tcy;&amp;acy;&amp;ncy;&amp;ocy;&amp;vcy;&amp;lcy;&amp;iecy;&amp;ncy;&amp;ocy; &amp;vcy; &amp;Scy;&amp;icy;&amp;dcy;&amp;ncy;&amp;iecy;&amp;jcy;&amp;scy;&amp;kcy;&amp;ocy;&amp;mcy; &amp;acy;&amp;kcy;&amp;vcy;&amp;acy;&amp;rcy;&amp;icy;&amp;ucy;&amp;mcy;&amp;iecy;? &amp;Pcy;&amp;lcy;&amp;acy;&amp;scy;&amp;tcy;&amp;icy;&amp;kcy;&amp;ocy;&amp;vcy;&amp;ycy;&amp;iecy; &amp;ocy;&amp;kcy;&amp;ncy;&amp;acy;"/>
          <p:cNvPicPr>
            <a:picLocks noChangeAspect="1" noChangeArrowheads="1"/>
          </p:cNvPicPr>
          <p:nvPr/>
        </p:nvPicPr>
        <p:blipFill>
          <a:blip r:embed="rId2" cstate="email"/>
          <a:srcRect/>
          <a:stretch>
            <a:fillRect/>
          </a:stretch>
        </p:blipFill>
        <p:spPr bwMode="auto">
          <a:xfrm>
            <a:off x="3455988" y="3500438"/>
            <a:ext cx="5688012" cy="3357562"/>
          </a:xfrm>
          <a:prstGeom prst="rect">
            <a:avLst/>
          </a:prstGeom>
          <a:noFill/>
          <a:ln w="9525">
            <a:noFill/>
            <a:miter lim="800000"/>
            <a:headEnd/>
            <a:tailEnd/>
          </a:ln>
        </p:spPr>
      </p:pic>
    </p:spTree>
  </p:cSld>
  <p:clrMapOvr>
    <a:masterClrMapping/>
  </p:clrMapOvr>
  <p:transition spd="slow">
    <p:checke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mp;Fcy;&amp;acy;&amp;vcy;&amp;ocy;&amp;rcy;&amp;icy;&amp;tcy; &amp;Scy;&amp;tcy;&amp;iecy;&amp;kcy;&amp;lcy;&amp;ocy; - &amp;Scy;&amp;tcy;&amp;iecy;&amp;kcy;&amp;lcy;&amp;ocy; &amp;Tcy;&amp;rcy;&amp;icy;&amp;pcy;&amp;lcy;&amp;iecy;&amp;kcy;&amp;scy;"/>
          <p:cNvPicPr>
            <a:picLocks noChangeAspect="1" noChangeArrowheads="1"/>
          </p:cNvPicPr>
          <p:nvPr/>
        </p:nvPicPr>
        <p:blipFill>
          <a:blip r:embed="rId2" cstate="email"/>
          <a:srcRect/>
          <a:stretch>
            <a:fillRect/>
          </a:stretch>
        </p:blipFill>
        <p:spPr bwMode="auto">
          <a:xfrm>
            <a:off x="214313" y="1071563"/>
            <a:ext cx="3619500" cy="2714625"/>
          </a:xfrm>
          <a:prstGeom prst="rect">
            <a:avLst/>
          </a:prstGeom>
          <a:noFill/>
          <a:ln w="9525">
            <a:noFill/>
            <a:miter lim="800000"/>
            <a:headEnd/>
            <a:tailEnd/>
          </a:ln>
        </p:spPr>
      </p:pic>
      <p:sp>
        <p:nvSpPr>
          <p:cNvPr id="3" name="Прямоугольник 2"/>
          <p:cNvSpPr/>
          <p:nvPr/>
        </p:nvSpPr>
        <p:spPr>
          <a:xfrm>
            <a:off x="2000232" y="0"/>
            <a:ext cx="5525230" cy="923330"/>
          </a:xfrm>
          <a:prstGeom prst="rect">
            <a:avLst/>
          </a:prstGeom>
        </p:spPr>
        <p:txBody>
          <a:bodyPr wrap="none">
            <a:spAutoFit/>
          </a:bodyPr>
          <a:lstStyle/>
          <a:p>
            <a:pPr algn="ctr">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Факты о стекле</a:t>
            </a:r>
          </a:p>
        </p:txBody>
      </p:sp>
      <p:sp>
        <p:nvSpPr>
          <p:cNvPr id="15364" name="Прямоугольник 3"/>
          <p:cNvSpPr>
            <a:spLocks noChangeArrowheads="1"/>
          </p:cNvSpPr>
          <p:nvPr/>
        </p:nvSpPr>
        <p:spPr bwMode="auto">
          <a:xfrm>
            <a:off x="3929063" y="1000125"/>
            <a:ext cx="4929187" cy="1200150"/>
          </a:xfrm>
          <a:prstGeom prst="rect">
            <a:avLst/>
          </a:prstGeom>
          <a:noFill/>
          <a:ln w="9525">
            <a:noFill/>
            <a:miter lim="800000"/>
            <a:headEnd/>
            <a:tailEnd/>
          </a:ln>
        </p:spPr>
        <p:txBody>
          <a:bodyPr>
            <a:spAutoFit/>
          </a:bodyPr>
          <a:lstStyle/>
          <a:p>
            <a:r>
              <a:rPr lang="ru-RU" sz="2400"/>
              <a:t>Небьющееся стекло – триплекс, состоящее из нескольких склеенных слоев.</a:t>
            </a:r>
          </a:p>
        </p:txBody>
      </p:sp>
      <p:pic>
        <p:nvPicPr>
          <p:cNvPr id="15365" name="Picture 4" descr="&amp;Acy;&amp;vcy;&amp;tcy;&amp;ocy;&amp;mcy;&amp;ocy;&amp;bcy;&amp;icy;&amp;lcy;&amp;softcy;&amp;ncy;&amp;ycy;&amp;iecy; &amp;scy;&amp;tcy;&amp;iecy;&amp;kcy;&amp;lcy;&amp;acy;: &amp;tcy;&amp;icy;&amp;pcy;&amp;ycy; &amp;icy; &amp;mcy;&amp;acy;&amp;rcy;&amp;kcy;&amp;icy;&amp;rcy;&amp;ocy;&amp;vcy;&amp;kcy;&amp;acy;"/>
          <p:cNvPicPr>
            <a:picLocks noChangeAspect="1" noChangeArrowheads="1"/>
          </p:cNvPicPr>
          <p:nvPr/>
        </p:nvPicPr>
        <p:blipFill>
          <a:blip r:embed="rId3" cstate="email"/>
          <a:srcRect/>
          <a:stretch>
            <a:fillRect/>
          </a:stretch>
        </p:blipFill>
        <p:spPr bwMode="auto">
          <a:xfrm>
            <a:off x="3732213" y="2143125"/>
            <a:ext cx="5411787" cy="2543175"/>
          </a:xfrm>
          <a:prstGeom prst="rect">
            <a:avLst/>
          </a:prstGeom>
          <a:noFill/>
          <a:ln w="9525">
            <a:noFill/>
            <a:miter lim="800000"/>
            <a:headEnd/>
            <a:tailEnd/>
          </a:ln>
        </p:spPr>
      </p:pic>
      <p:sp>
        <p:nvSpPr>
          <p:cNvPr id="15366" name="Прямоугольник 5"/>
          <p:cNvSpPr>
            <a:spLocks noChangeArrowheads="1"/>
          </p:cNvSpPr>
          <p:nvPr/>
        </p:nvSpPr>
        <p:spPr bwMode="auto">
          <a:xfrm>
            <a:off x="0" y="3857625"/>
            <a:ext cx="5643563" cy="1938338"/>
          </a:xfrm>
          <a:prstGeom prst="rect">
            <a:avLst/>
          </a:prstGeom>
          <a:noFill/>
          <a:ln w="9525">
            <a:noFill/>
            <a:miter lim="800000"/>
            <a:headEnd/>
            <a:tailEnd/>
          </a:ln>
        </p:spPr>
        <p:txBody>
          <a:bodyPr>
            <a:spAutoFit/>
          </a:bodyPr>
          <a:lstStyle/>
          <a:p>
            <a:r>
              <a:rPr lang="ru-RU" sz="2400"/>
              <a:t>Закаленное стекло – сталинит (получают путем нагревания и быстрого охлаждения). Прочен. Лист такого стекла можно скрутить, и он снова распрямится, как пружина. </a:t>
            </a:r>
          </a:p>
        </p:txBody>
      </p:sp>
      <p:pic>
        <p:nvPicPr>
          <p:cNvPr id="15367" name="Picture 6" descr="&amp;Icy;&amp;zcy;&amp;dcy;&amp;iecy;&amp;lcy;&amp;icy;&amp;yacy; &amp;Icy;&amp;zcy; &amp;Scy;&amp;tcy;&amp;iecy;&amp;kcy;&amp;lcy;&amp;acy; - &amp;Scy;&amp;tcy;&amp;rcy;&amp;acy;&amp;ncy;&amp;icy;&amp;tscy;&amp;acy; 14"/>
          <p:cNvPicPr>
            <a:picLocks noChangeAspect="1" noChangeArrowheads="1"/>
          </p:cNvPicPr>
          <p:nvPr/>
        </p:nvPicPr>
        <p:blipFill>
          <a:blip r:embed="rId4" cstate="email"/>
          <a:srcRect/>
          <a:stretch>
            <a:fillRect/>
          </a:stretch>
        </p:blipFill>
        <p:spPr bwMode="auto">
          <a:xfrm>
            <a:off x="6307138" y="4332288"/>
            <a:ext cx="2836862" cy="2525712"/>
          </a:xfrm>
          <a:prstGeom prst="rect">
            <a:avLst/>
          </a:prstGeom>
          <a:noFill/>
          <a:ln w="9525">
            <a:noFill/>
            <a:miter lim="800000"/>
            <a:headEnd/>
            <a:tailEnd/>
          </a:ln>
        </p:spPr>
      </p:pic>
      <p:sp>
        <p:nvSpPr>
          <p:cNvPr id="15368" name="Прямоугольник 7"/>
          <p:cNvSpPr>
            <a:spLocks noChangeArrowheads="1"/>
          </p:cNvSpPr>
          <p:nvPr/>
        </p:nvSpPr>
        <p:spPr bwMode="auto">
          <a:xfrm>
            <a:off x="1857375" y="6215063"/>
            <a:ext cx="4357688" cy="461962"/>
          </a:xfrm>
          <a:prstGeom prst="rect">
            <a:avLst/>
          </a:prstGeom>
          <a:noFill/>
          <a:ln w="9525">
            <a:noFill/>
            <a:miter lim="800000"/>
            <a:headEnd/>
            <a:tailEnd/>
          </a:ln>
        </p:spPr>
        <p:txBody>
          <a:bodyPr>
            <a:spAutoFit/>
          </a:bodyPr>
          <a:lstStyle/>
          <a:p>
            <a:r>
              <a:rPr lang="ru-RU" sz="2400"/>
              <a:t>Огнестойкое стекло – пирекс </a:t>
            </a:r>
          </a:p>
        </p:txBody>
      </p:sp>
    </p:spTree>
  </p:cSld>
  <p:clrMapOvr>
    <a:masterClrMapping/>
  </p:clrMapOvr>
  <p:transition spd="slow">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mp;Pcy;&amp;scy;&amp;icy;&amp;khcy;&amp;ocy;&amp;lcy;&amp;ocy;&amp;gcy;&amp;icy;&amp;chcy;&amp;iecy;&amp;scy;&amp;kcy;&amp;icy;&amp;iecy; &amp;tcy;&amp;iecy;&amp;rcy;&amp;mcy;&amp;icy;&amp;ncy;&amp;ycy; &amp;Pcy;&amp;scy;&amp;icy;&amp;khcy;&amp;ocy;&amp;lcy;&amp;ocy;&amp;gcy;&amp;icy;&amp;chcy;&amp;iecy;&amp;scy;&amp;kcy;&amp;icy;&amp;jcy; &amp;Tcy;&amp;rcy;&amp;iecy;&amp;ncy;&amp;icy;&amp;ncy;&amp;gcy;&amp;ocy;&amp;vcy;&amp;ycy;&amp;jcy; &amp;TScy;&amp;iecy;&amp;ncy;&amp;tcy;&amp;rcy; &quot;&amp;Lcy;&amp;iecy;&amp;scy;&amp;tcy;&amp;ncy;&amp;icy;&amp;tscy;&amp;acy;&quot; &amp;Vcy;&amp;Kcy;&amp;ocy;&amp;ncy;&amp;tcy;&amp;acy;&amp;kcy;&amp;tcy;&amp;iecy;"/>
          <p:cNvPicPr>
            <a:picLocks noChangeAspect="1" noChangeArrowheads="1"/>
          </p:cNvPicPr>
          <p:nvPr/>
        </p:nvPicPr>
        <p:blipFill>
          <a:blip r:embed="rId2" cstate="email"/>
          <a:srcRect/>
          <a:stretch>
            <a:fillRect/>
          </a:stretch>
        </p:blipFill>
        <p:spPr bwMode="auto">
          <a:xfrm>
            <a:off x="4929188" y="2643188"/>
            <a:ext cx="4214812" cy="4214812"/>
          </a:xfrm>
          <a:prstGeom prst="rect">
            <a:avLst/>
          </a:prstGeom>
          <a:noFill/>
          <a:ln w="9525">
            <a:noFill/>
            <a:miter lim="800000"/>
            <a:headEnd/>
            <a:tailEnd/>
          </a:ln>
        </p:spPr>
      </p:pic>
      <p:sp>
        <p:nvSpPr>
          <p:cNvPr id="3" name="Прямоугольник 2"/>
          <p:cNvSpPr/>
          <p:nvPr/>
        </p:nvSpPr>
        <p:spPr>
          <a:xfrm>
            <a:off x="1857356" y="0"/>
            <a:ext cx="5525230" cy="923330"/>
          </a:xfrm>
          <a:prstGeom prst="rect">
            <a:avLst/>
          </a:prstGeom>
        </p:spPr>
        <p:txBody>
          <a:bodyPr wrap="none">
            <a:spAutoFit/>
          </a:bodyPr>
          <a:lstStyle/>
          <a:p>
            <a:pPr algn="ctr">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Факты о стекле</a:t>
            </a:r>
          </a:p>
        </p:txBody>
      </p:sp>
      <p:sp>
        <p:nvSpPr>
          <p:cNvPr id="16388" name="Прямоугольник 3"/>
          <p:cNvSpPr>
            <a:spLocks noChangeArrowheads="1"/>
          </p:cNvSpPr>
          <p:nvPr/>
        </p:nvSpPr>
        <p:spPr bwMode="auto">
          <a:xfrm>
            <a:off x="0" y="1000125"/>
            <a:ext cx="5000625" cy="5632450"/>
          </a:xfrm>
          <a:prstGeom prst="rect">
            <a:avLst/>
          </a:prstGeom>
          <a:noFill/>
          <a:ln w="9525">
            <a:noFill/>
            <a:miter lim="800000"/>
            <a:headEnd/>
            <a:tailEnd/>
          </a:ln>
        </p:spPr>
        <p:txBody>
          <a:bodyPr>
            <a:spAutoFit/>
          </a:bodyPr>
          <a:lstStyle/>
          <a:p>
            <a:pPr algn="just"/>
            <a:r>
              <a:rPr lang="ru-RU" sz="2400"/>
              <a:t>В Европе в средние века, широкое распространение имело психическое расстройство, при котором больной утверждал, что сделан из стекла и может в любой момент разбиться. Страдали таким расстройством, почему-то преимущественно вельможи, одним из которых был французский король Шарль VI. Он категорически запрещал дотрагиваться до себя и носил только мягкую толстую одежду, что бы ненароком «не разбиться».</a:t>
            </a:r>
          </a:p>
        </p:txBody>
      </p:sp>
    </p:spTree>
  </p:cSld>
  <p:clrMapOvr>
    <a:masterClrMapping/>
  </p:clrMapOvr>
  <p:transition spd="slow">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571744"/>
            <a:ext cx="7843622" cy="1107996"/>
          </a:xfrm>
          <a:prstGeom prst="rect">
            <a:avLst/>
          </a:prstGeom>
          <a:noFill/>
        </p:spPr>
        <p:txBody>
          <a:bodyPr wrap="none">
            <a:spAutoFit/>
          </a:bodyPr>
          <a:lstStyle/>
          <a:p>
            <a:pPr algn="ctr">
              <a:defRPr/>
            </a:pPr>
            <a:r>
              <a:rPr lang="ru-RU" sz="6600" b="1" dirty="0">
                <a:ln w="1905"/>
                <a:solidFill>
                  <a:srgbClr val="FF0000"/>
                </a:solidFill>
                <a:effectLst>
                  <a:outerShdw blurRad="38100" dist="38100" dir="2700000" algn="tl">
                    <a:srgbClr val="000000">
                      <a:alpha val="43137"/>
                    </a:srgbClr>
                  </a:outerShdw>
                </a:effectLst>
                <a:latin typeface="+mj-lt"/>
              </a:rPr>
              <a:t>Польза</a:t>
            </a:r>
            <a:r>
              <a:rPr lang="ru-RU"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j-lt"/>
              </a:rPr>
              <a:t> </a:t>
            </a:r>
            <a:r>
              <a:rPr lang="ru-RU" sz="6600" b="1" dirty="0">
                <a:ln w="1905"/>
                <a:solidFill>
                  <a:srgbClr val="FF0000"/>
                </a:solidFill>
                <a:effectLst>
                  <a:outerShdw blurRad="38100" dist="38100" dir="2700000" algn="tl">
                    <a:srgbClr val="000000">
                      <a:alpha val="43137"/>
                    </a:srgbClr>
                  </a:outerShdw>
                </a:effectLst>
                <a:latin typeface="+mj-lt"/>
              </a:rPr>
              <a:t>или</a:t>
            </a:r>
            <a:r>
              <a:rPr lang="ru-RU"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j-lt"/>
              </a:rPr>
              <a:t> </a:t>
            </a:r>
            <a:r>
              <a:rPr lang="ru-RU" sz="6600" b="1" dirty="0">
                <a:ln w="1905"/>
                <a:solidFill>
                  <a:srgbClr val="FF0000"/>
                </a:solidFill>
                <a:effectLst>
                  <a:outerShdw blurRad="38100" dist="38100" dir="2700000" algn="tl">
                    <a:srgbClr val="000000">
                      <a:alpha val="43137"/>
                    </a:srgbClr>
                  </a:outerShdw>
                </a:effectLst>
                <a:latin typeface="+mj-lt"/>
              </a:rPr>
              <a:t>вред?</a:t>
            </a:r>
          </a:p>
        </p:txBody>
      </p:sp>
    </p:spTree>
  </p:cSld>
  <p:clrMapOvr>
    <a:masterClrMapping/>
  </p:clrMapOvr>
  <p:transition spd="slow">
    <p:checke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4" name="Picture 10" descr="&amp;Rcy;&amp;ucy;&amp;kcy;&amp;acy;&amp;mcy; &amp;rcy;&amp;acy;&amp;bcy;&amp;ocy;&amp;tcy;&amp;acy; - &amp;dcy;&amp;ucy;&amp;shcy;&amp;iecy; &amp;pcy;&amp;rcy;&amp;acy;&amp;zcy;&amp;dcy;&amp;ncy;&amp;icy;&amp;kcy;. . &amp;Scy;&amp;tcy;&amp;rcy;&amp;acy;&amp;ncy;&amp;acy; &amp;Mcy;&amp;acy;&amp;scy;&amp;tcy;&amp;iecy;&amp;rcy;&amp;ocy;&amp;vcy;"/>
          <p:cNvPicPr>
            <a:picLocks noChangeAspect="1" noChangeArrowheads="1"/>
          </p:cNvPicPr>
          <p:nvPr/>
        </p:nvPicPr>
        <p:blipFill>
          <a:blip r:embed="rId2" cstate="email"/>
          <a:srcRect/>
          <a:stretch>
            <a:fillRect/>
          </a:stretch>
        </p:blipFill>
        <p:spPr bwMode="auto">
          <a:xfrm>
            <a:off x="3500430" y="0"/>
            <a:ext cx="1942206" cy="3214686"/>
          </a:xfrm>
          <a:prstGeom prst="rect">
            <a:avLst/>
          </a:prstGeom>
          <a:noFill/>
        </p:spPr>
      </p:pic>
      <p:pic>
        <p:nvPicPr>
          <p:cNvPr id="31746" name="Picture 2" descr="&amp;Pcy;&amp;ocy;&amp;dcy;&amp;iecy;&amp;lcy;&amp;kcy;&amp;icy; &amp;icy;&amp;zcy; &amp;scy;&amp;tcy;&amp;iecy;&amp;kcy;&amp;lcy;&amp;acy;"/>
          <p:cNvPicPr>
            <a:picLocks noChangeAspect="1" noChangeArrowheads="1"/>
          </p:cNvPicPr>
          <p:nvPr/>
        </p:nvPicPr>
        <p:blipFill>
          <a:blip r:embed="rId3" cstate="email"/>
          <a:srcRect/>
          <a:stretch>
            <a:fillRect/>
          </a:stretch>
        </p:blipFill>
        <p:spPr bwMode="auto">
          <a:xfrm>
            <a:off x="0" y="2857496"/>
            <a:ext cx="2233014" cy="2428892"/>
          </a:xfrm>
          <a:prstGeom prst="rect">
            <a:avLst/>
          </a:prstGeom>
          <a:noFill/>
        </p:spPr>
      </p:pic>
      <p:pic>
        <p:nvPicPr>
          <p:cNvPr id="31750" name="Picture 6" descr="&amp;Pcy;&amp;lcy;&amp;iecy;&amp;tcy;&amp;iecy;&amp;ncy;&amp;icy;&amp;iecy; &amp;icy; &amp;vcy;&amp;ycy;&amp;shcy;&amp;icy;&amp;vcy;&amp;acy;&amp;ncy;&amp;icy;&amp;iecy; &amp;bcy;&amp;icy;&amp;scy;&amp;iecy;&amp;rcy;&amp;ocy;&amp;mcy; &quot; &amp;Pcy;&amp;ocy;&amp;dcy;&amp;iecy;&amp;lcy;&amp;kcy;&amp;icy;"/>
          <p:cNvPicPr>
            <a:picLocks noChangeAspect="1" noChangeArrowheads="1"/>
          </p:cNvPicPr>
          <p:nvPr/>
        </p:nvPicPr>
        <p:blipFill>
          <a:blip r:embed="rId4" cstate="email"/>
          <a:srcRect/>
          <a:stretch>
            <a:fillRect/>
          </a:stretch>
        </p:blipFill>
        <p:spPr bwMode="auto">
          <a:xfrm>
            <a:off x="0" y="0"/>
            <a:ext cx="3881428" cy="2956943"/>
          </a:xfrm>
          <a:prstGeom prst="rect">
            <a:avLst/>
          </a:prstGeom>
          <a:noFill/>
        </p:spPr>
      </p:pic>
      <p:pic>
        <p:nvPicPr>
          <p:cNvPr id="31748" name="Picture 4" descr="&amp;Scy;&amp;kcy;&amp;acy;&amp;chcy;&amp;acy;&amp;tcy;&amp;softcy; &amp;Pcy;&amp;ocy;&amp;dcy;&amp;iecy;&amp;lcy;&amp;kcy;&amp;icy; &amp;icy;&amp;zcy; &amp;scy;&amp;tcy;&amp;iecy;&amp;kcy;&amp;lcy;&amp;acy; &amp;fcy;&amp;ocy;&amp;tcy;&amp;ocy; 499x482 px"/>
          <p:cNvPicPr>
            <a:picLocks noChangeAspect="1" noChangeArrowheads="1"/>
          </p:cNvPicPr>
          <p:nvPr/>
        </p:nvPicPr>
        <p:blipFill>
          <a:blip r:embed="rId5" cstate="email"/>
          <a:srcRect/>
          <a:stretch>
            <a:fillRect/>
          </a:stretch>
        </p:blipFill>
        <p:spPr bwMode="auto">
          <a:xfrm>
            <a:off x="4857752" y="2428868"/>
            <a:ext cx="2662474" cy="2571768"/>
          </a:xfrm>
          <a:prstGeom prst="rect">
            <a:avLst/>
          </a:prstGeom>
          <a:noFill/>
        </p:spPr>
      </p:pic>
      <p:pic>
        <p:nvPicPr>
          <p:cNvPr id="31756" name="Picture 12" descr="Zebrano &amp;Scy;&amp;tcy;&amp;rcy;&amp;acy;&amp;ncy;&amp;acy; &amp;Mcy;&amp;acy;&amp;scy;&amp;tcy;&amp;iecy;&amp;rcy;&amp;ocy;&amp;vcy;"/>
          <p:cNvPicPr>
            <a:picLocks noChangeAspect="1" noChangeArrowheads="1"/>
          </p:cNvPicPr>
          <p:nvPr/>
        </p:nvPicPr>
        <p:blipFill>
          <a:blip r:embed="rId6"/>
          <a:srcRect/>
          <a:stretch>
            <a:fillRect/>
          </a:stretch>
        </p:blipFill>
        <p:spPr bwMode="auto">
          <a:xfrm>
            <a:off x="5429256" y="0"/>
            <a:ext cx="3714744" cy="2450150"/>
          </a:xfrm>
          <a:prstGeom prst="rect">
            <a:avLst/>
          </a:prstGeom>
          <a:noFill/>
        </p:spPr>
      </p:pic>
      <p:pic>
        <p:nvPicPr>
          <p:cNvPr id="31760" name="Picture 16" descr="&amp;Scy;&amp;tcy;&amp;rcy;&amp;acy;&amp;ncy;&amp;acy; &amp;mcy;&amp;acy;&amp;scy;&amp;tcy;&amp;iecy;&amp;rcy;&amp;ocy;&amp;vcy; &amp;pcy;&amp;ocy;&amp;dcy;&amp;iecy;&amp;lcy;&amp;kcy;&amp;icy; &amp;scy;&amp;vcy;&amp;ocy;&amp;icy;&amp;mcy;&amp;icy; &amp;rcy;&amp;ucy;&amp;kcy;&amp;acy;&amp;mcy;&amp;icy; &amp;dcy;&amp;lcy;&amp;yacy; &amp;kcy;&amp;ucy;&amp;khcy;&amp;ncy;&amp;icy;"/>
          <p:cNvPicPr>
            <a:picLocks noChangeAspect="1" noChangeArrowheads="1"/>
          </p:cNvPicPr>
          <p:nvPr/>
        </p:nvPicPr>
        <p:blipFill>
          <a:blip r:embed="rId7" cstate="email"/>
          <a:srcRect/>
          <a:stretch>
            <a:fillRect/>
          </a:stretch>
        </p:blipFill>
        <p:spPr bwMode="auto">
          <a:xfrm>
            <a:off x="0" y="5201411"/>
            <a:ext cx="3714776" cy="1656589"/>
          </a:xfrm>
          <a:prstGeom prst="rect">
            <a:avLst/>
          </a:prstGeom>
          <a:noFill/>
        </p:spPr>
      </p:pic>
      <p:pic>
        <p:nvPicPr>
          <p:cNvPr id="31764" name="Picture 20" descr="&amp;Dcy;&amp;vcy;&amp;iecy; &amp;ncy;&amp;iecy;&amp;bcy;&amp;ocy;&amp;lcy;&amp;softcy;&amp;shcy;&amp;icy;&amp;iecy; &amp;vcy;&amp;acy;&amp;zcy;&amp;ycy; &amp;scy;&amp;icy;&amp;lcy;&amp;softcy;&amp;ncy;&amp;ocy; &amp;bcy;&amp;lcy;&amp;icy;&amp;kcy;&amp;ucy;&amp;iecy;&amp;tcy; &amp;bcy;&amp;icy;&amp;scy;&amp;iecy;&amp;rcy; &quot; &amp;Pcy;&amp;ocy;&amp;icy;&amp;scy;&amp;kcy; &amp;mcy;&amp;acy;&amp;scy;&amp;tcy;&amp;iecy;&amp;rcy; &amp;kcy;&amp;lcy;&amp;acy;&amp;scy;&amp;scy;&amp;ocy;&amp;vcy;, &amp;pcy;&amp;ocy;&amp;dcy;&amp;iecy;&amp;lcy;&amp;ocy;&amp;kcy; &amp;scy;&amp;vcy;&amp;ocy;&amp;icy;&amp;mcy;&amp;icy; &amp;rcy;&amp;ucy;&amp;kcy;&amp;acy;&amp;mcy;&amp;icy; &amp;icy; &amp;rcy;&amp;ucy;&amp;kcy;&amp;ocy;&amp;dcy;&amp;iecy;&amp;lcy;&amp;icy;&amp;yacy; &amp;ncy;&amp;acy; SearchMasterclass.Net"/>
          <p:cNvPicPr>
            <a:picLocks noChangeAspect="1" noChangeArrowheads="1"/>
          </p:cNvPicPr>
          <p:nvPr/>
        </p:nvPicPr>
        <p:blipFill>
          <a:blip r:embed="rId8" cstate="email"/>
          <a:srcRect/>
          <a:stretch>
            <a:fillRect/>
          </a:stretch>
        </p:blipFill>
        <p:spPr bwMode="auto">
          <a:xfrm>
            <a:off x="7536646" y="2428868"/>
            <a:ext cx="1607354" cy="2857520"/>
          </a:xfrm>
          <a:prstGeom prst="rect">
            <a:avLst/>
          </a:prstGeom>
          <a:noFill/>
        </p:spPr>
      </p:pic>
      <p:pic>
        <p:nvPicPr>
          <p:cNvPr id="31768" name="Picture 24" descr="&amp;Scy;&amp;tcy;&amp;iecy;&amp;kcy;&amp;lcy;&amp;ocy;&amp;mcy;&amp;ocy;&amp;zcy;&amp;acy;&amp;icy;&amp;kcy;&amp;acy; &amp;Scy;&amp;tcy;&amp;rcy;&amp;acy;&amp;ncy;&amp;acy; &amp;Mcy;&amp;acy;&amp;scy;&amp;tcy;&amp;iecy;&amp;rcy;&amp;ocy;&amp;vcy;"/>
          <p:cNvPicPr>
            <a:picLocks noChangeAspect="1" noChangeArrowheads="1"/>
          </p:cNvPicPr>
          <p:nvPr/>
        </p:nvPicPr>
        <p:blipFill>
          <a:blip r:embed="rId9" cstate="email"/>
          <a:srcRect/>
          <a:stretch>
            <a:fillRect/>
          </a:stretch>
        </p:blipFill>
        <p:spPr bwMode="auto">
          <a:xfrm>
            <a:off x="5879544" y="5000636"/>
            <a:ext cx="3264456" cy="1857363"/>
          </a:xfrm>
          <a:prstGeom prst="rect">
            <a:avLst/>
          </a:prstGeom>
          <a:noFill/>
        </p:spPr>
      </p:pic>
      <p:pic>
        <p:nvPicPr>
          <p:cNvPr id="31762" name="Picture 18" descr="&amp;Scy;&amp;acy;&amp;dcy; &amp;vcy; &amp;bcy;&amp;acy;&amp;ncy;&amp;kcy;&amp;iecy; &quot; &amp;Pcy;&amp;ocy;&amp;icy;&amp;scy;&amp;kcy; &amp;mcy;&amp;acy;&amp;scy;&amp;tcy;&amp;iecy;&amp;rcy; &amp;kcy;&amp;lcy;&amp;acy;&amp;scy;&amp;scy;&amp;ocy;&amp;vcy;, &amp;pcy;&amp;ocy;&amp;dcy;&amp;iecy;&amp;lcy;&amp;ocy;&amp;kcy; &amp;scy;&amp;vcy;&amp;ocy;&amp;icy;&amp;mcy;&amp;icy; &amp;rcy;&amp;ucy;&amp;kcy;&amp;acy;&amp;mcy;&amp;icy; &amp;icy; &amp;rcy;&amp;ucy;&amp;kcy;&amp;ocy;&amp;dcy;&amp;iecy;&amp;lcy;&amp;icy;&amp;yacy; &amp;ncy;&amp;acy; SearchMasterclass.Net"/>
          <p:cNvPicPr>
            <a:picLocks noChangeAspect="1" noChangeArrowheads="1"/>
          </p:cNvPicPr>
          <p:nvPr/>
        </p:nvPicPr>
        <p:blipFill>
          <a:blip r:embed="rId10" cstate="email">
            <a:lum bright="-10000" contrast="20000"/>
          </a:blip>
          <a:srcRect/>
          <a:stretch>
            <a:fillRect/>
          </a:stretch>
        </p:blipFill>
        <p:spPr bwMode="auto">
          <a:xfrm>
            <a:off x="3143240" y="5000636"/>
            <a:ext cx="2878912" cy="1857363"/>
          </a:xfrm>
          <a:prstGeom prst="rect">
            <a:avLst/>
          </a:prstGeom>
          <a:noFill/>
        </p:spPr>
      </p:pic>
      <p:pic>
        <p:nvPicPr>
          <p:cNvPr id="31752" name="Picture 8" descr="&amp;Pcy;&amp;ocy;&amp;dcy;&amp;iecy;&amp;lcy;&amp;kcy;&amp;icy; &amp;dcy;&amp;iecy;&amp;rcy;&amp;iecy;&amp;vcy;&amp;acy; &amp;dcy;&amp;lcy;&amp;yacy; &amp;ncy;&amp;ocy;&amp;vcy;&amp;ocy;&amp;gcy;&amp;ocy; &amp;gcy;&amp;ocy;&amp;dcy;&amp;acy; - &amp;Pcy;&amp;ocy;&amp;dcy;&amp;iecy;&amp;lcy;&amp;kcy;&amp;icy; &amp;scy;&amp;vcy;&amp;ocy;&amp;icy;&amp;mcy;&amp;icy; &amp;rcy;&amp;ucy;&amp;kcy;&amp;acy;&amp;mcy;&amp;icy;"/>
          <p:cNvPicPr>
            <a:picLocks noChangeAspect="1" noChangeArrowheads="1"/>
          </p:cNvPicPr>
          <p:nvPr/>
        </p:nvPicPr>
        <p:blipFill>
          <a:blip r:embed="rId11" cstate="email"/>
          <a:srcRect/>
          <a:stretch>
            <a:fillRect/>
          </a:stretch>
        </p:blipFill>
        <p:spPr bwMode="auto">
          <a:xfrm>
            <a:off x="2214546" y="2928934"/>
            <a:ext cx="2659243" cy="2286016"/>
          </a:xfrm>
          <a:prstGeom prst="rect">
            <a:avLst/>
          </a:prstGeom>
          <a:noFill/>
        </p:spPr>
      </p:pic>
    </p:spTree>
  </p:cSld>
  <p:clrMapOvr>
    <a:masterClrMapping/>
  </p:clrMapOvr>
  <p:transition spd="slow">
    <p:checke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2071678"/>
            <a:ext cx="7875297" cy="923330"/>
          </a:xfrm>
          <a:prstGeom prst="rect">
            <a:avLst/>
          </a:prstGeom>
          <a:noFill/>
        </p:spPr>
        <p:txBody>
          <a:bodyPr wrap="none">
            <a:spAutoFit/>
          </a:bodyPr>
          <a:lstStyle/>
          <a:p>
            <a:pPr algn="ctr">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Спасибо за внимание!</a:t>
            </a:r>
          </a:p>
        </p:txBody>
      </p:sp>
    </p:spTree>
  </p:cSld>
  <p:clrMapOvr>
    <a:masterClrMapping/>
  </p:clrMapOvr>
  <p:transition spd="slow">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4357688" y="3286125"/>
            <a:ext cx="4572000" cy="2862263"/>
          </a:xfrm>
          <a:prstGeom prst="rect">
            <a:avLst/>
          </a:prstGeom>
          <a:noFill/>
          <a:ln w="9525">
            <a:noFill/>
            <a:miter lim="800000"/>
            <a:headEnd/>
            <a:tailEnd/>
          </a:ln>
        </p:spPr>
        <p:txBody>
          <a:bodyPr>
            <a:spAutoFit/>
          </a:bodyPr>
          <a:lstStyle/>
          <a:p>
            <a:r>
              <a:rPr lang="ru-RU"/>
              <a:t>Стекло – это один из самых древних искусственных материалов, которые созданы человеком. Первые стеклянные изделия, которые найдены во время археологических раскопок датируются 3500 лет до н.э. Наиболее известными, старинными украшениями из стекла являются стеклянные бусы царицы Хатшеспут, которые найдены при раскопках гробницы. </a:t>
            </a:r>
          </a:p>
        </p:txBody>
      </p:sp>
      <p:pic>
        <p:nvPicPr>
          <p:cNvPr id="3075" name="Picture 2" descr="&amp;Scy;&amp;Rcy;&amp;IEcy;&amp;Dcy;&amp;Ncy;&amp;IEcy;&amp;Vcy;&amp;IEcy;&amp;Kcy;&amp;Ocy;&amp;Vcy;&amp;Ycy;&amp;IEcy; &amp;Icy;&amp;Zcy;&amp;Dcy;&amp;IEcy;&amp;Lcy;&amp;Icy;&amp;YAcy; &amp;Icy;&amp;Zcy; &amp;Scy;&amp;Tcy;&amp;IEcy;&amp;Kcy;&amp;Lcy;&amp;Acy; &amp;Icy; &amp;YAcy;&amp;Ncy;&amp;Tcy;&amp;Acy;&amp;Rcy;&amp;YAcy;. . &quot;&amp;Dcy;&amp;Rcy;&amp;IEcy;&amp;Vcy;&amp;Ncy;&amp;Icy;&amp;Jcy; &amp;Ncy;&amp;Ocy;&amp;Vcy;&amp;Gcy;&amp;Ocy;&amp;Rcy;&amp;Ocy;&amp;Dcy;: &amp;Pcy;&amp;rcy;&amp;icy;&amp;kcy;&amp;lcy;&amp;acy;&amp;dcy;&amp;ncy;&amp;ocy;&amp;iecy; &amp;icy;&amp;scy;&amp;kcy;&amp;ucy;&amp;scy;&amp;scy;&amp;tcy;&amp;vcy;&amp;ocy; &amp;icy; &amp;acy;&amp;rcy;&amp;khcy;&amp;iecy;&amp;ocy;&amp;lcy;&amp;ocy;&amp;gcy;&amp;icy;&amp;yacy;. . &amp;Rcy;&amp;Acy;&amp;Scy;&amp;Kcy;&amp;Ocy;&amp;Pcy;&amp;Ycy;&quot;"/>
          <p:cNvPicPr>
            <a:picLocks noChangeAspect="1" noChangeArrowheads="1"/>
          </p:cNvPicPr>
          <p:nvPr/>
        </p:nvPicPr>
        <p:blipFill>
          <a:blip r:embed="rId2" cstate="email"/>
          <a:srcRect/>
          <a:stretch>
            <a:fillRect/>
          </a:stretch>
        </p:blipFill>
        <p:spPr bwMode="auto">
          <a:xfrm>
            <a:off x="0" y="0"/>
            <a:ext cx="4171950" cy="4000500"/>
          </a:xfrm>
          <a:prstGeom prst="rect">
            <a:avLst/>
          </a:prstGeom>
          <a:noFill/>
          <a:ln w="9525">
            <a:noFill/>
            <a:miter lim="800000"/>
            <a:headEnd/>
            <a:tailEnd/>
          </a:ln>
        </p:spPr>
      </p:pic>
      <p:pic>
        <p:nvPicPr>
          <p:cNvPr id="3076" name="Picture 4" descr="&amp;Scy;&amp;tcy;&amp;iecy;&amp;kcy;&amp;lcy;&amp;yacy;&amp;ncy;&amp;ncy;&amp;ycy;&amp;iecy; &amp;bcy;&amp;ucy;&amp;scy;&amp;icy;&amp;ncy;&amp;ycy; &amp;lcy;&amp;ecy;&amp;mcy;&amp;pcy;&amp;vcy;&amp;ocy;&amp;rcy;&amp;kcy;, &amp;mcy;&amp;ucy;&amp;rcy;&amp;acy;&amp;ncy;&amp;ocy;, &amp;mcy;&amp;icy;&amp;lcy;&amp;lcy;&amp;iecy;&amp;fcy;&amp;icy;&amp;ocy;&amp;rcy;&amp;icy; - &amp;Scy;&amp;tcy;&amp;iecy;&amp;kcy;&amp;lcy;&amp;yacy;&amp;ncy;&amp;ncy;&amp;ycy;&amp;iecy; &amp;bcy;&amp;ucy;&amp;scy;&amp;icy;&amp;ncy;&amp;ycy;"/>
          <p:cNvPicPr>
            <a:picLocks noChangeAspect="1" noChangeArrowheads="1"/>
          </p:cNvPicPr>
          <p:nvPr/>
        </p:nvPicPr>
        <p:blipFill>
          <a:blip r:embed="rId3" cstate="email"/>
          <a:srcRect/>
          <a:stretch>
            <a:fillRect/>
          </a:stretch>
        </p:blipFill>
        <p:spPr bwMode="auto">
          <a:xfrm>
            <a:off x="4572000" y="0"/>
            <a:ext cx="3810000" cy="3162300"/>
          </a:xfrm>
          <a:prstGeom prst="rect">
            <a:avLst/>
          </a:prstGeom>
          <a:noFill/>
          <a:ln w="9525">
            <a:noFill/>
            <a:miter lim="800000"/>
            <a:headEnd/>
            <a:tailEnd/>
          </a:ln>
        </p:spPr>
      </p:pic>
      <p:pic>
        <p:nvPicPr>
          <p:cNvPr id="3077" name="Picture 8" descr="&amp;Acy;&amp;lcy;&amp;icy;&amp;tcy;&amp;ucy;&amp;bcy;&amp;scy;&amp;kcy;&amp;icy;&amp;iecy; &amp;bcy;&amp;ucy;&amp;scy;&amp;ycy;"/>
          <p:cNvPicPr>
            <a:picLocks noChangeAspect="1" noChangeArrowheads="1"/>
          </p:cNvPicPr>
          <p:nvPr/>
        </p:nvPicPr>
        <p:blipFill>
          <a:blip r:embed="rId4" cstate="email"/>
          <a:srcRect/>
          <a:stretch>
            <a:fillRect/>
          </a:stretch>
        </p:blipFill>
        <p:spPr bwMode="auto">
          <a:xfrm>
            <a:off x="0" y="3929063"/>
            <a:ext cx="4146550" cy="2928937"/>
          </a:xfrm>
          <a:prstGeom prst="rect">
            <a:avLst/>
          </a:prstGeom>
          <a:noFill/>
          <a:ln w="9525">
            <a:noFill/>
            <a:miter lim="800000"/>
            <a:headEnd/>
            <a:tailEnd/>
          </a:ln>
        </p:spPr>
      </p:pic>
    </p:spTree>
  </p:cSld>
  <p:clrMapOvr>
    <a:masterClrMapping/>
  </p:clrMapOvr>
  <p:transition spd="slow">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p;Pcy;&amp;icy;&amp;scy;&amp;softcy;&amp;mcy;&amp;ocy; &amp;ocy; &amp;pcy;&amp;ocy;&amp;lcy;&amp;softcy;&amp;zcy;&amp;iecy; &amp;scy;&amp;tcy;&amp;iecy;&amp;kcy;&amp;lcy;&amp;acy; - 10389/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411413" y="442913"/>
            <a:ext cx="4752975" cy="579437"/>
          </a:xfrm>
          <a:prstGeom prst="rect">
            <a:avLst/>
          </a:prstGeom>
          <a:noFill/>
          <a:ln w="9525">
            <a:noFill/>
            <a:miter lim="800000"/>
            <a:headEnd/>
            <a:tailEnd/>
          </a:ln>
        </p:spPr>
        <p:txBody>
          <a:bodyPr anchor="ctr">
            <a:spAutoFit/>
          </a:bodyPr>
          <a:lstStyle/>
          <a:p>
            <a:pPr algn="ctr"/>
            <a:r>
              <a:rPr lang="ru-RU" sz="3200">
                <a:solidFill>
                  <a:schemeClr val="accent2"/>
                </a:solidFill>
                <a:latin typeface="Monotype Corsiva" pitchFamily="66" charset="0"/>
              </a:rPr>
              <a:t>Легенды о получении стекла</a:t>
            </a:r>
            <a:endParaRPr lang="ru-RU"/>
          </a:p>
        </p:txBody>
      </p:sp>
      <p:pic>
        <p:nvPicPr>
          <p:cNvPr id="5123" name="Рисунок 5" descr="производство стекла в древности"/>
          <p:cNvPicPr>
            <a:picLocks noChangeAspect="1" noChangeArrowheads="1"/>
          </p:cNvPicPr>
          <p:nvPr/>
        </p:nvPicPr>
        <p:blipFill>
          <a:blip r:embed="rId2" cstate="email"/>
          <a:srcRect/>
          <a:stretch>
            <a:fillRect/>
          </a:stretch>
        </p:blipFill>
        <p:spPr bwMode="auto">
          <a:xfrm>
            <a:off x="0" y="3981450"/>
            <a:ext cx="4762500" cy="2876550"/>
          </a:xfrm>
          <a:prstGeom prst="rect">
            <a:avLst/>
          </a:prstGeom>
          <a:noFill/>
          <a:ln w="9525">
            <a:noFill/>
            <a:miter lim="800000"/>
            <a:headEnd/>
            <a:tailEnd/>
          </a:ln>
        </p:spPr>
      </p:pic>
      <p:sp>
        <p:nvSpPr>
          <p:cNvPr id="5124" name="Прямоугольник 3"/>
          <p:cNvSpPr>
            <a:spLocks noChangeArrowheads="1"/>
          </p:cNvSpPr>
          <p:nvPr/>
        </p:nvSpPr>
        <p:spPr bwMode="auto">
          <a:xfrm>
            <a:off x="5000625" y="4143375"/>
            <a:ext cx="4143375" cy="1754188"/>
          </a:xfrm>
          <a:prstGeom prst="rect">
            <a:avLst/>
          </a:prstGeom>
          <a:noFill/>
          <a:ln w="9525">
            <a:noFill/>
            <a:miter lim="800000"/>
            <a:headEnd/>
            <a:tailEnd/>
          </a:ln>
        </p:spPr>
        <p:txBody>
          <a:bodyPr>
            <a:spAutoFit/>
          </a:bodyPr>
          <a:lstStyle/>
          <a:p>
            <a:r>
              <a:rPr lang="ru-RU"/>
              <a:t>Финикийские купцы на песчаном берегу, за неимением камней, сложили очаг из перевозимой ими африканской соды — утром на месте кострища они обнаружили стеклянный слиток.</a:t>
            </a:r>
          </a:p>
        </p:txBody>
      </p:sp>
      <p:pic>
        <p:nvPicPr>
          <p:cNvPr id="5125" name="Picture 5" descr="&amp;Scy;&amp;tcy;&amp;iecy;&amp;kcy;&amp;lcy;&amp;ocy; &amp;vcy; &amp;icy;&amp;ncy;&amp;tcy;&amp;iecy;&amp;rcy;&amp;softcy;&amp;iecy;&amp;rcy;&amp;iecy; - &amp;icy;&amp;scy;&amp;tcy;&amp;ocy;&amp;rcy;&amp;icy;&amp;yacy; &amp;icy; &amp;scy;&amp;ocy;&amp;vcy;&amp;rcy;&amp;iecy;&amp;mcy;&amp;iecy;&amp;ncy;&amp;ncy;&amp;ocy;&amp;scy;&amp;tcy;&amp;softcy;"/>
          <p:cNvPicPr>
            <a:picLocks noChangeAspect="1" noChangeArrowheads="1"/>
          </p:cNvPicPr>
          <p:nvPr/>
        </p:nvPicPr>
        <p:blipFill>
          <a:blip r:embed="rId3" cstate="email"/>
          <a:srcRect/>
          <a:stretch>
            <a:fillRect/>
          </a:stretch>
        </p:blipFill>
        <p:spPr bwMode="auto">
          <a:xfrm>
            <a:off x="0" y="1143000"/>
            <a:ext cx="2762250" cy="2819400"/>
          </a:xfrm>
          <a:prstGeom prst="rect">
            <a:avLst/>
          </a:prstGeom>
          <a:noFill/>
          <a:ln w="9525">
            <a:noFill/>
            <a:miter lim="800000"/>
            <a:headEnd/>
            <a:tailEnd/>
          </a:ln>
        </p:spPr>
      </p:pic>
      <p:pic>
        <p:nvPicPr>
          <p:cNvPr id="5126" name="Picture 7" descr="&amp;Mcy;&amp;acy;&amp;scy;&amp;tcy;&amp;iecy;&amp;rcy;&amp;scy;&amp;kcy;&amp;acy;&amp;yacy; &amp;scy;&amp;tcy;&amp;iecy;&amp;kcy;&amp;lcy;&amp;acy; &amp;icy; &amp;vcy;&amp;icy;&amp;tcy;&amp;rcy;&amp;acy;&amp;zhcy;&amp;iecy;&amp;jcy; - &amp;Icy;&amp;scy;&amp;tcy;&amp;ocy;&amp;rcy;&amp;icy;&amp;yacy; &amp;vcy;&amp;ocy;&amp;zcy;&amp;ncy;&amp;icy;&amp;kcy;&amp;ncy;&amp;ocy;&amp;vcy;&amp;iecy;&amp;ncy;&amp;icy;&amp;yacy; &amp;scy;&amp;tcy;&amp;iecy;&amp;kcy;&amp;lcy;&amp;acy;. . &amp;CHcy;&amp;acy;&amp;scy;&amp;tcy;&amp;softcy; 1: &amp;Ncy;&amp;acy;&amp;chcy;&amp;acy;&amp;lcy;&amp;ocy;"/>
          <p:cNvPicPr>
            <a:picLocks noChangeAspect="1" noChangeArrowheads="1"/>
          </p:cNvPicPr>
          <p:nvPr/>
        </p:nvPicPr>
        <p:blipFill>
          <a:blip r:embed="rId4"/>
          <a:srcRect/>
          <a:stretch>
            <a:fillRect/>
          </a:stretch>
        </p:blipFill>
        <p:spPr bwMode="auto">
          <a:xfrm>
            <a:off x="2786063" y="1143000"/>
            <a:ext cx="4252912" cy="2852738"/>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http://lib.gendocs.ru/tw_files2/urls_1355/6/d-5546/5546_html_25ff2d54.png"/>
          <p:cNvPicPr>
            <a:picLocks noChangeAspect="1" noChangeArrowheads="1"/>
          </p:cNvPicPr>
          <p:nvPr/>
        </p:nvPicPr>
        <p:blipFill>
          <a:blip r:embed="rId2" cstate="email"/>
          <a:srcRect/>
          <a:stretch>
            <a:fillRect/>
          </a:stretch>
        </p:blipFill>
        <p:spPr bwMode="auto">
          <a:xfrm>
            <a:off x="2071688" y="0"/>
            <a:ext cx="5214937" cy="6858000"/>
          </a:xfrm>
          <a:prstGeom prst="rect">
            <a:avLst/>
          </a:prstGeom>
          <a:noFill/>
          <a:ln w="9525">
            <a:noFill/>
            <a:miter lim="800000"/>
            <a:headEnd/>
            <a:tailEnd/>
          </a:ln>
        </p:spPr>
      </p:pic>
    </p:spTree>
  </p:cSld>
  <p:clrMapOvr>
    <a:masterClrMapping/>
  </p:clrMapOvr>
  <p:transition spd="slow">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23850" y="217488"/>
            <a:ext cx="8569325" cy="2647950"/>
          </a:xfrm>
          <a:prstGeom prst="rect">
            <a:avLst/>
          </a:prstGeom>
          <a:noFill/>
          <a:ln w="9525">
            <a:noFill/>
            <a:miter lim="800000"/>
            <a:headEnd/>
            <a:tailEnd/>
          </a:ln>
        </p:spPr>
        <p:txBody>
          <a:bodyPr anchor="ctr">
            <a:spAutoFit/>
          </a:bodyPr>
          <a:lstStyle/>
          <a:p>
            <a:r>
              <a:rPr lang="ru-RU" sz="2400"/>
              <a:t>В своей мастерской Ломоносов (с помощниками) создал около 40 мозаик (сохранились 23 мозаики), из которых наиболее знамениты: «Нерукотворный Спас» (1753) и портрет Петра Первого (1755-1757), ныне находящиеся соответственно в Историческом  музее и Эрмитаже. В портрете Елизаветы Петровны он применяет изобретенные им ярко-красную и зеленую смальты. </a:t>
            </a:r>
          </a:p>
        </p:txBody>
      </p:sp>
      <p:pic>
        <p:nvPicPr>
          <p:cNvPr id="7171" name="Picture 2" descr="&amp;Vcy;&amp;ycy;&amp;bcy;&amp;ocy;&amp;rcy;&amp;gcy;&amp;scy;&amp;kcy;&amp;ocy;&amp;gcy;&amp;ocy; &amp;rcy;&amp;acy;&amp;jcy;&amp;ocy;&amp;ncy;&amp;acy; &amp;Scy;&amp;acy;&amp;ncy;&amp;kcy;&amp;tcy;-&amp;Pcy;&amp;iecy;&amp;tcy;&amp;iecy;&amp;rcy;&amp;bcy;&amp;ucy;&amp;rcy;&amp;gcy;&amp;acy; &amp;Vcy;&amp;kcy;&amp;lcy;&amp;acy;&amp;dcy; &amp;Mcy;. &amp;Vcy;. &amp;Lcy;&amp;ocy;&amp;mcy;&amp;ocy;&amp;ncy;&amp;ocy;&amp;scy;&amp;ocy;&amp;vcy;&amp;acy; &amp;vcy; &amp;vcy;&amp;ocy;&amp;zcy;&amp;rcy;&amp;ocy;&amp;zhcy;&amp;dcy;&amp;iecy;&amp;ncy;&amp;icy;&amp;iecy; &amp;mcy;&amp;ocy;&amp;zcy;&amp;acy;&amp;icy;&amp;chcy;&amp;ncy;&amp;ocy;&amp;gcy;&amp;ocy; &amp;icy;&amp;scy;&amp;kcy;&amp;ucy;&amp;scy;&amp;scy;&amp;tcy;&amp;vcy;&amp;acy; &amp;vcy; &amp;Rcy;&amp;ocy;&amp;scy;&amp;scy;&amp;icy;&amp;icy;"/>
          <p:cNvPicPr>
            <a:picLocks noChangeAspect="1" noChangeArrowheads="1"/>
          </p:cNvPicPr>
          <p:nvPr/>
        </p:nvPicPr>
        <p:blipFill>
          <a:blip r:embed="rId2" cstate="email"/>
          <a:srcRect/>
          <a:stretch>
            <a:fillRect/>
          </a:stretch>
        </p:blipFill>
        <p:spPr bwMode="auto">
          <a:xfrm>
            <a:off x="4786313" y="3071813"/>
            <a:ext cx="3143250" cy="3811587"/>
          </a:xfrm>
          <a:prstGeom prst="rect">
            <a:avLst/>
          </a:prstGeom>
          <a:noFill/>
          <a:ln w="9525">
            <a:noFill/>
            <a:miter lim="800000"/>
            <a:headEnd/>
            <a:tailEnd/>
          </a:ln>
        </p:spPr>
      </p:pic>
      <p:pic>
        <p:nvPicPr>
          <p:cNvPr id="7172" name="Picture 6" descr="&amp;Ecy;&amp;tcy;&amp;icy;&amp;mcy; &amp;vcy;&amp;ycy;&amp;scy;&amp;tcy;a&amp;vcy;&amp;kcy;a &amp;rcy;&amp;icy;&amp;scy;&amp;ucy;&amp;ncy;&amp;kcy;&amp;ocy;&amp;vcy; &amp;mcy;a&amp;mcy;&amp;icy;&amp;ncy; &amp;pcy;&amp;ocy;&amp;rcy;&amp;tcy;&amp;rcy;&amp;iecy;&amp;tcy; - &amp;scy;&amp;iecy;&amp;kcy;&amp;scy; &amp;fcy;&amp;ocy;&amp;tcy;&amp;kcy;&amp;ucy; &amp;shcy;&amp;lcy;&amp;ucy;&amp;khcy;&amp;acy;"/>
          <p:cNvPicPr>
            <a:picLocks noChangeAspect="1" noChangeArrowheads="1"/>
          </p:cNvPicPr>
          <p:nvPr/>
        </p:nvPicPr>
        <p:blipFill>
          <a:blip r:embed="rId3" cstate="email"/>
          <a:srcRect/>
          <a:stretch>
            <a:fillRect/>
          </a:stretch>
        </p:blipFill>
        <p:spPr bwMode="auto">
          <a:xfrm>
            <a:off x="1285875" y="3078163"/>
            <a:ext cx="2952750" cy="3779837"/>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Производство 1"/>
          <p:cNvPicPr>
            <a:picLocks noChangeAspect="1" noChangeArrowheads="1"/>
          </p:cNvPicPr>
          <p:nvPr/>
        </p:nvPicPr>
        <p:blipFill>
          <a:blip r:embed="rId2"/>
          <a:srcRect/>
          <a:stretch>
            <a:fillRect/>
          </a:stretch>
        </p:blipFill>
        <p:spPr bwMode="auto">
          <a:xfrm>
            <a:off x="5143504" y="1714488"/>
            <a:ext cx="3738562" cy="4464050"/>
          </a:xfrm>
          <a:prstGeom prst="rect">
            <a:avLst/>
          </a:prstGeom>
          <a:noFill/>
          <a:ln w="9525">
            <a:noFill/>
            <a:miter lim="800000"/>
            <a:headEnd/>
            <a:tailEnd/>
          </a:ln>
        </p:spPr>
      </p:pic>
      <p:sp>
        <p:nvSpPr>
          <p:cNvPr id="11269" name="WordArt 5"/>
          <p:cNvSpPr>
            <a:spLocks noChangeArrowheads="1" noChangeShapeType="1" noTextEdit="1"/>
          </p:cNvSpPr>
          <p:nvPr/>
        </p:nvSpPr>
        <p:spPr bwMode="auto">
          <a:xfrm>
            <a:off x="1258888" y="404813"/>
            <a:ext cx="6913562" cy="1084262"/>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1">
                  <a:gsLst>
                    <a:gs pos="0">
                      <a:srgbClr val="FFE701"/>
                    </a:gs>
                    <a:gs pos="100000">
                      <a:srgbClr val="FE3E02"/>
                    </a:gs>
                  </a:gsLst>
                  <a:lin ang="5400000" scaled="1"/>
                </a:gradFill>
                <a:latin typeface="Impact"/>
              </a:rPr>
              <a:t>Производство стекла</a:t>
            </a:r>
          </a:p>
        </p:txBody>
      </p:sp>
      <p:sp>
        <p:nvSpPr>
          <p:cNvPr id="11271" name="Text Box 7"/>
          <p:cNvSpPr txBox="1">
            <a:spLocks noChangeArrowheads="1"/>
          </p:cNvSpPr>
          <p:nvPr/>
        </p:nvSpPr>
        <p:spPr bwMode="auto">
          <a:xfrm>
            <a:off x="468313" y="1700213"/>
            <a:ext cx="4535487" cy="4352925"/>
          </a:xfrm>
          <a:prstGeom prst="rect">
            <a:avLst/>
          </a:prstGeom>
          <a:noFill/>
          <a:ln w="9525">
            <a:noFill/>
            <a:miter lim="800000"/>
            <a:headEnd/>
            <a:tailEnd/>
          </a:ln>
        </p:spPr>
        <p:txBody>
          <a:bodyPr>
            <a:spAutoFit/>
          </a:bodyPr>
          <a:lstStyle/>
          <a:p>
            <a:pPr marL="342900" indent="-342900"/>
            <a:r>
              <a:rPr lang="ru-RU" sz="4000">
                <a:solidFill>
                  <a:srgbClr val="CC3300"/>
                </a:solidFill>
              </a:rPr>
              <a:t>Основные стадии:</a:t>
            </a:r>
          </a:p>
          <a:p>
            <a:pPr marL="342900" indent="-342900">
              <a:buFontTx/>
              <a:buAutoNum type="arabicPeriod"/>
            </a:pPr>
            <a:r>
              <a:rPr lang="ru-RU" sz="2400" b="1"/>
              <a:t>Подготовка сырья</a:t>
            </a:r>
          </a:p>
          <a:p>
            <a:pPr marL="342900" indent="-342900">
              <a:buFontTx/>
              <a:buAutoNum type="arabicPeriod"/>
            </a:pPr>
            <a:r>
              <a:rPr lang="ru-RU" sz="2400" b="1"/>
              <a:t>Составление  шихты (однородной смеси компонентов)</a:t>
            </a:r>
          </a:p>
          <a:p>
            <a:pPr marL="342900" indent="-342900">
              <a:buFontTx/>
              <a:buAutoNum type="arabicPeriod"/>
            </a:pPr>
            <a:r>
              <a:rPr lang="ru-RU" sz="2400" b="1"/>
              <a:t>Стекловарение</a:t>
            </a:r>
          </a:p>
          <a:p>
            <a:pPr marL="342900" indent="-342900">
              <a:buFontTx/>
              <a:buAutoNum type="arabicPeriod"/>
            </a:pPr>
            <a:r>
              <a:rPr lang="ru-RU" sz="2400" b="1"/>
              <a:t>Формование изделия</a:t>
            </a:r>
          </a:p>
          <a:p>
            <a:pPr marL="342900" indent="-342900">
              <a:buFontTx/>
              <a:buAutoNum type="arabicPeriod"/>
            </a:pPr>
            <a:r>
              <a:rPr lang="ru-RU" sz="2400" b="1"/>
              <a:t>Отжиг изделий</a:t>
            </a:r>
          </a:p>
          <a:p>
            <a:pPr marL="342900" indent="-342900">
              <a:buFontTx/>
              <a:buAutoNum type="arabicPeriod"/>
            </a:pPr>
            <a:r>
              <a:rPr lang="ru-RU" sz="2400" b="1"/>
              <a:t>Обработка (механическая, термическая, химическая)</a:t>
            </a:r>
          </a:p>
        </p:txBody>
      </p:sp>
      <p:sp>
        <p:nvSpPr>
          <p:cNvPr id="6" name="Управляющая кнопка: фильм 5">
            <a:hlinkClick r:id="rId3" action="ppaction://hlinkfile" highlightClick="1"/>
          </p:cNvPr>
          <p:cNvSpPr/>
          <p:nvPr/>
        </p:nvSpPr>
        <p:spPr>
          <a:xfrm>
            <a:off x="7929554" y="6143644"/>
            <a:ext cx="1214446" cy="7143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580">
                                          <p:stCondLst>
                                            <p:cond delay="0"/>
                                          </p:stCondLst>
                                        </p:cTn>
                                        <p:tgtEl>
                                          <p:spTgt spid="11269"/>
                                        </p:tgtEl>
                                      </p:cBhvr>
                                    </p:animEffect>
                                    <p:anim calcmode="lin" valueType="num">
                                      <p:cBhvr>
                                        <p:cTn id="8" dur="1822" tmFilter="0,0; 0.14,0.36; 0.43,0.73; 0.71,0.91; 1.0,1.0">
                                          <p:stCondLst>
                                            <p:cond delay="0"/>
                                          </p:stCondLst>
                                        </p:cTn>
                                        <p:tgtEl>
                                          <p:spTgt spid="112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9"/>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9"/>
                                        </p:tgtEl>
                                      </p:cBhvr>
                                      <p:to x="100000" y="60000"/>
                                    </p:animScale>
                                    <p:animScale>
                                      <p:cBhvr>
                                        <p:cTn id="14" dur="166" decel="50000">
                                          <p:stCondLst>
                                            <p:cond delay="676"/>
                                          </p:stCondLst>
                                        </p:cTn>
                                        <p:tgtEl>
                                          <p:spTgt spid="11269"/>
                                        </p:tgtEl>
                                      </p:cBhvr>
                                      <p:to x="100000" y="100000"/>
                                    </p:animScale>
                                    <p:animScale>
                                      <p:cBhvr>
                                        <p:cTn id="15" dur="26">
                                          <p:stCondLst>
                                            <p:cond delay="1312"/>
                                          </p:stCondLst>
                                        </p:cTn>
                                        <p:tgtEl>
                                          <p:spTgt spid="11269"/>
                                        </p:tgtEl>
                                      </p:cBhvr>
                                      <p:to x="100000" y="80000"/>
                                    </p:animScale>
                                    <p:animScale>
                                      <p:cBhvr>
                                        <p:cTn id="16" dur="166" decel="50000">
                                          <p:stCondLst>
                                            <p:cond delay="1338"/>
                                          </p:stCondLst>
                                        </p:cTn>
                                        <p:tgtEl>
                                          <p:spTgt spid="11269"/>
                                        </p:tgtEl>
                                      </p:cBhvr>
                                      <p:to x="100000" y="100000"/>
                                    </p:animScale>
                                    <p:animScale>
                                      <p:cBhvr>
                                        <p:cTn id="17" dur="26">
                                          <p:stCondLst>
                                            <p:cond delay="1642"/>
                                          </p:stCondLst>
                                        </p:cTn>
                                        <p:tgtEl>
                                          <p:spTgt spid="11269"/>
                                        </p:tgtEl>
                                      </p:cBhvr>
                                      <p:to x="100000" y="90000"/>
                                    </p:animScale>
                                    <p:animScale>
                                      <p:cBhvr>
                                        <p:cTn id="18" dur="166" decel="50000">
                                          <p:stCondLst>
                                            <p:cond delay="1668"/>
                                          </p:stCondLst>
                                        </p:cTn>
                                        <p:tgtEl>
                                          <p:spTgt spid="11269"/>
                                        </p:tgtEl>
                                      </p:cBhvr>
                                      <p:to x="100000" y="100000"/>
                                    </p:animScale>
                                    <p:animScale>
                                      <p:cBhvr>
                                        <p:cTn id="19" dur="26">
                                          <p:stCondLst>
                                            <p:cond delay="1808"/>
                                          </p:stCondLst>
                                        </p:cTn>
                                        <p:tgtEl>
                                          <p:spTgt spid="11269"/>
                                        </p:tgtEl>
                                      </p:cBhvr>
                                      <p:to x="100000" y="95000"/>
                                    </p:animScale>
                                    <p:animScale>
                                      <p:cBhvr>
                                        <p:cTn id="20" dur="166" decel="50000">
                                          <p:stCondLst>
                                            <p:cond delay="1834"/>
                                          </p:stCondLst>
                                        </p:cTn>
                                        <p:tgtEl>
                                          <p:spTgt spid="112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 calcmode="lin" valueType="num">
                                      <p:cBhvr>
                                        <p:cTn id="25" dur="1000" fill="hold"/>
                                        <p:tgtEl>
                                          <p:spTgt spid="11268"/>
                                        </p:tgtEl>
                                        <p:attrNameLst>
                                          <p:attrName>ppt_x</p:attrName>
                                        </p:attrNameLst>
                                      </p:cBhvr>
                                      <p:tavLst>
                                        <p:tav tm="0">
                                          <p:val>
                                            <p:strVal val="#ppt_x-.2"/>
                                          </p:val>
                                        </p:tav>
                                        <p:tav tm="100000">
                                          <p:val>
                                            <p:strVal val="#ppt_x"/>
                                          </p:val>
                                        </p:tav>
                                      </p:tavLst>
                                    </p:anim>
                                    <p:anim calcmode="lin" valueType="num">
                                      <p:cBhvr>
                                        <p:cTn id="26" dur="1000" fill="hold"/>
                                        <p:tgtEl>
                                          <p:spTgt spid="1126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1271"/>
                                        </p:tgtEl>
                                        <p:attrNameLst>
                                          <p:attrName>style.visibility</p:attrName>
                                        </p:attrNameLst>
                                      </p:cBhvr>
                                      <p:to>
                                        <p:strVal val="visible"/>
                                      </p:to>
                                    </p:set>
                                    <p:anim calcmode="lin" valueType="num">
                                      <p:cBhvr>
                                        <p:cTn id="32" dur="1000" fill="hold"/>
                                        <p:tgtEl>
                                          <p:spTgt spid="11271"/>
                                        </p:tgtEl>
                                        <p:attrNameLst>
                                          <p:attrName>ppt_x</p:attrName>
                                        </p:attrNameLst>
                                      </p:cBhvr>
                                      <p:tavLst>
                                        <p:tav tm="0">
                                          <p:val>
                                            <p:strVal val="#ppt_x-.2"/>
                                          </p:val>
                                        </p:tav>
                                        <p:tav tm="100000">
                                          <p:val>
                                            <p:strVal val="#ppt_x"/>
                                          </p:val>
                                        </p:tav>
                                      </p:tavLst>
                                    </p:anim>
                                    <p:anim calcmode="lin" valueType="num">
                                      <p:cBhvr>
                                        <p:cTn id="33" dur="1000" fill="hold"/>
                                        <p:tgtEl>
                                          <p:spTgt spid="1127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916238" y="549275"/>
            <a:ext cx="5832475" cy="5643563"/>
          </a:xfrm>
          <a:prstGeom prst="rect">
            <a:avLst/>
          </a:prstGeom>
          <a:noFill/>
          <a:ln w="9525">
            <a:noFill/>
            <a:miter lim="800000"/>
            <a:headEnd/>
            <a:tailEnd/>
          </a:ln>
        </p:spPr>
        <p:txBody>
          <a:bodyPr anchor="ctr">
            <a:spAutoFit/>
          </a:bodyPr>
          <a:lstStyle/>
          <a:p>
            <a:r>
              <a:rPr lang="ru-RU" sz="2800"/>
              <a:t>Начало промышленного производства стекла в России относится к первой половине 17 века. В 18 столетии наряду с обычными стекольными были заложены хрустальные заводы – Дятьковский и Гусевский. На хрустальном Императорском и стекольном заводе в Петербурге освоены в конце 18 века варка свинцового хрусталя и алмазное гранение (имитация огранки бриллиантов). </a:t>
            </a:r>
          </a:p>
        </p:txBody>
      </p:sp>
      <p:pic>
        <p:nvPicPr>
          <p:cNvPr id="9219" name="Picture 6" descr="picture">
            <a:hlinkClick r:id="rId2"/>
          </p:cNvPr>
          <p:cNvPicPr>
            <a:picLocks noChangeAspect="1" noChangeArrowheads="1"/>
          </p:cNvPicPr>
          <p:nvPr/>
        </p:nvPicPr>
        <p:blipFill>
          <a:blip r:embed="rId3"/>
          <a:srcRect/>
          <a:stretch>
            <a:fillRect/>
          </a:stretch>
        </p:blipFill>
        <p:spPr bwMode="auto">
          <a:xfrm>
            <a:off x="323850" y="549275"/>
            <a:ext cx="2303463" cy="1939925"/>
          </a:xfrm>
          <a:prstGeom prst="rect">
            <a:avLst/>
          </a:prstGeom>
          <a:noFill/>
          <a:ln w="9525">
            <a:noFill/>
            <a:miter lim="800000"/>
            <a:headEnd/>
            <a:tailEnd/>
          </a:ln>
        </p:spPr>
      </p:pic>
      <p:pic>
        <p:nvPicPr>
          <p:cNvPr id="9220" name="Picture 10" descr="id016_xrustal">
            <a:hlinkClick r:id="rId4"/>
          </p:cNvPr>
          <p:cNvPicPr>
            <a:picLocks noChangeAspect="1" noChangeArrowheads="1"/>
          </p:cNvPicPr>
          <p:nvPr/>
        </p:nvPicPr>
        <p:blipFill>
          <a:blip r:embed="rId5"/>
          <a:srcRect/>
          <a:stretch>
            <a:fillRect/>
          </a:stretch>
        </p:blipFill>
        <p:spPr bwMode="auto">
          <a:xfrm>
            <a:off x="323850" y="3068638"/>
            <a:ext cx="2268538" cy="2092325"/>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23850" y="473075"/>
            <a:ext cx="8424863" cy="1187450"/>
          </a:xfrm>
          <a:prstGeom prst="rect">
            <a:avLst/>
          </a:prstGeom>
          <a:noFill/>
          <a:ln w="9525">
            <a:noFill/>
            <a:miter lim="800000"/>
            <a:headEnd/>
            <a:tailEnd/>
          </a:ln>
        </p:spPr>
        <p:txBody>
          <a:bodyPr anchor="ctr">
            <a:spAutoFit/>
          </a:bodyPr>
          <a:lstStyle/>
          <a:p>
            <a:r>
              <a:rPr lang="ru-RU" sz="2400"/>
              <a:t>Природное  стекло – перлит, обсидиан. Первоначально получались непрозрачные стекла, с помощью которых имитировали поделочные камни (малахит, бирюзу и т. д.) </a:t>
            </a:r>
          </a:p>
        </p:txBody>
      </p:sp>
      <p:pic>
        <p:nvPicPr>
          <p:cNvPr id="10243" name="Picture 7" descr="&amp;Kcy;&amp;acy;&amp;kcy;&amp;icy;&amp;mcy;&amp;icy; &amp;tscy;&amp;iecy;&amp;lcy;&amp;iecy;&amp;bcy;&amp;ncy;&amp;ycy;&amp;mcy;&amp;icy; &amp;scy;&amp;vcy;&amp;ocy;&amp;jcy;&amp;scy;&amp;tcy;&amp;vcy;&amp;acy;&amp;mcy;&amp;icy; &amp;ocy;&amp;bcy;&amp;lcy;&amp;acy;&amp;dcy;&amp;acy;&amp;iecy;&amp;tcy; &amp;ocy;&amp;bcy;&amp;scy;&amp;icy;&amp;dcy;&amp;icy;&amp;acy;&amp;ncy;? . &quot; &amp;Vcy;&amp;ocy;&amp;pcy;&amp;rcy;&amp;ocy;&amp;scy;&amp;ycy; &amp;icy; &amp;ocy;&amp;tcy;&amp;vcy;&amp;iecy;&amp;tcy;&amp;ycy;. . &amp;Ocy;&amp;tcy;&amp;vcy;&amp;iecy;&amp;tcy;&amp;ycy; &amp;ncy;&amp;acy; &amp;lcy;&amp;yucy;&amp;bcy;&amp;ycy;&amp;iecy; &amp;vcy;&amp;ocy;&amp;pcy;&amp;rcy;&amp;ocy;&amp;scy;&amp;ycy; - &amp;Kcy;&amp;acy;&amp;kcy;? . &amp;Zcy;&amp;acy;&amp;chcy;&amp;iecy;&amp;mcy;? . &amp;Pcy;&amp;ocy;&amp;chcy;&amp;iecy;&amp;mcy;&amp;ucy;? . &amp;CHcy;&amp;tcy;&amp;ocy;?"/>
          <p:cNvPicPr>
            <a:picLocks noChangeAspect="1" noChangeArrowheads="1"/>
          </p:cNvPicPr>
          <p:nvPr/>
        </p:nvPicPr>
        <p:blipFill>
          <a:blip r:embed="rId2" cstate="email"/>
          <a:srcRect/>
          <a:stretch>
            <a:fillRect/>
          </a:stretch>
        </p:blipFill>
        <p:spPr bwMode="auto">
          <a:xfrm>
            <a:off x="285750" y="4071938"/>
            <a:ext cx="2505075" cy="2500312"/>
          </a:xfrm>
          <a:prstGeom prst="rect">
            <a:avLst/>
          </a:prstGeom>
          <a:noFill/>
          <a:ln w="9525">
            <a:noFill/>
            <a:miter lim="800000"/>
            <a:headEnd/>
            <a:tailEnd/>
          </a:ln>
        </p:spPr>
      </p:pic>
      <p:pic>
        <p:nvPicPr>
          <p:cNvPr id="10244" name="Picture 9" descr="&amp;Pcy;&amp;rcy;&amp;ocy;&amp;dcy;&amp;acy;&amp;zhcy;&amp;acy; &amp;pcy;&amp;iecy;&amp;rcy;&amp;lcy;&amp;icy;&amp;tcy;&amp;acy; &amp;kcy;&amp;ucy;&amp;pcy;&amp;icy;&amp;tcy;&amp;softcy; &amp;zcy;&amp;acy;&amp;kcy;&amp;acy;&amp;zcy;&amp;acy;&amp;tcy;&amp;softcy; - &amp;Ocy;&amp;Ocy;&amp;Ocy;, &amp;Rcy;&amp;Kcy;&amp;Scy; &amp;Dcy;&amp;ocy;&amp;mcy;&amp;scy;&amp;iecy;&amp;rcy;&amp;vcy;&amp;icy;&amp;scy; &amp;Rcy;&amp;ocy;&amp;scy;&amp;scy;&amp;icy;&amp;yacy;,…"/>
          <p:cNvPicPr>
            <a:picLocks noChangeAspect="1" noChangeArrowheads="1"/>
          </p:cNvPicPr>
          <p:nvPr/>
        </p:nvPicPr>
        <p:blipFill>
          <a:blip r:embed="rId3" cstate="email"/>
          <a:srcRect/>
          <a:stretch>
            <a:fillRect/>
          </a:stretch>
        </p:blipFill>
        <p:spPr bwMode="auto">
          <a:xfrm>
            <a:off x="285750" y="2176463"/>
            <a:ext cx="2500313" cy="1874837"/>
          </a:xfrm>
          <a:prstGeom prst="rect">
            <a:avLst/>
          </a:prstGeom>
          <a:noFill/>
          <a:ln w="9525">
            <a:noFill/>
            <a:miter lim="800000"/>
            <a:headEnd/>
            <a:tailEnd/>
          </a:ln>
        </p:spPr>
      </p:pic>
      <p:pic>
        <p:nvPicPr>
          <p:cNvPr id="10245" name="Picture 11" descr="&amp;Kcy;&amp;acy;&amp;kcy;&amp;icy;&amp;iecy; &amp;dcy;&amp;rcy;&amp;acy;&amp;gcy;&amp;ocy;&amp;tscy;&amp;iecy;&amp;ncy;&amp;ncy;&amp;ycy;&amp;iecy; &amp;kcy;&amp;acy;&amp;mcy;&amp;ncy;&amp;icy; &amp;icy; &amp;mcy;&amp;iecy;&amp;tcy;&amp;acy;&amp;lcy;&amp;lcy;&amp;ycy; &amp;scy;&amp;ocy;&amp;ocy;&amp;tcy;&amp;vcy;&amp;iecy;&amp;tcy;&amp;scy;&amp;tcy;&amp;vcy;&amp;ucy;&amp;yucy;&amp;tcy; &amp;gcy;&amp;ocy;&amp;dcy;&amp;ocy;&amp;vcy;&amp;shchcy;&amp;icy;&amp;ncy;&amp;iecy; &amp;scy;&amp;vcy;&amp;acy;&amp;dcy;&amp;softcy;&amp;bcy;&amp;ycy;?-welkome.by"/>
          <p:cNvPicPr>
            <a:picLocks noChangeAspect="1" noChangeArrowheads="1"/>
          </p:cNvPicPr>
          <p:nvPr/>
        </p:nvPicPr>
        <p:blipFill>
          <a:blip r:embed="rId4" cstate="email"/>
          <a:srcRect/>
          <a:stretch>
            <a:fillRect/>
          </a:stretch>
        </p:blipFill>
        <p:spPr bwMode="auto">
          <a:xfrm>
            <a:off x="2928938" y="3071813"/>
            <a:ext cx="3048000" cy="2784475"/>
          </a:xfrm>
          <a:prstGeom prst="rect">
            <a:avLst/>
          </a:prstGeom>
          <a:noFill/>
          <a:ln w="9525">
            <a:noFill/>
            <a:miter lim="800000"/>
            <a:headEnd/>
            <a:tailEnd/>
          </a:ln>
        </p:spPr>
      </p:pic>
      <p:pic>
        <p:nvPicPr>
          <p:cNvPr id="10246" name="Picture 13" descr="18 &amp;lcy;&amp;iecy;&amp;tcy; - &amp;bcy;&amp;icy;&amp;rcy;&amp;yucy;&amp;zcy;&amp;ocy;&amp;vcy;&amp;acy;&amp;yacy; &amp;scy;&amp;vcy;&amp;acy;&amp;dcy;&amp;softcy;&amp;bcy;&amp;acy; &amp;Kcy;&amp;acy;&amp;lcy;&amp;iecy;&amp;ncy;&amp;dcy;&amp;acy;&amp;rcy;&amp;softcy; &amp;pcy;&amp;rcy;&amp;acy;&amp;zcy;&amp;dcy;&amp;ncy;&amp;icy;&amp;kcy;&amp;ocy;&amp;vcy;"/>
          <p:cNvPicPr>
            <a:picLocks noChangeAspect="1" noChangeArrowheads="1"/>
          </p:cNvPicPr>
          <p:nvPr/>
        </p:nvPicPr>
        <p:blipFill>
          <a:blip r:embed="rId5" cstate="email"/>
          <a:srcRect/>
          <a:stretch>
            <a:fillRect/>
          </a:stretch>
        </p:blipFill>
        <p:spPr bwMode="auto">
          <a:xfrm>
            <a:off x="5929313" y="2214563"/>
            <a:ext cx="3008312" cy="2938462"/>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535</Words>
  <Application>Microsoft Office PowerPoint</Application>
  <PresentationFormat>Экран (4:3)</PresentationFormat>
  <Paragraphs>35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REIZVIH</dc:creator>
  <cp:lastModifiedBy>Admin</cp:lastModifiedBy>
  <cp:revision>31</cp:revision>
  <dcterms:created xsi:type="dcterms:W3CDTF">2005-04-24T16:21:40Z</dcterms:created>
  <dcterms:modified xsi:type="dcterms:W3CDTF">2015-07-31T04:33:58Z</dcterms:modified>
</cp:coreProperties>
</file>