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65" r:id="rId4"/>
    <p:sldId id="261" r:id="rId5"/>
    <p:sldId id="273" r:id="rId6"/>
    <p:sldId id="301" r:id="rId7"/>
    <p:sldId id="269" r:id="rId8"/>
    <p:sldId id="305" r:id="rId9"/>
    <p:sldId id="303" r:id="rId10"/>
    <p:sldId id="278" r:id="rId11"/>
    <p:sldId id="307" r:id="rId12"/>
    <p:sldId id="308" r:id="rId13"/>
    <p:sldId id="271" r:id="rId14"/>
    <p:sldId id="264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7451B"/>
    <a:srgbClr val="DCFDD3"/>
    <a:srgbClr val="99FA7E"/>
    <a:srgbClr val="EEF187"/>
    <a:srgbClr val="FF5050"/>
    <a:srgbClr val="2832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42" autoAdjust="0"/>
    <p:restoredTop sz="95128" autoAdjust="0"/>
  </p:normalViewPr>
  <p:slideViewPr>
    <p:cSldViewPr>
      <p:cViewPr>
        <p:scale>
          <a:sx n="50" d="100"/>
          <a:sy n="5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183-6EDF-48C7-A901-DA7F82ACC47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Почтовая бумага"/>
          <p:cNvSpPr>
            <a:spLocks noGrp="1" noChangeArrowheads="1"/>
          </p:cNvSpPr>
          <p:nvPr>
            <p:ph type="ctrTitle"/>
          </p:nvPr>
        </p:nvSpPr>
        <p:spPr>
          <a:xfrm>
            <a:off x="285720" y="357166"/>
            <a:ext cx="8640763" cy="12144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2020B"/>
                </a:solidFill>
              </a:rPr>
              <a:t>Эффективное использование </a:t>
            </a:r>
            <a:br>
              <a:rPr lang="ru-RU" sz="3200" b="1" dirty="0" smtClean="0">
                <a:solidFill>
                  <a:srgbClr val="C2020B"/>
                </a:solidFill>
              </a:rPr>
            </a:br>
            <a:r>
              <a:rPr lang="ru-RU" sz="3200" b="1" dirty="0" smtClean="0">
                <a:solidFill>
                  <a:srgbClr val="C2020B"/>
                </a:solidFill>
              </a:rPr>
              <a:t>здоровьесберегающих технологий</a:t>
            </a:r>
            <a:br>
              <a:rPr lang="ru-RU" sz="3200" b="1" dirty="0" smtClean="0">
                <a:solidFill>
                  <a:srgbClr val="C2020B"/>
                </a:solidFill>
              </a:rPr>
            </a:br>
            <a:r>
              <a:rPr lang="ru-RU" sz="3200" b="1" dirty="0" smtClean="0">
                <a:solidFill>
                  <a:srgbClr val="C2020B"/>
                </a:solidFill>
              </a:rPr>
              <a:t>в музыкально - игровой деятельности</a:t>
            </a:r>
          </a:p>
        </p:txBody>
      </p:sp>
      <p:sp>
        <p:nvSpPr>
          <p:cNvPr id="15364" name="Text Box 0"/>
          <p:cNvSpPr txBox="1">
            <a:spLocks noChangeArrowheads="1"/>
          </p:cNvSpPr>
          <p:nvPr/>
        </p:nvSpPr>
        <p:spPr bwMode="auto">
          <a:xfrm>
            <a:off x="5220072" y="3861048"/>
            <a:ext cx="3643338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6600"/>
                </a:solidFill>
              </a:rPr>
              <a:t> </a:t>
            </a:r>
            <a:r>
              <a:rPr lang="ru-RU" sz="1600" b="1" i="1" dirty="0" smtClean="0">
                <a:solidFill>
                  <a:srgbClr val="006600"/>
                </a:solidFill>
              </a:rPr>
              <a:t>                   </a:t>
            </a:r>
            <a:endParaRPr lang="ru-RU" sz="2000" b="1" i="1" dirty="0" smtClean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Подготовила 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музыкальный руководитель ГБОУ СОШ №2 «ОЦ» СП – Детский сад №1 «Одуванчик»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  Клемчук А.А.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5" name="Содержимое 13" descr="imgFu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928802"/>
            <a:ext cx="4572032" cy="41434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53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Игровой массаж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14282" y="1000108"/>
            <a:ext cx="3168000" cy="1714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Повышает защитные свойства верхних дыхательных путей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5975648" y="2500306"/>
            <a:ext cx="3168352" cy="15513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Деятельность вестибулярного аппарата</a:t>
            </a:r>
          </a:p>
          <a:p>
            <a:pPr algn="ctr"/>
            <a:endParaRPr lang="ru-RU" sz="2200" b="1" dirty="0" smtClean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28992" y="1357298"/>
            <a:ext cx="2953686" cy="14084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Вегетососудистый тонус</a:t>
            </a:r>
          </a:p>
        </p:txBody>
      </p:sp>
      <p:pic>
        <p:nvPicPr>
          <p:cNvPr id="11266" name="Picture 2" descr="C:\Users\Анюта\Desktop\фото для здоровьесбер\P10809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78605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Анюта\Desktop\фото для здоровьесбер\P10808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67119" y="4000504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Рабочий стол\Рук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3786190"/>
            <a:ext cx="1474839" cy="1080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4295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Пальчиковые игры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34" y="4429132"/>
            <a:ext cx="325775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Совершенствует внимание и память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43504" y="4500570"/>
            <a:ext cx="325800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Облегчает будущим школьникам усвоение навыков письма</a:t>
            </a:r>
          </a:p>
        </p:txBody>
      </p:sp>
      <p:pic>
        <p:nvPicPr>
          <p:cNvPr id="2050" name="Picture 2" descr="C:\Users\Анюта\Desktop\фото для здоровьесбер\P10808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214422"/>
            <a:ext cx="3714742" cy="2786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Анюта\Desktop\фото для здоровьесбер\P10808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214422"/>
            <a:ext cx="3643338" cy="2732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ll dir="rd"/>
      </p:transition>
    </mc:Choice>
    <mc:Fallback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4295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Речевые игры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2066" y="642918"/>
            <a:ext cx="325775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Развивает тембровый, звуковысотный и динамический слух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1285852" y="1428736"/>
            <a:ext cx="3258000" cy="19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Музыкальную память, чувство ритма, дикцию.</a:t>
            </a:r>
          </a:p>
        </p:txBody>
      </p:sp>
      <p:pic>
        <p:nvPicPr>
          <p:cNvPr id="33794" name="Picture 2" descr="C:\Users\Анюта\Desktop\фото для здоровьесбер\P10808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643314"/>
            <a:ext cx="3833807" cy="2875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C:\Users\Анюта\Desktop\фото для здоровьесбер\P10808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928934"/>
            <a:ext cx="4095746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ll dir="rd"/>
      </p:transition>
    </mc:Choice>
    <mc:Fallback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Музыкотерапия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00813" y="4437112"/>
            <a:ext cx="2643174" cy="21431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коррекция настроения и отдельных черт характера </a:t>
            </a:r>
          </a:p>
        </p:txBody>
      </p:sp>
      <p:sp>
        <p:nvSpPr>
          <p:cNvPr id="9" name="Овал 8"/>
          <p:cNvSpPr/>
          <p:nvPr/>
        </p:nvSpPr>
        <p:spPr>
          <a:xfrm>
            <a:off x="5000628" y="4286256"/>
            <a:ext cx="2924398" cy="17939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Уменьшает головную и мышечную боль</a:t>
            </a:r>
          </a:p>
        </p:txBody>
      </p:sp>
      <p:pic>
        <p:nvPicPr>
          <p:cNvPr id="10241" name="Picture 1" descr="C:\Users\Анюта\Desktop\фото для здоровьесбер\P10808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3786214" cy="283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4929190" y="1071546"/>
            <a:ext cx="2214578" cy="12144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Повышает иммунитет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70" y="2428868"/>
            <a:ext cx="3143272" cy="15716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Снижает напряжение и раздражительность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Результаты 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развития музыкальных и творческих способностей детей;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эмоционального благополучия каждого воспитанника;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речевого развития;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снижение уровня заболеваемости;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физической и умственной работоспособности дошкольников. </a:t>
            </a:r>
          </a:p>
          <a:p>
            <a:endParaRPr lang="ru-RU" dirty="0"/>
          </a:p>
        </p:txBody>
      </p:sp>
      <p:pic>
        <p:nvPicPr>
          <p:cNvPr id="7" name="Рисунок 4" descr="cont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0"/>
            <a:ext cx="3789134" cy="10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5" name="Picture 1" descr="C:\Users\Анюта\Desktop\3d8c3bcf8d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572296" cy="257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3536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C00000"/>
                </a:solidFill>
              </a:rPr>
              <a:t> технологии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428736"/>
            <a:ext cx="4714908" cy="40719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целостная система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-оздоровительных, коррекционных и профилактических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мероприятий направленных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 укрепление здоровья участников образовательного процесса. </a:t>
            </a:r>
          </a:p>
        </p:txBody>
      </p:sp>
      <p:pic>
        <p:nvPicPr>
          <p:cNvPr id="8" name="Рисунок 5" descr="Заяц и лягушонок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3500438"/>
            <a:ext cx="3642351" cy="3096000"/>
          </a:xfrm>
          <a:prstGeom prst="round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8" descr="музо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1844823"/>
            <a:ext cx="1241379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055" y="104128"/>
            <a:ext cx="8872119" cy="6611866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83214"/>
                </a:solidFill>
              </a:rPr>
              <a:t> </a:t>
            </a:r>
            <a:endParaRPr lang="ru-RU" b="1" dirty="0" smtClean="0">
              <a:solidFill>
                <a:srgbClr val="37451B"/>
              </a:solidFill>
            </a:endParaRP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562853"/>
            <a:ext cx="9144000" cy="6000792"/>
            <a:chOff x="-123235" y="394455"/>
            <a:chExt cx="9144000" cy="600079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7139" y="394455"/>
              <a:ext cx="8572560" cy="6000792"/>
            </a:xfrm>
            <a:prstGeom prst="rect">
              <a:avLst/>
            </a:prstGeom>
            <a:noFill/>
          </p:spPr>
        </p:sp>
        <p:sp>
          <p:nvSpPr>
            <p:cNvPr id="7" name="Арка 6"/>
            <p:cNvSpPr/>
            <p:nvPr/>
          </p:nvSpPr>
          <p:spPr>
            <a:xfrm>
              <a:off x="1734121" y="545958"/>
              <a:ext cx="5091765" cy="5091765"/>
            </a:xfrm>
            <a:prstGeom prst="blockArc">
              <a:avLst>
                <a:gd name="adj1" fmla="val 14348362"/>
                <a:gd name="adj2" fmla="val 17714545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559046" y="1183995"/>
              <a:ext cx="5091765" cy="5091765"/>
            </a:xfrm>
            <a:prstGeom prst="blockArc">
              <a:avLst>
                <a:gd name="adj1" fmla="val 13616047"/>
                <a:gd name="adj2" fmla="val 15804411"/>
                <a:gd name="adj3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0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1519807" y="474520"/>
              <a:ext cx="6500858" cy="4286280"/>
            </a:xfrm>
            <a:prstGeom prst="blockArc">
              <a:avLst>
                <a:gd name="adj1" fmla="val 9805301"/>
                <a:gd name="adj2" fmla="val 12144718"/>
                <a:gd name="adj3" fmla="val 348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726349"/>
                <a:satOff val="30964"/>
                <a:lumOff val="6711"/>
                <a:alphaOff val="0"/>
              </a:schemeClr>
            </a:fillRef>
            <a:effectRef idx="0">
              <a:schemeClr val="accent5">
                <a:hueOff val="-7726349"/>
                <a:satOff val="30964"/>
                <a:lumOff val="67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Арка 9"/>
            <p:cNvSpPr/>
            <p:nvPr/>
          </p:nvSpPr>
          <p:spPr>
            <a:xfrm>
              <a:off x="1376931" y="760272"/>
              <a:ext cx="5286413" cy="5286412"/>
            </a:xfrm>
            <a:prstGeom prst="blockArc">
              <a:avLst>
                <a:gd name="adj1" fmla="val 9134174"/>
                <a:gd name="adj2" fmla="val 10987966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Арка 10"/>
            <p:cNvSpPr/>
            <p:nvPr/>
          </p:nvSpPr>
          <p:spPr>
            <a:xfrm>
              <a:off x="1662683" y="1046024"/>
              <a:ext cx="5091765" cy="5091765"/>
            </a:xfrm>
            <a:prstGeom prst="blockArc">
              <a:avLst>
                <a:gd name="adj1" fmla="val 6078272"/>
                <a:gd name="adj2" fmla="val 8275204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0"/>
                <a:satOff val="22117"/>
                <a:lumOff val="4793"/>
                <a:alphaOff val="0"/>
              </a:schemeClr>
            </a:fillRef>
            <a:effectRef idx="0">
              <a:schemeClr val="accent5">
                <a:hueOff val="-5518820"/>
                <a:satOff val="22117"/>
                <a:lumOff val="47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Арка 11"/>
            <p:cNvSpPr/>
            <p:nvPr/>
          </p:nvSpPr>
          <p:spPr>
            <a:xfrm>
              <a:off x="2734253" y="760272"/>
              <a:ext cx="5091765" cy="5091765"/>
            </a:xfrm>
            <a:prstGeom prst="blockArc">
              <a:avLst>
                <a:gd name="adj1" fmla="val 4001050"/>
                <a:gd name="adj2" fmla="val 6841879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5056"/>
                <a:satOff val="17694"/>
                <a:lumOff val="3835"/>
                <a:alphaOff val="0"/>
              </a:schemeClr>
            </a:fillRef>
            <a:effectRef idx="0">
              <a:schemeClr val="accent5">
                <a:hueOff val="-4415056"/>
                <a:satOff val="17694"/>
                <a:lumOff val="38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Арка 13"/>
            <p:cNvSpPr/>
            <p:nvPr/>
          </p:nvSpPr>
          <p:spPr>
            <a:xfrm>
              <a:off x="2519939" y="1046024"/>
              <a:ext cx="5091765" cy="5091765"/>
            </a:xfrm>
            <a:prstGeom prst="blockArc">
              <a:avLst>
                <a:gd name="adj1" fmla="val 189399"/>
                <a:gd name="adj2" fmla="val 2337084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07528"/>
                <a:satOff val="8847"/>
                <a:lumOff val="1917"/>
                <a:alphaOff val="0"/>
              </a:schemeClr>
            </a:fillRef>
            <a:effectRef idx="0">
              <a:schemeClr val="accent5">
                <a:hueOff val="-2207528"/>
                <a:satOff val="8847"/>
                <a:lumOff val="19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Арка 14"/>
            <p:cNvSpPr/>
            <p:nvPr/>
          </p:nvSpPr>
          <p:spPr>
            <a:xfrm>
              <a:off x="2662815" y="1046024"/>
              <a:ext cx="5091765" cy="5091765"/>
            </a:xfrm>
            <a:prstGeom prst="blockArc">
              <a:avLst>
                <a:gd name="adj1" fmla="val 18937897"/>
                <a:gd name="adj2" fmla="val 20963761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0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Арка 15"/>
            <p:cNvSpPr/>
            <p:nvPr/>
          </p:nvSpPr>
          <p:spPr>
            <a:xfrm rot="879132">
              <a:off x="3028852" y="992265"/>
              <a:ext cx="4677999" cy="5190078"/>
            </a:xfrm>
            <a:prstGeom prst="blockArc">
              <a:avLst>
                <a:gd name="adj1" fmla="val 16264036"/>
                <a:gd name="adj2" fmla="val 18798209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3103027" y="2553492"/>
              <a:ext cx="2700000" cy="1440000"/>
            </a:xfrm>
            <a:custGeom>
              <a:avLst/>
              <a:gdLst>
                <a:gd name="connsiteX0" fmla="*/ 0 w 2138320"/>
                <a:gd name="connsiteY0" fmla="*/ 696939 h 1393878"/>
                <a:gd name="connsiteX1" fmla="*/ 1069160 w 2138320"/>
                <a:gd name="connsiteY1" fmla="*/ 0 h 1393878"/>
                <a:gd name="connsiteX2" fmla="*/ 2138320 w 2138320"/>
                <a:gd name="connsiteY2" fmla="*/ 696939 h 1393878"/>
                <a:gd name="connsiteX3" fmla="*/ 1069160 w 2138320"/>
                <a:gd name="connsiteY3" fmla="*/ 1393878 h 1393878"/>
                <a:gd name="connsiteX4" fmla="*/ 0 w 2138320"/>
                <a:gd name="connsiteY4" fmla="*/ 696939 h 139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320" h="1393878">
                  <a:moveTo>
                    <a:pt x="0" y="696939"/>
                  </a:moveTo>
                  <a:cubicBezTo>
                    <a:pt x="0" y="312030"/>
                    <a:pt x="478679" y="0"/>
                    <a:pt x="1069160" y="0"/>
                  </a:cubicBezTo>
                  <a:cubicBezTo>
                    <a:pt x="1659641" y="0"/>
                    <a:pt x="2138320" y="312030"/>
                    <a:pt x="2138320" y="696939"/>
                  </a:cubicBezTo>
                  <a:cubicBezTo>
                    <a:pt x="2138320" y="1081848"/>
                    <a:pt x="1659641" y="1393878"/>
                    <a:pt x="1069160" y="1393878"/>
                  </a:cubicBezTo>
                  <a:cubicBezTo>
                    <a:pt x="478679" y="1393878"/>
                    <a:pt x="0" y="1081848"/>
                    <a:pt x="0" y="696939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550" tIns="229529" rIns="338550" bIns="22952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Система музыкально </a:t>
              </a:r>
              <a:r>
                <a:rPr lang="ru-RU" sz="2000" b="1" dirty="0">
                  <a:solidFill>
                    <a:schemeClr val="tx1"/>
                  </a:solidFill>
                </a:rPr>
                <a:t>– оздоровительной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работы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305889" y="474520"/>
              <a:ext cx="2613786" cy="1080000"/>
            </a:xfrm>
            <a:custGeom>
              <a:avLst/>
              <a:gdLst>
                <a:gd name="connsiteX0" fmla="*/ 0 w 1634536"/>
                <a:gd name="connsiteY0" fmla="*/ 510845 h 1021690"/>
                <a:gd name="connsiteX1" fmla="*/ 817268 w 1634536"/>
                <a:gd name="connsiteY1" fmla="*/ 0 h 1021690"/>
                <a:gd name="connsiteX2" fmla="*/ 1634536 w 1634536"/>
                <a:gd name="connsiteY2" fmla="*/ 510845 h 1021690"/>
                <a:gd name="connsiteX3" fmla="*/ 817268 w 1634536"/>
                <a:gd name="connsiteY3" fmla="*/ 1021690 h 1021690"/>
                <a:gd name="connsiteX4" fmla="*/ 0 w 1634536"/>
                <a:gd name="connsiteY4" fmla="*/ 510845 h 102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536" h="1021690">
                  <a:moveTo>
                    <a:pt x="0" y="510845"/>
                  </a:moveTo>
                  <a:cubicBezTo>
                    <a:pt x="0" y="228713"/>
                    <a:pt x="365903" y="0"/>
                    <a:pt x="817268" y="0"/>
                  </a:cubicBezTo>
                  <a:cubicBezTo>
                    <a:pt x="1268633" y="0"/>
                    <a:pt x="1634536" y="228713"/>
                    <a:pt x="1634536" y="510845"/>
                  </a:cubicBezTo>
                  <a:cubicBezTo>
                    <a:pt x="1634536" y="792977"/>
                    <a:pt x="1268633" y="1021690"/>
                    <a:pt x="817268" y="1021690"/>
                  </a:cubicBezTo>
                  <a:cubicBezTo>
                    <a:pt x="365903" y="1021690"/>
                    <a:pt x="0" y="792977"/>
                    <a:pt x="0" y="51084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772" tIns="175023" rIns="264772" bIns="17502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Дыхательная гимнастика</a:t>
              </a:r>
              <a:endParaRPr lang="ru-RU" sz="2000" b="1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232892" y="1473492"/>
              <a:ext cx="2520000" cy="1080000"/>
            </a:xfrm>
            <a:custGeom>
              <a:avLst/>
              <a:gdLst>
                <a:gd name="connsiteX0" fmla="*/ 0 w 1837348"/>
                <a:gd name="connsiteY0" fmla="*/ 552235 h 1104470"/>
                <a:gd name="connsiteX1" fmla="*/ 918674 w 1837348"/>
                <a:gd name="connsiteY1" fmla="*/ 0 h 1104470"/>
                <a:gd name="connsiteX2" fmla="*/ 1837348 w 1837348"/>
                <a:gd name="connsiteY2" fmla="*/ 552235 h 1104470"/>
                <a:gd name="connsiteX3" fmla="*/ 918674 w 1837348"/>
                <a:gd name="connsiteY3" fmla="*/ 1104470 h 1104470"/>
                <a:gd name="connsiteX4" fmla="*/ 0 w 1837348"/>
                <a:gd name="connsiteY4" fmla="*/ 552235 h 110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348" h="1104470">
                  <a:moveTo>
                    <a:pt x="0" y="552235"/>
                  </a:moveTo>
                  <a:cubicBezTo>
                    <a:pt x="0" y="247244"/>
                    <a:pt x="411304" y="0"/>
                    <a:pt x="918674" y="0"/>
                  </a:cubicBezTo>
                  <a:cubicBezTo>
                    <a:pt x="1426044" y="0"/>
                    <a:pt x="1837348" y="247244"/>
                    <a:pt x="1837348" y="552235"/>
                  </a:cubicBezTo>
                  <a:cubicBezTo>
                    <a:pt x="1837348" y="857226"/>
                    <a:pt x="1426044" y="1104470"/>
                    <a:pt x="918674" y="1104470"/>
                  </a:cubicBezTo>
                  <a:cubicBezTo>
                    <a:pt x="411304" y="1104470"/>
                    <a:pt x="0" y="857226"/>
                    <a:pt x="0" y="55223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0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473" tIns="187146" rIns="294473" bIns="18714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Артикуляционная гимнастика</a:t>
              </a:r>
              <a:endParaRPr lang="ru-RU" sz="2000" b="1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357889" y="2831974"/>
              <a:ext cx="2662876" cy="143719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74" tIns="165750" rIns="257174" bIns="16575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solidFill>
                  <a:prstClr val="white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</a:rPr>
                <a:t>Оздоровительные  и фонопедические упражнения</a:t>
              </a:r>
              <a:endParaRPr lang="ru-RU" sz="2000" b="1" dirty="0">
                <a:solidFill>
                  <a:prstClr val="white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62551" y="4403610"/>
              <a:ext cx="2520000" cy="108000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5056"/>
                <a:satOff val="17694"/>
                <a:lumOff val="3835"/>
                <a:alphaOff val="0"/>
              </a:schemeClr>
            </a:fillRef>
            <a:effectRef idx="0">
              <a:schemeClr val="accent5">
                <a:hueOff val="-4415056"/>
                <a:satOff val="17694"/>
                <a:lumOff val="38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24" tIns="159400" rIns="250824" bIns="15940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Речевые игры</a:t>
              </a:r>
              <a:endParaRPr lang="ru-RU" sz="2000" b="1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-123235" y="2474784"/>
              <a:ext cx="2675138" cy="108000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0"/>
                <a:satOff val="22117"/>
                <a:lumOff val="4793"/>
                <a:alphaOff val="0"/>
              </a:schemeClr>
            </a:fillRef>
            <a:effectRef idx="0">
              <a:schemeClr val="accent5">
                <a:hueOff val="-5518820"/>
                <a:satOff val="22117"/>
                <a:lumOff val="47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24" tIns="159400" rIns="250824" bIns="15940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Музыкотерапия</a:t>
              </a:r>
              <a:endParaRPr lang="ru-RU" sz="2000" b="1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162617" y="760272"/>
              <a:ext cx="2714644" cy="1214446"/>
            </a:xfrm>
            <a:custGeom>
              <a:avLst/>
              <a:gdLst>
                <a:gd name="connsiteX0" fmla="*/ 0 w 1797978"/>
                <a:gd name="connsiteY0" fmla="*/ 743821 h 1487642"/>
                <a:gd name="connsiteX1" fmla="*/ 898989 w 1797978"/>
                <a:gd name="connsiteY1" fmla="*/ 0 h 1487642"/>
                <a:gd name="connsiteX2" fmla="*/ 1797978 w 1797978"/>
                <a:gd name="connsiteY2" fmla="*/ 743821 h 1487642"/>
                <a:gd name="connsiteX3" fmla="*/ 898989 w 1797978"/>
                <a:gd name="connsiteY3" fmla="*/ 1487642 h 1487642"/>
                <a:gd name="connsiteX4" fmla="*/ 0 w 1797978"/>
                <a:gd name="connsiteY4" fmla="*/ 743821 h 148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978" h="1487642">
                  <a:moveTo>
                    <a:pt x="0" y="743821"/>
                  </a:moveTo>
                  <a:cubicBezTo>
                    <a:pt x="0" y="333020"/>
                    <a:pt x="402491" y="0"/>
                    <a:pt x="898989" y="0"/>
                  </a:cubicBezTo>
                  <a:cubicBezTo>
                    <a:pt x="1395487" y="0"/>
                    <a:pt x="1797978" y="333020"/>
                    <a:pt x="1797978" y="743821"/>
                  </a:cubicBezTo>
                  <a:cubicBezTo>
                    <a:pt x="1797978" y="1154622"/>
                    <a:pt x="1395487" y="1487642"/>
                    <a:pt x="898989" y="1487642"/>
                  </a:cubicBezTo>
                  <a:cubicBezTo>
                    <a:pt x="402491" y="1487642"/>
                    <a:pt x="0" y="1154622"/>
                    <a:pt x="0" y="74382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708" tIns="243260" rIns="288708" bIns="24326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Оздоровительные песенки-распевки</a:t>
              </a:r>
              <a:endParaRPr lang="ru-RU" sz="20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9218" name="Picture 2" descr="C:\Documents and Settings\Admin\Рабочий стол\Book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279040">
            <a:off x="377226" y="-34893"/>
            <a:ext cx="1937206" cy="1080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Ручк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8" y="91129"/>
            <a:ext cx="720000" cy="72000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Детки.pn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1509" y="5635994"/>
            <a:ext cx="1631093" cy="1080000"/>
          </a:xfrm>
          <a:prstGeom prst="rect">
            <a:avLst/>
          </a:prstGeom>
          <a:noFill/>
        </p:spPr>
      </p:pic>
      <p:sp>
        <p:nvSpPr>
          <p:cNvPr id="31" name="Полилиния 30"/>
          <p:cNvSpPr/>
          <p:nvPr/>
        </p:nvSpPr>
        <p:spPr>
          <a:xfrm>
            <a:off x="3214678" y="5429264"/>
            <a:ext cx="2520000" cy="1080000"/>
          </a:xfrm>
          <a:custGeom>
            <a:avLst/>
            <a:gdLst>
              <a:gd name="connsiteX0" fmla="*/ 0 w 1599996"/>
              <a:gd name="connsiteY0" fmla="*/ 487857 h 975714"/>
              <a:gd name="connsiteX1" fmla="*/ 799998 w 1599996"/>
              <a:gd name="connsiteY1" fmla="*/ 0 h 975714"/>
              <a:gd name="connsiteX2" fmla="*/ 1599996 w 1599996"/>
              <a:gd name="connsiteY2" fmla="*/ 487857 h 975714"/>
              <a:gd name="connsiteX3" fmla="*/ 799998 w 1599996"/>
              <a:gd name="connsiteY3" fmla="*/ 975714 h 975714"/>
              <a:gd name="connsiteX4" fmla="*/ 0 w 1599996"/>
              <a:gd name="connsiteY4" fmla="*/ 487857 h 9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996" h="975714">
                <a:moveTo>
                  <a:pt x="0" y="487857"/>
                </a:moveTo>
                <a:cubicBezTo>
                  <a:pt x="0" y="218421"/>
                  <a:pt x="358171" y="0"/>
                  <a:pt x="799998" y="0"/>
                </a:cubicBezTo>
                <a:cubicBezTo>
                  <a:pt x="1241825" y="0"/>
                  <a:pt x="1599996" y="218421"/>
                  <a:pt x="1599996" y="487857"/>
                </a:cubicBezTo>
                <a:cubicBezTo>
                  <a:pt x="1599996" y="757293"/>
                  <a:pt x="1241825" y="975714"/>
                  <a:pt x="799998" y="975714"/>
                </a:cubicBezTo>
                <a:cubicBezTo>
                  <a:pt x="358171" y="975714"/>
                  <a:pt x="0" y="757293"/>
                  <a:pt x="0" y="48785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5056"/>
              <a:satOff val="17694"/>
              <a:lumOff val="3835"/>
              <a:alphaOff val="0"/>
            </a:schemeClr>
          </a:fillRef>
          <a:effectRef idx="0">
            <a:schemeClr val="accent5">
              <a:hueOff val="-4415056"/>
              <a:satOff val="17694"/>
              <a:lumOff val="38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24" tIns="159400" rIns="250824" bIns="15940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/>
              <a:t>Пальчиковые игры</a:t>
            </a:r>
            <a:endParaRPr lang="ru-RU" sz="2000" b="1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5786446" y="4714884"/>
            <a:ext cx="2520000" cy="1080000"/>
          </a:xfrm>
          <a:custGeom>
            <a:avLst/>
            <a:gdLst>
              <a:gd name="connsiteX0" fmla="*/ 0 w 1599996"/>
              <a:gd name="connsiteY0" fmla="*/ 487857 h 975714"/>
              <a:gd name="connsiteX1" fmla="*/ 799998 w 1599996"/>
              <a:gd name="connsiteY1" fmla="*/ 0 h 975714"/>
              <a:gd name="connsiteX2" fmla="*/ 1599996 w 1599996"/>
              <a:gd name="connsiteY2" fmla="*/ 487857 h 975714"/>
              <a:gd name="connsiteX3" fmla="*/ 799998 w 1599996"/>
              <a:gd name="connsiteY3" fmla="*/ 975714 h 975714"/>
              <a:gd name="connsiteX4" fmla="*/ 0 w 1599996"/>
              <a:gd name="connsiteY4" fmla="*/ 487857 h 9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996" h="975714">
                <a:moveTo>
                  <a:pt x="0" y="487857"/>
                </a:moveTo>
                <a:cubicBezTo>
                  <a:pt x="0" y="218421"/>
                  <a:pt x="358171" y="0"/>
                  <a:pt x="799998" y="0"/>
                </a:cubicBezTo>
                <a:cubicBezTo>
                  <a:pt x="1241825" y="0"/>
                  <a:pt x="1599996" y="218421"/>
                  <a:pt x="1599996" y="487857"/>
                </a:cubicBezTo>
                <a:cubicBezTo>
                  <a:pt x="1599996" y="757293"/>
                  <a:pt x="1241825" y="975714"/>
                  <a:pt x="799998" y="975714"/>
                </a:cubicBezTo>
                <a:cubicBezTo>
                  <a:pt x="358171" y="975714"/>
                  <a:pt x="0" y="757293"/>
                  <a:pt x="0" y="487857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174" tIns="165750" rIns="257174" bIns="1657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Игровой массаж</a:t>
            </a:r>
            <a:endParaRPr lang="ru-RU" sz="2000" b="1" dirty="0">
              <a:solidFill>
                <a:prstClr val="white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072066" y="1357298"/>
            <a:ext cx="2986759" cy="16993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Поднимают настроение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15008" y="3214686"/>
            <a:ext cx="3214710" cy="17859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Задают позитивный тон к восприятию окружающего мира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Оздоровительные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песенки - распевки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472" y="4643446"/>
            <a:ext cx="3214710" cy="17859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Подготавливают голос к пению</a:t>
            </a:r>
          </a:p>
        </p:txBody>
      </p:sp>
      <p:sp>
        <p:nvSpPr>
          <p:cNvPr id="10" name="Овал 9"/>
          <p:cNvSpPr/>
          <p:nvPr/>
        </p:nvSpPr>
        <p:spPr>
          <a:xfrm>
            <a:off x="4071934" y="5000636"/>
            <a:ext cx="3143272" cy="1643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Улучшают эмоиональный климат на занятии </a:t>
            </a:r>
          </a:p>
        </p:txBody>
      </p:sp>
      <p:pic>
        <p:nvPicPr>
          <p:cNvPr id="7170" name="Picture 2" descr="C:\Documents and Settings\Admin\Рабочий стол\Танец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336" y="188640"/>
            <a:ext cx="1063554" cy="1800000"/>
          </a:xfrm>
          <a:prstGeom prst="rect">
            <a:avLst/>
          </a:prstGeom>
          <a:noFill/>
        </p:spPr>
      </p:pic>
      <p:pic>
        <p:nvPicPr>
          <p:cNvPr id="13" name="Picture 1" descr="E:\ярмарка фото\P10600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371972" cy="319223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29124" y="4357694"/>
            <a:ext cx="3429024" cy="19057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«Обними плечи»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помогает выработать диафрагмальное дыхание 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1142984"/>
            <a:ext cx="2951438" cy="176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«Насос»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Формирование силы вдоха и выдоха </a:t>
            </a:r>
          </a:p>
        </p:txBody>
      </p:sp>
      <p:pic>
        <p:nvPicPr>
          <p:cNvPr id="4099" name="Picture 3" descr="C:\Documents and Settings\Admin\Рабочий стол\Дит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85794"/>
            <a:ext cx="2030400" cy="2880000"/>
          </a:xfrm>
          <a:prstGeom prst="rect">
            <a:avLst/>
          </a:prstGeom>
          <a:noFill/>
        </p:spPr>
      </p:pic>
      <p:pic>
        <p:nvPicPr>
          <p:cNvPr id="4" name="Picture 3" descr="C:\Users\Анюта\Desktop\фото для здоровьесбер\P10808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464696"/>
            <a:ext cx="3929090" cy="294681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Анюта\Desktop\фото для здоровьесбер\P10808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035850"/>
            <a:ext cx="3857620" cy="289321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Артикуляционная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1934" y="5000636"/>
            <a:ext cx="3107424" cy="16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Развивается музыкальная память, внимание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6429388" y="3929066"/>
            <a:ext cx="2714612" cy="15485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Формируются певческие способности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857224" y="1071546"/>
            <a:ext cx="3071834" cy="162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Тренировка мышц речевого аппарата </a:t>
            </a:r>
          </a:p>
        </p:txBody>
      </p:sp>
      <p:pic>
        <p:nvPicPr>
          <p:cNvPr id="3074" name="Picture 2" descr="C:\Users\Анюта\Desktop\фото для здоровьесбер\P10808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9659" y="1000108"/>
            <a:ext cx="3714776" cy="278608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53" name="Picture 17" descr="C:\Users\Анюта\Desktop\фото для здоровьесбер\P10808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14686"/>
            <a:ext cx="3714744" cy="278605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Оздоровительные и фонопедические упражнения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2143116"/>
            <a:ext cx="4143404" cy="37147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Упражнения способствуют развитию носового, диафрагмального, брюшного дыхания, стимулированию гортанно – глоточного аппарата и деятельности головного мозга.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72066" y="1285860"/>
            <a:ext cx="3500462" cy="21228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Активизация фонационного выдоха</a:t>
            </a:r>
          </a:p>
        </p:txBody>
      </p:sp>
      <p:pic>
        <p:nvPicPr>
          <p:cNvPr id="13313" name="Picture 1" descr="C:\Users\Анюта\Desktop\фото для здоровьесбер\P10808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571876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ll dir="rd"/>
      </p:transition>
    </mc:Choice>
    <mc:Fallback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Психогимнастика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игровой сеанс «Лесная Фея»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4786322"/>
            <a:ext cx="3000396" cy="178592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Этюд «Сказочный лес»</a:t>
            </a:r>
          </a:p>
        </p:txBody>
      </p:sp>
      <p:sp>
        <p:nvSpPr>
          <p:cNvPr id="6" name="Овал 5"/>
          <p:cNvSpPr/>
          <p:nvPr/>
        </p:nvSpPr>
        <p:spPr>
          <a:xfrm>
            <a:off x="5643570" y="1214422"/>
            <a:ext cx="3214710" cy="18036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Этюд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«Друзья поссорились»</a:t>
            </a:r>
          </a:p>
        </p:txBody>
      </p:sp>
      <p:pic>
        <p:nvPicPr>
          <p:cNvPr id="7" name="Picture 3" descr="E:\ярмарка фото\P10600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6640">
            <a:off x="155296" y="1391780"/>
            <a:ext cx="4760452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ярмарка фото\P10600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5531">
            <a:off x="4990796" y="3683063"/>
            <a:ext cx="3881656" cy="291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78482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ярмарка фото\P10600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57166"/>
            <a:ext cx="4495800" cy="320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ярмарка фото\P10601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6826">
            <a:off x="285720" y="3500438"/>
            <a:ext cx="4275531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Анимашки. Герои мультфильмов\mult_14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450" y="4343400"/>
            <a:ext cx="23860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28596" y="857232"/>
            <a:ext cx="3571900" cy="22860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Этюд «Кустики»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Снятие эмоционального напряжения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2493</TotalTime>
  <Words>260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Эффективное использование  здоровьесберегающих технологий в музыкально - игровой деятельности</vt:lpstr>
      <vt:lpstr>Здоровьесберегающие технологии </vt:lpstr>
      <vt:lpstr>Слайд 3</vt:lpstr>
      <vt:lpstr>Оздоровительные  песенки - распевки</vt:lpstr>
      <vt:lpstr>Дыхательная гимнастика</vt:lpstr>
      <vt:lpstr>Артикуляционная гимнастика</vt:lpstr>
      <vt:lpstr>Оздоровительные и фонопедические упражнения</vt:lpstr>
      <vt:lpstr>Психогимнастика  игровой сеанс «Лесная Фея»</vt:lpstr>
      <vt:lpstr>Слайд 9</vt:lpstr>
      <vt:lpstr>Игровой массаж</vt:lpstr>
      <vt:lpstr>Пальчиковые игры</vt:lpstr>
      <vt:lpstr>Речевые игры</vt:lpstr>
      <vt:lpstr>Музыкотерапия</vt:lpstr>
      <vt:lpstr>Результаты :</vt:lpstr>
      <vt:lpstr>Спасибо 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работе музыкального руководителя ДОУ</dc:title>
  <dc:creator>Кушнерова Е. п.</dc:creator>
  <cp:lastModifiedBy>Анюта</cp:lastModifiedBy>
  <cp:revision>279</cp:revision>
  <dcterms:created xsi:type="dcterms:W3CDTF">2012-07-29T11:57:02Z</dcterms:created>
  <dcterms:modified xsi:type="dcterms:W3CDTF">2015-08-14T07:54:38Z</dcterms:modified>
</cp:coreProperties>
</file>