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7" r:id="rId3"/>
    <p:sldId id="267" r:id="rId4"/>
    <p:sldId id="268" r:id="rId5"/>
    <p:sldId id="258" r:id="rId6"/>
    <p:sldId id="259"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4C71EC6-210F-42DE-9C53-41977AD35B3D}" type="datetimeFigureOut">
              <a:rPr lang="ru-RU" smtClean="0"/>
              <a:t>17.08.2015</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17.08.2015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17.08.2015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17.08.2015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17.08.2015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17.08.2015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4C71EC6-210F-42DE-9C53-41977AD35B3D}" type="datetimeFigureOut">
              <a:rPr lang="ru-RU" smtClean="0"/>
              <a:t>17.08.2015</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4C71EC6-210F-42DE-9C53-41977AD35B3D}" type="datetimeFigureOut">
              <a:rPr lang="ru-RU" smtClean="0"/>
              <a:t>17.08.2015</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t>17.08.2015</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548680"/>
            <a:ext cx="7704856" cy="5760640"/>
          </a:xfrm>
        </p:spPr>
        <p:txBody>
          <a:bodyPr>
            <a:normAutofit fontScale="92500"/>
          </a:bodyPr>
          <a:lstStyle/>
          <a:p>
            <a:pPr marL="0" lvl="0" indent="0" algn="ctr" fontAlgn="base">
              <a:spcBef>
                <a:spcPct val="0"/>
              </a:spcBef>
              <a:spcAft>
                <a:spcPct val="0"/>
              </a:spcAft>
              <a:buNone/>
              <a:tabLst>
                <a:tab pos="114300" algn="l"/>
              </a:tabLst>
            </a:pPr>
            <a:endParaRPr lang="ru-RU" sz="1800" dirty="0" smtClean="0">
              <a:solidFill>
                <a:prstClr val="black"/>
              </a:solidFill>
              <a:latin typeface="Times New Roman" pitchFamily="18" charset="0"/>
              <a:ea typeface="Times New Roman" pitchFamily="18" charset="0"/>
              <a:cs typeface="Times New Roman" pitchFamily="18" charset="0"/>
            </a:endParaRPr>
          </a:p>
          <a:p>
            <a:pPr marL="0" lvl="0" indent="0" algn="ctr" fontAlgn="base">
              <a:spcBef>
                <a:spcPct val="0"/>
              </a:spcBef>
              <a:spcAft>
                <a:spcPct val="0"/>
              </a:spcAft>
              <a:buNone/>
              <a:tabLst>
                <a:tab pos="114300" algn="l"/>
              </a:tabLst>
            </a:pPr>
            <a:endParaRPr lang="ru-RU" sz="1800" dirty="0" smtClean="0">
              <a:solidFill>
                <a:prstClr val="black"/>
              </a:solidFill>
              <a:latin typeface="Times New Roman" pitchFamily="18" charset="0"/>
              <a:ea typeface="Times New Roman" pitchFamily="18" charset="0"/>
              <a:cs typeface="Times New Roman" pitchFamily="18" charset="0"/>
            </a:endParaRPr>
          </a:p>
          <a:p>
            <a:pPr marL="0" lvl="0" indent="0" algn="ctr" fontAlgn="base">
              <a:spcBef>
                <a:spcPct val="0"/>
              </a:spcBef>
              <a:spcAft>
                <a:spcPct val="0"/>
              </a:spcAft>
              <a:buNone/>
              <a:tabLst>
                <a:tab pos="114300" algn="l"/>
              </a:tabLst>
            </a:pPr>
            <a:r>
              <a:rPr lang="ru-RU" sz="1800" b="1" dirty="0" smtClean="0">
                <a:solidFill>
                  <a:prstClr val="black"/>
                </a:solidFill>
                <a:latin typeface="Times New Roman" pitchFamily="18" charset="0"/>
                <a:ea typeface="Times New Roman" pitchFamily="18" charset="0"/>
                <a:cs typeface="Times New Roman" pitchFamily="18" charset="0"/>
              </a:rPr>
              <a:t>Муниципальное </a:t>
            </a:r>
            <a:r>
              <a:rPr lang="ru-RU" sz="1800" b="1" dirty="0">
                <a:solidFill>
                  <a:prstClr val="black"/>
                </a:solidFill>
                <a:latin typeface="Times New Roman" pitchFamily="18" charset="0"/>
                <a:ea typeface="Times New Roman" pitchFamily="18" charset="0"/>
                <a:cs typeface="Times New Roman" pitchFamily="18" charset="0"/>
              </a:rPr>
              <a:t>казенное дошкольное образовательное учреждение </a:t>
            </a:r>
          </a:p>
          <a:p>
            <a:pPr marL="0" lvl="0" indent="0" algn="ctr" fontAlgn="base">
              <a:spcBef>
                <a:spcPct val="0"/>
              </a:spcBef>
              <a:spcAft>
                <a:spcPct val="0"/>
              </a:spcAft>
              <a:buNone/>
              <a:tabLst>
                <a:tab pos="114300" algn="l"/>
              </a:tabLst>
            </a:pPr>
            <a:r>
              <a:rPr lang="ru-RU" sz="1800" b="1" dirty="0">
                <a:solidFill>
                  <a:prstClr val="black"/>
                </a:solidFill>
                <a:latin typeface="Times New Roman" pitchFamily="18" charset="0"/>
                <a:ea typeface="Times New Roman" pitchFamily="18" charset="0"/>
                <a:cs typeface="Times New Roman" pitchFamily="18" charset="0"/>
              </a:rPr>
              <a:t>«Центр развития ребёнка – детский сад №7»</a:t>
            </a:r>
          </a:p>
          <a:p>
            <a:pPr marL="0" indent="0">
              <a:buNone/>
            </a:pPr>
            <a:endParaRPr lang="ru-RU" dirty="0" smtClean="0">
              <a:solidFill>
                <a:srgbClr val="000000"/>
              </a:solidFill>
              <a:latin typeface="Trebuchet MS"/>
              <a:ea typeface="Calibri"/>
              <a:cs typeface="Times New Roman"/>
            </a:endParaRPr>
          </a:p>
          <a:p>
            <a:pPr marL="0" indent="0">
              <a:buNone/>
            </a:pPr>
            <a:endParaRPr lang="ru-RU" dirty="0">
              <a:solidFill>
                <a:srgbClr val="000000"/>
              </a:solidFill>
              <a:latin typeface="Trebuchet MS"/>
              <a:ea typeface="Calibri"/>
              <a:cs typeface="Times New Roman"/>
            </a:endParaRPr>
          </a:p>
          <a:p>
            <a:pPr marL="0" indent="0" algn="ctr">
              <a:buNone/>
            </a:pP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ebuchet MS"/>
                <a:ea typeface="Calibri"/>
                <a:cs typeface="Times New Roman"/>
              </a:rPr>
              <a:t>Современное спортивное </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ebuchet MS"/>
                <a:ea typeface="Calibri"/>
                <a:cs typeface="Times New Roman"/>
              </a:rPr>
              <a:t>и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ebuchet MS"/>
                <a:ea typeface="Calibri"/>
                <a:cs typeface="Times New Roman"/>
              </a:rPr>
              <a:t>игровое оборудование</a:t>
            </a:r>
          </a:p>
          <a:p>
            <a:pPr marL="0" indent="0" algn="ctr">
              <a:buNone/>
            </a:pPr>
            <a:endParaRPr lang="ru-RU" dirty="0">
              <a:solidFill>
                <a:srgbClr val="000000"/>
              </a:solidFill>
              <a:latin typeface="Trebuchet MS"/>
              <a:cs typeface="Times New Roman"/>
            </a:endParaRPr>
          </a:p>
          <a:p>
            <a:pPr marL="0" indent="0" algn="ctr">
              <a:buNone/>
            </a:pPr>
            <a:endParaRPr lang="ru-RU" dirty="0" smtClean="0">
              <a:solidFill>
                <a:srgbClr val="000000"/>
              </a:solidFill>
              <a:latin typeface="Trebuchet MS"/>
              <a:cs typeface="Times New Roman"/>
            </a:endParaRPr>
          </a:p>
          <a:p>
            <a:pPr marL="0" indent="0" algn="r">
              <a:buNone/>
            </a:pPr>
            <a:endParaRPr lang="ru-RU" sz="1600" dirty="0">
              <a:solidFill>
                <a:srgbClr val="000000"/>
              </a:solidFill>
              <a:latin typeface="Times New Roman" pitchFamily="18" charset="0"/>
              <a:cs typeface="Times New Roman" pitchFamily="18" charset="0"/>
            </a:endParaRPr>
          </a:p>
          <a:p>
            <a:pPr marL="0" indent="0" algn="ctr">
              <a:buNone/>
            </a:pPr>
            <a:r>
              <a:rPr lang="ru-RU" sz="1600" b="1" dirty="0" smtClean="0">
                <a:solidFill>
                  <a:srgbClr val="000000"/>
                </a:solidFill>
                <a:latin typeface="Times New Roman" pitchFamily="18" charset="0"/>
                <a:cs typeface="Times New Roman" pitchFamily="18" charset="0"/>
              </a:rPr>
              <a:t>                                                                                                       Подготовила инструктор </a:t>
            </a:r>
          </a:p>
          <a:p>
            <a:pPr marL="0" indent="0" algn="ctr">
              <a:buNone/>
            </a:pPr>
            <a:r>
              <a:rPr lang="ru-RU" sz="1600" b="1" dirty="0" smtClean="0">
                <a:solidFill>
                  <a:srgbClr val="000000"/>
                </a:solidFill>
                <a:latin typeface="Times New Roman" pitchFamily="18" charset="0"/>
                <a:cs typeface="Times New Roman" pitchFamily="18" charset="0"/>
              </a:rPr>
              <a:t>                                                                                                            физической культуры</a:t>
            </a:r>
          </a:p>
          <a:p>
            <a:pPr marL="0" indent="0" algn="ctr">
              <a:buNone/>
            </a:pPr>
            <a:r>
              <a:rPr lang="ru-RU" sz="1600" b="1" dirty="0" smtClean="0">
                <a:solidFill>
                  <a:srgbClr val="000000"/>
                </a:solidFill>
                <a:latin typeface="Times New Roman" pitchFamily="18" charset="0"/>
                <a:cs typeface="Times New Roman" pitchFamily="18" charset="0"/>
              </a:rPr>
              <a:t>                                                                                                                    </a:t>
            </a:r>
            <a:r>
              <a:rPr lang="ru-RU" sz="1600" b="1" dirty="0" err="1" smtClean="0">
                <a:solidFill>
                  <a:srgbClr val="000000"/>
                </a:solidFill>
                <a:latin typeface="Times New Roman" pitchFamily="18" charset="0"/>
                <a:cs typeface="Times New Roman" pitchFamily="18" charset="0"/>
              </a:rPr>
              <a:t>Шаповалова</a:t>
            </a:r>
            <a:r>
              <a:rPr lang="ru-RU" sz="1600" b="1" dirty="0" smtClean="0">
                <a:solidFill>
                  <a:srgbClr val="000000"/>
                </a:solidFill>
                <a:latin typeface="Times New Roman" pitchFamily="18" charset="0"/>
                <a:cs typeface="Times New Roman" pitchFamily="18" charset="0"/>
              </a:rPr>
              <a:t> С.Н.</a:t>
            </a:r>
          </a:p>
          <a:p>
            <a:pPr marL="0" indent="0" algn="r">
              <a:buNone/>
            </a:pPr>
            <a:endParaRPr lang="ru-RU" sz="1600" b="1" dirty="0">
              <a:solidFill>
                <a:srgbClr val="000000"/>
              </a:solidFill>
              <a:latin typeface="Times New Roman" pitchFamily="18" charset="0"/>
              <a:cs typeface="Times New Roman" pitchFamily="18" charset="0"/>
            </a:endParaRPr>
          </a:p>
          <a:p>
            <a:pPr marL="0" indent="0" algn="r">
              <a:buNone/>
            </a:pPr>
            <a:endParaRPr lang="ru-RU" sz="1600" b="1" dirty="0" smtClean="0">
              <a:solidFill>
                <a:srgbClr val="000000"/>
              </a:solidFill>
              <a:latin typeface="Times New Roman" pitchFamily="18" charset="0"/>
              <a:cs typeface="Times New Roman" pitchFamily="18" charset="0"/>
            </a:endParaRPr>
          </a:p>
          <a:p>
            <a:pPr marL="0" indent="0" algn="ctr">
              <a:buNone/>
            </a:pPr>
            <a:r>
              <a:rPr lang="ru-RU" sz="1600" b="1" dirty="0" smtClean="0">
                <a:solidFill>
                  <a:srgbClr val="000000"/>
                </a:solidFill>
                <a:latin typeface="Times New Roman" pitchFamily="18" charset="0"/>
                <a:cs typeface="Times New Roman" pitchFamily="18" charset="0"/>
              </a:rPr>
              <a:t>2014г.</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3792361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a:cs typeface="Times New Roman" pitchFamily="18" charset="0"/>
              </a:rPr>
              <a:t/>
            </a:r>
            <a:br>
              <a:rPr lang="ru-RU" sz="32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a:cs typeface="Times New Roman" pitchFamily="18" charset="0"/>
              </a:rPr>
            </a:br>
            <a:r>
              <a:rPr lang="ru-RU" sz="3200" b="1" cap="all" dirty="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a:cs typeface="Times New Roman" pitchFamily="18" charset="0"/>
              </a:rPr>
              <a:t/>
            </a:r>
            <a:br>
              <a:rPr lang="ru-RU" sz="3200" b="1" cap="all" dirty="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a:cs typeface="Times New Roman" pitchFamily="18" charset="0"/>
              </a:rPr>
            </a:br>
            <a:r>
              <a:rPr lang="ru-RU" sz="32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a:cs typeface="Times New Roman" pitchFamily="18" charset="0"/>
              </a:rPr>
              <a:t>коврики - пазлы</a:t>
            </a:r>
            <a:r>
              <a:rPr lang="ru-RU" sz="3200" b="1" cap="all" dirty="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a:cs typeface="Times New Roman" pitchFamily="18" charset="0"/>
              </a:rPr>
              <a:t> </a:t>
            </a:r>
            <a:r>
              <a:rPr lang="ru-RU" sz="14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ea typeface="Calibri"/>
              </a:rPr>
              <a:t/>
            </a:r>
            <a:br>
              <a:rPr lang="ru-RU" sz="14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ea typeface="Calibri"/>
              </a:rPr>
            </a:br>
            <a:r>
              <a:rPr lang="ru-RU" sz="2000" dirty="0" smtClean="0">
                <a:solidFill>
                  <a:srgbClr val="343434"/>
                </a:solidFill>
                <a:latin typeface="Times New Roman" pitchFamily="18" charset="0"/>
                <a:ea typeface="Calibri"/>
                <a:cs typeface="Times New Roman" pitchFamily="18" charset="0"/>
              </a:rPr>
              <a:t>С</a:t>
            </a:r>
            <a:r>
              <a:rPr lang="ru-RU" sz="2000" dirty="0" smtClean="0">
                <a:solidFill>
                  <a:srgbClr val="343434"/>
                </a:solidFill>
                <a:latin typeface="Times New Roman" pitchFamily="18" charset="0"/>
                <a:ea typeface="Times New Roman"/>
                <a:cs typeface="Times New Roman" pitchFamily="18" charset="0"/>
              </a:rPr>
              <a:t>пособствуют </a:t>
            </a:r>
            <a:r>
              <a:rPr lang="ru-RU" sz="2000" dirty="0">
                <a:solidFill>
                  <a:srgbClr val="343434"/>
                </a:solidFill>
                <a:latin typeface="Times New Roman" pitchFamily="18" charset="0"/>
                <a:ea typeface="Times New Roman"/>
                <a:cs typeface="Times New Roman" pitchFamily="18" charset="0"/>
              </a:rPr>
              <a:t>расширению кругозора, </a:t>
            </a:r>
            <a:r>
              <a:rPr lang="ru-RU" sz="2000" dirty="0" smtClean="0">
                <a:solidFill>
                  <a:srgbClr val="343434"/>
                </a:solidFill>
                <a:latin typeface="Times New Roman" pitchFamily="18" charset="0"/>
                <a:ea typeface="Times New Roman"/>
                <a:cs typeface="Times New Roman" pitchFamily="18" charset="0"/>
              </a:rPr>
              <a:t>служат </a:t>
            </a:r>
            <a:r>
              <a:rPr lang="ru-RU" sz="2000" dirty="0">
                <a:solidFill>
                  <a:srgbClr val="343434"/>
                </a:solidFill>
                <a:latin typeface="Times New Roman" pitchFamily="18" charset="0"/>
                <a:ea typeface="Times New Roman"/>
                <a:cs typeface="Times New Roman" pitchFamily="18" charset="0"/>
              </a:rPr>
              <a:t>для развития тактильных ощущений, речи, памяти, фантазии, пространственного </a:t>
            </a:r>
            <a:r>
              <a:rPr lang="ru-RU" sz="2000" dirty="0" smtClean="0">
                <a:solidFill>
                  <a:srgbClr val="343434"/>
                </a:solidFill>
                <a:latin typeface="Times New Roman" pitchFamily="18" charset="0"/>
                <a:ea typeface="Times New Roman"/>
                <a:cs typeface="Times New Roman" pitchFamily="18" charset="0"/>
              </a:rPr>
              <a:t>мышления.</a:t>
            </a:r>
            <a:r>
              <a:rPr lang="ru-RU" sz="2000" dirty="0">
                <a:solidFill>
                  <a:srgbClr val="343434"/>
                </a:solidFill>
                <a:latin typeface="Times New Roman" pitchFamily="18" charset="0"/>
                <a:ea typeface="Times New Roman"/>
                <a:cs typeface="Times New Roman" pitchFamily="18" charset="0"/>
              </a:rPr>
              <a:t/>
            </a:r>
            <a:br>
              <a:rPr lang="ru-RU" sz="2000" dirty="0">
                <a:solidFill>
                  <a:srgbClr val="343434"/>
                </a:solidFill>
                <a:latin typeface="Times New Roman" pitchFamily="18" charset="0"/>
                <a:ea typeface="Times New Roman"/>
                <a:cs typeface="Times New Roman" pitchFamily="18" charset="0"/>
              </a:rPr>
            </a:br>
            <a:endParaRPr lang="ru-RU" sz="2000" b="1" cap="all" dirty="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27784" y="2636912"/>
            <a:ext cx="4201164" cy="3603625"/>
          </a:xfrm>
        </p:spPr>
      </p:pic>
    </p:spTree>
    <p:extLst>
      <p:ext uri="{BB962C8B-B14F-4D97-AF65-F5344CB8AC3E}">
        <p14:creationId xmlns:p14="http://schemas.microsoft.com/office/powerpoint/2010/main" val="3552868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5" y="476672"/>
            <a:ext cx="7416824" cy="1728192"/>
          </a:xfrm>
        </p:spPr>
        <p:txBody>
          <a:bodyPr>
            <a:normAutofit fontScale="90000"/>
          </a:bodyPr>
          <a:lstStyle/>
          <a:p>
            <a:pPr algn="l">
              <a:lnSpc>
                <a:spcPct val="115000"/>
              </a:lnSpc>
              <a:spcAft>
                <a:spcPts val="1000"/>
              </a:spcAft>
            </a:pPr>
            <a:r>
              <a:rPr lang="ru-RU" sz="2000" b="1" kern="1800"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a:cs typeface="Times New Roman" pitchFamily="18" charset="0"/>
              </a:rPr>
              <a:t/>
            </a:r>
            <a:br>
              <a:rPr lang="ru-RU" sz="2000" b="1" kern="1800"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a:cs typeface="Times New Roman" pitchFamily="18" charset="0"/>
              </a:rPr>
            </a:br>
            <a:r>
              <a:rPr lang="ru-RU" sz="2000" b="1" kern="1800"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a:cs typeface="Times New Roman" pitchFamily="18" charset="0"/>
              </a:rPr>
              <a:t/>
            </a:r>
            <a:br>
              <a:rPr lang="ru-RU" sz="2000" b="1" kern="1800"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a:cs typeface="Times New Roman" pitchFamily="18" charset="0"/>
              </a:rPr>
            </a:br>
            <a:r>
              <a:rPr lang="ru-RU" sz="2000" b="1" kern="1800"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a:cs typeface="Times New Roman" pitchFamily="18" charset="0"/>
              </a:rPr>
              <a:t/>
            </a:r>
            <a:br>
              <a:rPr lang="ru-RU" sz="2000" b="1" kern="1800"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a:cs typeface="Times New Roman" pitchFamily="18" charset="0"/>
              </a:rPr>
            </a:br>
            <a:r>
              <a:rPr lang="ru-RU" sz="2000" b="1" kern="1800" cap="all" dirty="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a:cs typeface="Times New Roman" pitchFamily="18" charset="0"/>
              </a:rPr>
              <a:t/>
            </a:r>
            <a:br>
              <a:rPr lang="ru-RU" sz="2000" b="1" kern="1800" cap="all" dirty="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a:cs typeface="Times New Roman" pitchFamily="18" charset="0"/>
              </a:rPr>
            </a:br>
            <a:r>
              <a:rPr lang="ru-RU" sz="2000" b="1" kern="1800"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a:cs typeface="Times New Roman" pitchFamily="18" charset="0"/>
              </a:rPr>
              <a:t>                                             </a:t>
            </a:r>
            <a:r>
              <a:rPr lang="ru-RU" sz="2000" b="1" kern="1800" cap="all" dirty="0" err="1"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a:cs typeface="Times New Roman" pitchFamily="18" charset="0"/>
              </a:rPr>
              <a:t>Физиороллы</a:t>
            </a:r>
            <a:r>
              <a:rPr lang="ru-RU" sz="20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a:cs typeface="Times New Roman" pitchFamily="18" charset="0"/>
              </a:rPr>
              <a:t/>
            </a:r>
            <a:br>
              <a:rPr lang="ru-RU" sz="20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a:cs typeface="Times New Roman" pitchFamily="18" charset="0"/>
              </a:rPr>
            </a:br>
            <a:r>
              <a:rPr lang="ru-RU" sz="20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a:cs typeface="Times New Roman" pitchFamily="18" charset="0"/>
              </a:rPr>
              <a:t>         </a:t>
            </a:r>
            <a:r>
              <a:rPr lang="ru-RU" sz="2000" dirty="0" smtClean="0">
                <a:solidFill>
                  <a:srgbClr val="333333"/>
                </a:solidFill>
                <a:latin typeface="Times New Roman" pitchFamily="18" charset="0"/>
                <a:ea typeface="Calibri"/>
                <a:cs typeface="Times New Roman" pitchFamily="18" charset="0"/>
              </a:rPr>
              <a:t>Мячи могут </a:t>
            </a:r>
            <a:r>
              <a:rPr lang="ru-RU" sz="2000" dirty="0">
                <a:solidFill>
                  <a:srgbClr val="333333"/>
                </a:solidFill>
                <a:latin typeface="Times New Roman" pitchFamily="18" charset="0"/>
                <a:ea typeface="Calibri"/>
                <a:cs typeface="Times New Roman" pitchFamily="18" charset="0"/>
              </a:rPr>
              <a:t>использоваться для упражнений, которые направлены на развитие равновесия, укрепление мышц спины и пресса, на коррекцию нарушения осанки, плоскостопия, на активацию нервных </a:t>
            </a:r>
            <a:r>
              <a:rPr lang="ru-RU" sz="2000" dirty="0" smtClean="0">
                <a:solidFill>
                  <a:srgbClr val="333333"/>
                </a:solidFill>
                <a:latin typeface="Times New Roman" pitchFamily="18" charset="0"/>
                <a:ea typeface="Calibri"/>
                <a:cs typeface="Times New Roman" pitchFamily="18" charset="0"/>
              </a:rPr>
              <a:t>окончаний</a:t>
            </a:r>
            <a:r>
              <a:rPr lang="ru-RU" sz="2000" dirty="0">
                <a:solidFill>
                  <a:srgbClr val="333333"/>
                </a:solidFill>
                <a:latin typeface="Times New Roman" pitchFamily="18" charset="0"/>
                <a:ea typeface="Calibri"/>
                <a:cs typeface="Times New Roman" pitchFamily="18" charset="0"/>
              </a:rPr>
              <a:t>,</a:t>
            </a:r>
            <a:r>
              <a:rPr lang="ru-RU" sz="2000" dirty="0" smtClean="0">
                <a:solidFill>
                  <a:srgbClr val="333333"/>
                </a:solidFill>
                <a:latin typeface="Times New Roman" pitchFamily="18" charset="0"/>
                <a:ea typeface="Calibri"/>
                <a:cs typeface="Times New Roman" pitchFamily="18" charset="0"/>
              </a:rPr>
              <a:t> </a:t>
            </a:r>
            <a:r>
              <a:rPr lang="ru-RU" sz="2000" dirty="0">
                <a:solidFill>
                  <a:srgbClr val="333333"/>
                </a:solidFill>
                <a:latin typeface="Times New Roman" pitchFamily="18" charset="0"/>
                <a:ea typeface="Calibri"/>
                <a:cs typeface="Times New Roman" pitchFamily="18" charset="0"/>
              </a:rPr>
              <a:t>способствует развитию координации движений, улучшает эмоционально-психического состояния ребенка и взрослого </a:t>
            </a:r>
            <a:r>
              <a:rPr lang="ru-RU" sz="2000" dirty="0" smtClean="0">
                <a:solidFill>
                  <a:srgbClr val="333333"/>
                </a:solidFill>
                <a:latin typeface="Times New Roman" pitchFamily="18" charset="0"/>
                <a:ea typeface="Calibri"/>
                <a:cs typeface="Times New Roman" pitchFamily="18" charset="0"/>
              </a:rPr>
              <a:t>человека.</a:t>
            </a:r>
            <a:r>
              <a:rPr lang="ru-RU" sz="2000" dirty="0" smtClean="0">
                <a:latin typeface="Times New Roman" pitchFamily="18" charset="0"/>
                <a:ea typeface="Calibri"/>
                <a:cs typeface="Times New Roman" pitchFamily="18" charset="0"/>
              </a:rPr>
              <a:t/>
            </a:r>
            <a:br>
              <a:rPr lang="ru-RU" sz="2000" dirty="0" smtClean="0">
                <a:latin typeface="Times New Roman" pitchFamily="18" charset="0"/>
                <a:ea typeface="Calibri"/>
                <a:cs typeface="Times New Roman" pitchFamily="18" charset="0"/>
              </a:rPr>
            </a:br>
            <a:r>
              <a:rPr lang="ru-RU" sz="1800" dirty="0">
                <a:latin typeface="Times New Roman" pitchFamily="18" charset="0"/>
                <a:ea typeface="Calibri"/>
                <a:cs typeface="Times New Roman" pitchFamily="18" charset="0"/>
              </a:rPr>
              <a:t> </a:t>
            </a:r>
            <a:r>
              <a:rPr lang="ru-RU" sz="1800" dirty="0" smtClean="0">
                <a:latin typeface="Times New Roman" pitchFamily="18" charset="0"/>
                <a:ea typeface="Calibri"/>
                <a:cs typeface="Times New Roman" pitchFamily="18" charset="0"/>
              </a:rPr>
              <a:t>   </a:t>
            </a:r>
            <a:br>
              <a:rPr lang="ru-RU" sz="1800" dirty="0" smtClean="0">
                <a:latin typeface="Times New Roman" pitchFamily="18" charset="0"/>
                <a:ea typeface="Calibri"/>
                <a:cs typeface="Times New Roman" pitchFamily="18" charset="0"/>
              </a:rPr>
            </a:br>
            <a:r>
              <a:rPr lang="ru-RU" sz="1800" dirty="0" smtClean="0">
                <a:latin typeface="Times New Roman" pitchFamily="18" charset="0"/>
                <a:ea typeface="Calibri"/>
                <a:cs typeface="Times New Roman" pitchFamily="18" charset="0"/>
              </a:rPr>
              <a:t>      </a:t>
            </a:r>
            <a:r>
              <a:rPr lang="ru-RU" sz="1600" b="1" cap="all" dirty="0" smtClean="0">
                <a:ln w="9000" cmpd="sng">
                  <a:solidFill>
                    <a:srgbClr val="00B050"/>
                  </a:solidFill>
                  <a:prstDash val="solid"/>
                </a:ln>
                <a:gradFill>
                  <a:gsLst>
                    <a:gs pos="0">
                      <a:srgbClr val="64A73B">
                        <a:shade val="20000"/>
                        <a:satMod val="245000"/>
                      </a:srgbClr>
                    </a:gs>
                    <a:gs pos="43000">
                      <a:srgbClr val="64A73B">
                        <a:satMod val="255000"/>
                      </a:srgbClr>
                    </a:gs>
                    <a:gs pos="48000">
                      <a:srgbClr val="64A73B">
                        <a:shade val="85000"/>
                        <a:satMod val="255000"/>
                      </a:srgbClr>
                    </a:gs>
                    <a:gs pos="100000">
                      <a:srgbClr val="64A73B">
                        <a:shade val="20000"/>
                        <a:satMod val="245000"/>
                      </a:srgbClr>
                    </a:gs>
                  </a:gsLst>
                  <a:lin ang="5400000"/>
                </a:gradFill>
                <a:effectLst>
                  <a:reflection blurRad="12700" stA="28000" endPos="45000" dist="1000" dir="5400000" sy="-100000" algn="bl" rotWithShape="0"/>
                </a:effectLst>
                <a:latin typeface="Times New Roman" pitchFamily="18" charset="0"/>
                <a:ea typeface="Calibri"/>
                <a:cs typeface="Times New Roman" pitchFamily="18" charset="0"/>
              </a:rPr>
              <a:t>форма </a:t>
            </a:r>
            <a:r>
              <a:rPr lang="ru-RU" sz="1600" b="1" cap="all" dirty="0">
                <a:ln w="9000" cmpd="sng">
                  <a:solidFill>
                    <a:srgbClr val="00B050"/>
                  </a:solidFill>
                  <a:prstDash val="solid"/>
                </a:ln>
                <a:gradFill>
                  <a:gsLst>
                    <a:gs pos="0">
                      <a:srgbClr val="64A73B">
                        <a:shade val="20000"/>
                        <a:satMod val="245000"/>
                      </a:srgbClr>
                    </a:gs>
                    <a:gs pos="43000">
                      <a:srgbClr val="64A73B">
                        <a:satMod val="255000"/>
                      </a:srgbClr>
                    </a:gs>
                    <a:gs pos="48000">
                      <a:srgbClr val="64A73B">
                        <a:shade val="85000"/>
                        <a:satMod val="255000"/>
                      </a:srgbClr>
                    </a:gs>
                    <a:gs pos="100000">
                      <a:srgbClr val="64A73B">
                        <a:shade val="20000"/>
                        <a:satMod val="245000"/>
                      </a:srgbClr>
                    </a:gs>
                  </a:gsLst>
                  <a:lin ang="5400000"/>
                </a:gradFill>
                <a:effectLst>
                  <a:reflection blurRad="12700" stA="28000" endPos="45000" dist="1000" dir="5400000" sy="-100000" algn="bl" rotWithShape="0"/>
                </a:effectLst>
                <a:latin typeface="Times New Roman" pitchFamily="18" charset="0"/>
                <a:ea typeface="Calibri"/>
                <a:cs typeface="Times New Roman" pitchFamily="18" charset="0"/>
              </a:rPr>
              <a:t>арахисового </a:t>
            </a:r>
            <a:r>
              <a:rPr lang="ru-RU" sz="1600" b="1" cap="all" dirty="0" smtClean="0">
                <a:ln w="9000" cmpd="sng">
                  <a:solidFill>
                    <a:srgbClr val="00B050"/>
                  </a:solidFill>
                  <a:prstDash val="solid"/>
                </a:ln>
                <a:gradFill>
                  <a:gsLst>
                    <a:gs pos="0">
                      <a:srgbClr val="64A73B">
                        <a:shade val="20000"/>
                        <a:satMod val="245000"/>
                      </a:srgbClr>
                    </a:gs>
                    <a:gs pos="43000">
                      <a:srgbClr val="64A73B">
                        <a:satMod val="255000"/>
                      </a:srgbClr>
                    </a:gs>
                    <a:gs pos="48000">
                      <a:srgbClr val="64A73B">
                        <a:shade val="85000"/>
                        <a:satMod val="255000"/>
                      </a:srgbClr>
                    </a:gs>
                    <a:gs pos="100000">
                      <a:srgbClr val="64A73B">
                        <a:shade val="20000"/>
                        <a:satMod val="245000"/>
                      </a:srgbClr>
                    </a:gs>
                  </a:gsLst>
                  <a:lin ang="5400000"/>
                </a:gradFill>
                <a:effectLst>
                  <a:reflection blurRad="12700" stA="28000" endPos="45000" dist="1000" dir="5400000" sy="-100000" algn="bl" rotWithShape="0"/>
                </a:effectLst>
                <a:latin typeface="Times New Roman" pitchFamily="18" charset="0"/>
                <a:ea typeface="Calibri"/>
                <a:cs typeface="Times New Roman" pitchFamily="18" charset="0"/>
              </a:rPr>
              <a:t>ореха                           </a:t>
            </a:r>
            <a:r>
              <a:rPr lang="ru-RU" sz="1800" dirty="0" smtClean="0">
                <a:solidFill>
                  <a:prstClr val="black"/>
                </a:solidFill>
                <a:latin typeface="Times New Roman" pitchFamily="18" charset="0"/>
                <a:ea typeface="Calibri"/>
                <a:cs typeface="Times New Roman" pitchFamily="18" charset="0"/>
              </a:rPr>
              <a:t> </a:t>
            </a:r>
            <a:r>
              <a:rPr lang="ru-RU" sz="1600" b="1" cap="all" dirty="0" smtClean="0">
                <a:ln w="9000" cmpd="sng">
                  <a:solidFill>
                    <a:srgbClr val="00B050"/>
                  </a:solidFill>
                  <a:prstDash val="solid"/>
                </a:ln>
                <a:gradFill>
                  <a:gsLst>
                    <a:gs pos="0">
                      <a:srgbClr val="64A73B">
                        <a:shade val="20000"/>
                        <a:satMod val="245000"/>
                      </a:srgbClr>
                    </a:gs>
                    <a:gs pos="43000">
                      <a:srgbClr val="64A73B">
                        <a:satMod val="255000"/>
                      </a:srgbClr>
                    </a:gs>
                    <a:gs pos="48000">
                      <a:srgbClr val="64A73B">
                        <a:shade val="85000"/>
                        <a:satMod val="255000"/>
                      </a:srgbClr>
                    </a:gs>
                    <a:gs pos="100000">
                      <a:srgbClr val="64A73B">
                        <a:shade val="20000"/>
                        <a:satMod val="245000"/>
                      </a:srgbClr>
                    </a:gs>
                  </a:gsLst>
                  <a:lin ang="5400000"/>
                </a:gradFill>
                <a:effectLst>
                  <a:reflection blurRad="12700" stA="28000" endPos="45000" dist="1000" dir="5400000" sy="-100000" algn="bl" rotWithShape="0"/>
                </a:effectLst>
                <a:latin typeface="Times New Roman" pitchFamily="18" charset="0"/>
                <a:ea typeface="Calibri"/>
                <a:cs typeface="Times New Roman" pitchFamily="18" charset="0"/>
              </a:rPr>
              <a:t>форма цилиндра</a:t>
            </a:r>
            <a:endParaRPr lang="ru-RU" sz="1600" b="1" cap="all" dirty="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115616" y="3284984"/>
            <a:ext cx="295232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0080" y="3212976"/>
            <a:ext cx="3533378" cy="2880320"/>
          </a:xfrm>
          <a:prstGeom prst="rect">
            <a:avLst/>
          </a:prstGeom>
        </p:spPr>
      </p:pic>
    </p:spTree>
    <p:extLst>
      <p:ext uri="{BB962C8B-B14F-4D97-AF65-F5344CB8AC3E}">
        <p14:creationId xmlns:p14="http://schemas.microsoft.com/office/powerpoint/2010/main" val="1090317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764704"/>
            <a:ext cx="7344816" cy="5256584"/>
          </a:xfrm>
        </p:spPr>
        <p:txBody>
          <a:bodyPr>
            <a:normAutofit/>
          </a:bodyPr>
          <a:lstStyle/>
          <a:p>
            <a:r>
              <a:rPr lang="ru-RU" dirty="0">
                <a:solidFill>
                  <a:srgbClr val="000000"/>
                </a:solidFill>
                <a:latin typeface="Times New Roman" pitchFamily="18" charset="0"/>
                <a:ea typeface="Times New Roman"/>
                <a:cs typeface="Times New Roman" pitchFamily="18" charset="0"/>
              </a:rPr>
              <a:t>Создание </a:t>
            </a:r>
            <a:r>
              <a:rPr lang="ru-RU" dirty="0" err="1" smtClean="0">
                <a:solidFill>
                  <a:srgbClr val="000000"/>
                </a:solidFill>
                <a:latin typeface="Times New Roman" pitchFamily="18" charset="0"/>
                <a:ea typeface="Times New Roman"/>
                <a:cs typeface="Times New Roman" pitchFamily="18" charset="0"/>
              </a:rPr>
              <a:t>здоровьесберегающей</a:t>
            </a:r>
            <a:r>
              <a:rPr lang="ru-RU" dirty="0" smtClean="0">
                <a:solidFill>
                  <a:srgbClr val="000000"/>
                </a:solidFill>
                <a:latin typeface="Times New Roman" pitchFamily="18" charset="0"/>
                <a:ea typeface="Times New Roman"/>
                <a:cs typeface="Times New Roman" pitchFamily="18" charset="0"/>
              </a:rPr>
              <a:t> </a:t>
            </a:r>
            <a:r>
              <a:rPr lang="ru-RU" dirty="0">
                <a:solidFill>
                  <a:srgbClr val="000000"/>
                </a:solidFill>
                <a:latin typeface="Times New Roman" pitchFamily="18" charset="0"/>
                <a:ea typeface="Times New Roman"/>
                <a:cs typeface="Times New Roman" pitchFamily="18" charset="0"/>
              </a:rPr>
              <a:t>среды в ДОУ -  одно из условий проведения целенаправленной работы по укреплению и сохранению здоровья дошкольников. Для спортивного и игрового оборудования предъявляется ряд критериев: оно должно соответствовать анатомо-физиологическим особенностям детей, быть изготовленным из экологически чистых и прочных материалов. Кроме того, оно должно быть эстетически оформленным и ярким, чтобы создать у детей хороший эмоциональный настрой при использовании.</a:t>
            </a:r>
            <a:endParaRPr lang="ru-RU" dirty="0">
              <a:latin typeface="Times New Roman" pitchFamily="18" charset="0"/>
              <a:ea typeface="Times New Roman"/>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836545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a:ext>
            </a:extLst>
          </a:blip>
          <a:stretch>
            <a:fillRect/>
          </a:stretch>
        </p:blipFill>
        <p:spPr>
          <a:xfrm>
            <a:off x="683568" y="548680"/>
            <a:ext cx="7776864" cy="5760640"/>
          </a:xfrm>
        </p:spPr>
      </p:pic>
    </p:spTree>
    <p:extLst>
      <p:ext uri="{BB962C8B-B14F-4D97-AF65-F5344CB8AC3E}">
        <p14:creationId xmlns:p14="http://schemas.microsoft.com/office/powerpoint/2010/main" val="363060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a:ext>
            </a:extLst>
          </a:blip>
          <a:stretch>
            <a:fillRect/>
          </a:stretch>
        </p:blipFill>
        <p:spPr>
          <a:xfrm>
            <a:off x="755576" y="548680"/>
            <a:ext cx="7704856" cy="5760640"/>
          </a:xfrm>
        </p:spPr>
      </p:pic>
    </p:spTree>
    <p:extLst>
      <p:ext uri="{BB962C8B-B14F-4D97-AF65-F5344CB8AC3E}">
        <p14:creationId xmlns:p14="http://schemas.microsoft.com/office/powerpoint/2010/main" val="1758258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899593" y="476672"/>
            <a:ext cx="7344816" cy="2376264"/>
          </a:xfrm>
        </p:spPr>
        <p:txBody>
          <a:bodyPr>
            <a:normAutofit/>
          </a:bodyPr>
          <a:lstStyle/>
          <a:p>
            <a:pPr>
              <a:lnSpc>
                <a:spcPts val="1275"/>
              </a:lnSpc>
              <a:spcBef>
                <a:spcPts val="225"/>
              </a:spcBef>
              <a:spcAft>
                <a:spcPts val="225"/>
              </a:spcAft>
            </a:pPr>
            <a:r>
              <a:rPr lang="ru-RU" sz="24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ea typeface="Calibri"/>
                <a:cs typeface="Times New Roman" pitchFamily="18" charset="0"/>
              </a:rPr>
              <a:t>Балансировочные подушки </a:t>
            </a:r>
            <a:r>
              <a:rPr lang="ru-RU" sz="1200" dirty="0" smtClean="0">
                <a:latin typeface="Calibri"/>
                <a:ea typeface="Calibri"/>
                <a:cs typeface="Times New Roman"/>
              </a:rPr>
              <a:t/>
            </a:r>
            <a:br>
              <a:rPr lang="ru-RU" sz="1200" dirty="0" smtClean="0">
                <a:latin typeface="Calibri"/>
                <a:ea typeface="Calibri"/>
                <a:cs typeface="Times New Roman"/>
              </a:rPr>
            </a:br>
            <a:r>
              <a:rPr lang="ru-RU" sz="1200" dirty="0" smtClean="0">
                <a:latin typeface="Calibri"/>
                <a:ea typeface="Calibri"/>
                <a:cs typeface="Times New Roman"/>
              </a:rPr>
              <a:t/>
            </a:r>
            <a:br>
              <a:rPr lang="ru-RU" sz="1200" dirty="0" smtClean="0">
                <a:latin typeface="Calibri"/>
                <a:ea typeface="Calibri"/>
                <a:cs typeface="Times New Roman"/>
              </a:rPr>
            </a:br>
            <a:r>
              <a:rPr lang="ru-RU" sz="2000" dirty="0" smtClean="0">
                <a:solidFill>
                  <a:srgbClr val="333333"/>
                </a:solidFill>
                <a:latin typeface="Times New Roman" pitchFamily="18" charset="0"/>
                <a:ea typeface="Times New Roman"/>
                <a:cs typeface="Times New Roman" pitchFamily="18" charset="0"/>
              </a:rPr>
              <a:t>Массажный </a:t>
            </a:r>
            <a:r>
              <a:rPr lang="ru-RU" sz="2000" dirty="0">
                <a:solidFill>
                  <a:srgbClr val="333333"/>
                </a:solidFill>
                <a:latin typeface="Times New Roman" pitchFamily="18" charset="0"/>
                <a:ea typeface="Times New Roman"/>
                <a:cs typeface="Times New Roman" pitchFamily="18" charset="0"/>
              </a:rPr>
              <a:t>балансировочный диск способствует развитию чувства равновесия, координации, силовых способностей ребенка. Одна сторона диска покрыта шипами, что дает возможность проводить массаж, самомассаж, обеспечивает тактильную стимуляцию, воздействует на нервные окончания, способствует притоку крови, стимулирует кровообращение, способствует профилактике нарушения плоскостопия.</a:t>
            </a:r>
            <a:r>
              <a:rPr lang="ru-RU" sz="2000" dirty="0">
                <a:latin typeface="Times New Roman" pitchFamily="18" charset="0"/>
                <a:ea typeface="Calibri"/>
                <a:cs typeface="Times New Roman" pitchFamily="18" charset="0"/>
              </a:rPr>
              <a:t/>
            </a:r>
            <a:br>
              <a:rPr lang="ru-RU" sz="2000" dirty="0">
                <a:latin typeface="Times New Roman" pitchFamily="18" charset="0"/>
                <a:ea typeface="Calibri"/>
                <a:cs typeface="Times New Roman" pitchFamily="18" charset="0"/>
              </a:rPr>
            </a:br>
            <a:endParaRPr lang="ru-RU" sz="2000" dirty="0">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59352" y="2636912"/>
            <a:ext cx="3889736" cy="2952328"/>
          </a:xfrm>
          <a:prstGeom prst="rect">
            <a:avLst/>
          </a:prstGeom>
        </p:spPr>
      </p:pic>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115616" y="3573016"/>
            <a:ext cx="3048264" cy="216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978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095023" y="817582"/>
            <a:ext cx="6965245" cy="2107362"/>
          </a:xfrm>
        </p:spPr>
        <p:txBody>
          <a:bodyPr>
            <a:normAutofit fontScale="90000"/>
          </a:bodyPr>
          <a:lstStyle/>
          <a:p>
            <a:pPr algn="l">
              <a:lnSpc>
                <a:spcPct val="115000"/>
              </a:lnSpc>
              <a:spcAft>
                <a:spcPts val="1000"/>
              </a:spcAft>
            </a:pPr>
            <a:r>
              <a:rPr lang="ru-RU" sz="20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rPr>
              <a:t>                           МЯЧИ</a:t>
            </a:r>
            <a:r>
              <a:rPr lang="ru-RU" sz="2000" b="1" cap="all" dirty="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rPr>
              <a:t>, РОЛИКИ </a:t>
            </a:r>
            <a:r>
              <a:rPr lang="ru-RU" sz="20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rPr>
              <a:t>МАССАЖНЫЕ</a:t>
            </a:r>
            <a:br>
              <a:rPr lang="ru-RU" sz="20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rPr>
            </a:br>
            <a:r>
              <a:rPr lang="ru-RU" sz="1800" dirty="0">
                <a:solidFill>
                  <a:srgbClr val="0A130B"/>
                </a:solidFill>
                <a:latin typeface="Times New Roman" pitchFamily="18" charset="0"/>
                <a:ea typeface="Times New Roman"/>
                <a:cs typeface="Times New Roman" pitchFamily="18" charset="0"/>
              </a:rPr>
              <a:t>различных цветов и размеров. Служат для разработки движений пальцев, кистей, стоп, а также массажного, рефлексогенного воздействия на кожу, мышцы, сосуды и нервы сегментов тела при проведении </a:t>
            </a:r>
            <a:r>
              <a:rPr lang="ru-RU" sz="1800" dirty="0" err="1">
                <a:solidFill>
                  <a:srgbClr val="0A130B"/>
                </a:solidFill>
                <a:latin typeface="Times New Roman" pitchFamily="18" charset="0"/>
                <a:ea typeface="Times New Roman"/>
                <a:cs typeface="Times New Roman" pitchFamily="18" charset="0"/>
              </a:rPr>
              <a:t>массажнорефлексогенных</a:t>
            </a:r>
            <a:r>
              <a:rPr lang="ru-RU" sz="1800" dirty="0">
                <a:solidFill>
                  <a:srgbClr val="0A130B"/>
                </a:solidFill>
                <a:latin typeface="Times New Roman" pitchFamily="18" charset="0"/>
                <a:ea typeface="Times New Roman"/>
                <a:cs typeface="Times New Roman" pitchFamily="18" charset="0"/>
              </a:rPr>
              <a:t> мероприятий. Восстанавливают подвижность и чувствительность конечностей. Игольчатая поверхность воздействует на подлежащие ткани, что увеличивает микроциркуляцию в них.</a:t>
            </a:r>
            <a:r>
              <a:rPr lang="ru-RU" sz="1800" dirty="0">
                <a:latin typeface="Times New Roman" pitchFamily="18" charset="0"/>
                <a:ea typeface="Calibri"/>
                <a:cs typeface="Times New Roman" pitchFamily="18" charset="0"/>
              </a:rPr>
              <a:t/>
            </a:r>
            <a:br>
              <a:rPr lang="ru-RU" sz="1800" dirty="0">
                <a:latin typeface="Times New Roman" pitchFamily="18" charset="0"/>
                <a:ea typeface="Calibri"/>
                <a:cs typeface="Times New Roman" pitchFamily="18" charset="0"/>
              </a:rPr>
            </a:br>
            <a:endParaRPr lang="ru-RU" sz="1800" b="1" cap="all" dirty="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07704" y="2780928"/>
            <a:ext cx="5335200" cy="3456024"/>
          </a:xfrm>
        </p:spPr>
      </p:pic>
    </p:spTree>
    <p:extLst>
      <p:ext uri="{BB962C8B-B14F-4D97-AF65-F5344CB8AC3E}">
        <p14:creationId xmlns:p14="http://schemas.microsoft.com/office/powerpoint/2010/main" val="2140857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095023" y="817582"/>
            <a:ext cx="6965245" cy="1531298"/>
          </a:xfrm>
        </p:spPr>
        <p:txBody>
          <a:bodyPr>
            <a:normAutofit/>
          </a:bodyPr>
          <a:lstStyle/>
          <a:p>
            <a:pPr>
              <a:lnSpc>
                <a:spcPts val="1350"/>
              </a:lnSpc>
              <a:spcAft>
                <a:spcPts val="0"/>
              </a:spcAft>
            </a:pPr>
            <a:r>
              <a:rPr lang="ru-RU" sz="2800" b="1" dirty="0" smtClean="0">
                <a:solidFill>
                  <a:srgbClr val="002060"/>
                </a:solidFill>
                <a:effectLst>
                  <a:reflection blurRad="6350" stA="55000" endA="300" endPos="45500" dir="5400000" sy="-100000" algn="bl" rotWithShape="0"/>
                </a:effectLst>
                <a:latin typeface="Times New Roman" pitchFamily="18" charset="0"/>
                <a:ea typeface="Times New Roman"/>
                <a:cs typeface="Times New Roman" pitchFamily="18" charset="0"/>
              </a:rPr>
              <a:t>Качалка-балансир</a:t>
            </a:r>
            <a:r>
              <a:rPr lang="ru-RU" sz="1800" dirty="0" smtClean="0">
                <a:solidFill>
                  <a:srgbClr val="000000"/>
                </a:solidFill>
                <a:latin typeface="Times New Roman" pitchFamily="18" charset="0"/>
                <a:ea typeface="Times New Roman"/>
                <a:cs typeface="Times New Roman" pitchFamily="18" charset="0"/>
              </a:rPr>
              <a:t> </a:t>
            </a:r>
            <a:br>
              <a:rPr lang="ru-RU" sz="1800" dirty="0" smtClean="0">
                <a:solidFill>
                  <a:srgbClr val="000000"/>
                </a:solidFill>
                <a:latin typeface="Times New Roman" pitchFamily="18" charset="0"/>
                <a:ea typeface="Times New Roman"/>
                <a:cs typeface="Times New Roman" pitchFamily="18" charset="0"/>
              </a:rPr>
            </a:br>
            <a:r>
              <a:rPr lang="ru-RU" sz="1800" dirty="0" smtClean="0">
                <a:solidFill>
                  <a:srgbClr val="000000"/>
                </a:solidFill>
                <a:latin typeface="Times New Roman" pitchFamily="18" charset="0"/>
                <a:ea typeface="Times New Roman"/>
                <a:cs typeface="Times New Roman" pitchFamily="18" charset="0"/>
              </a:rPr>
              <a:t/>
            </a:r>
            <a:br>
              <a:rPr lang="ru-RU" sz="1800" dirty="0" smtClean="0">
                <a:solidFill>
                  <a:srgbClr val="000000"/>
                </a:solidFill>
                <a:latin typeface="Times New Roman" pitchFamily="18" charset="0"/>
                <a:ea typeface="Times New Roman"/>
                <a:cs typeface="Times New Roman" pitchFamily="18" charset="0"/>
              </a:rPr>
            </a:br>
            <a:r>
              <a:rPr lang="ru-RU" sz="2000" b="1" dirty="0" smtClean="0">
                <a:solidFill>
                  <a:srgbClr val="000000"/>
                </a:solidFill>
                <a:latin typeface="Times New Roman" pitchFamily="18" charset="0"/>
                <a:ea typeface="Times New Roman"/>
                <a:cs typeface="Times New Roman" pitchFamily="18" charset="0"/>
              </a:rPr>
              <a:t>С </a:t>
            </a:r>
            <a:r>
              <a:rPr lang="ru-RU" sz="2000" b="1" dirty="0">
                <a:solidFill>
                  <a:srgbClr val="000000"/>
                </a:solidFill>
                <a:latin typeface="Times New Roman" pitchFamily="18" charset="0"/>
                <a:ea typeface="Times New Roman"/>
                <a:cs typeface="Times New Roman" pitchFamily="18" charset="0"/>
              </a:rPr>
              <a:t>помощью балансира можно развивать различные группы мышц, координацию, ловкость, умение удерживать равновесие.</a:t>
            </a:r>
            <a:r>
              <a:rPr lang="ru-RU" sz="2000" b="1" dirty="0">
                <a:latin typeface="Times New Roman" pitchFamily="18" charset="0"/>
                <a:ea typeface="Calibri"/>
                <a:cs typeface="Times New Roman" pitchFamily="18" charset="0"/>
              </a:rPr>
              <a:t/>
            </a:r>
            <a:br>
              <a:rPr lang="ru-RU" sz="2000" b="1" dirty="0">
                <a:latin typeface="Times New Roman" pitchFamily="18" charset="0"/>
                <a:ea typeface="Calibri"/>
                <a:cs typeface="Times New Roman" pitchFamily="18" charset="0"/>
              </a:rPr>
            </a:br>
            <a:endParaRPr lang="ru-RU" sz="2000" b="1" dirty="0">
              <a:latin typeface="Times New Roman" pitchFamily="18" charset="0"/>
              <a:cs typeface="Times New Roman"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3131840" y="2492896"/>
            <a:ext cx="3024000" cy="3024000"/>
          </a:xfrm>
          <a:prstGeom prst="rect">
            <a:avLst/>
          </a:prstGeom>
          <a:ln>
            <a:solidFill>
              <a:srgbClr val="00206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281271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095023" y="692696"/>
            <a:ext cx="6965245" cy="2088232"/>
          </a:xfrm>
        </p:spPr>
        <p:txBody>
          <a:bodyPr>
            <a:normAutofit fontScale="90000"/>
          </a:bodyPr>
          <a:lstStyle/>
          <a:p>
            <a:pPr algn="l">
              <a:lnSpc>
                <a:spcPct val="115000"/>
              </a:lnSpc>
              <a:spcAft>
                <a:spcPts val="1000"/>
              </a:spcAft>
            </a:pPr>
            <a:r>
              <a:rPr lang="ru-RU" sz="18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Calibri"/>
              </a:rPr>
              <a:t/>
            </a:r>
            <a:br>
              <a:rPr lang="ru-RU" sz="18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Calibri"/>
              </a:rPr>
            </a:br>
            <a:r>
              <a:rPr lang="ru-RU" sz="1800" b="1" cap="all" dirty="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Calibri"/>
              </a:rPr>
              <a:t/>
            </a:r>
            <a:br>
              <a:rPr lang="ru-RU" sz="1800" b="1" cap="all" dirty="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Calibri"/>
              </a:rPr>
            </a:br>
            <a:r>
              <a:rPr lang="ru-RU" sz="18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Calibri"/>
              </a:rPr>
              <a:t>            Спортивно-игровой </a:t>
            </a:r>
            <a:r>
              <a:rPr lang="ru-RU" sz="1800" b="1" cap="all" dirty="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Calibri"/>
              </a:rPr>
              <a:t>набор «Универсальный» </a:t>
            </a:r>
            <a:r>
              <a:rPr lang="ru-RU" sz="18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Calibri"/>
              </a:rPr>
              <a:t/>
            </a:r>
            <a:br>
              <a:rPr lang="ru-RU" sz="18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Calibri"/>
              </a:rPr>
            </a:br>
            <a:r>
              <a:rPr lang="ru-RU" sz="1800" dirty="0">
                <a:latin typeface="Times New Roman" pitchFamily="18" charset="0"/>
                <a:ea typeface="Calibri"/>
                <a:cs typeface="Times New Roman" pitchFamily="18" charset="0"/>
              </a:rPr>
              <a:t>В</a:t>
            </a:r>
            <a:r>
              <a:rPr lang="ru-RU" sz="1800" dirty="0" smtClean="0">
                <a:latin typeface="Times New Roman" pitchFamily="18" charset="0"/>
                <a:ea typeface="Calibri"/>
                <a:cs typeface="Times New Roman" pitchFamily="18" charset="0"/>
              </a:rPr>
              <a:t>ключает </a:t>
            </a:r>
            <a:r>
              <a:rPr lang="ru-RU" sz="1800" dirty="0">
                <a:latin typeface="Times New Roman" pitchFamily="18" charset="0"/>
                <a:ea typeface="Calibri"/>
                <a:cs typeface="Times New Roman" pitchFamily="18" charset="0"/>
              </a:rPr>
              <a:t>в себя разнообразные </a:t>
            </a:r>
            <a:r>
              <a:rPr lang="ru-RU" sz="1800" dirty="0" smtClean="0">
                <a:latin typeface="Times New Roman" pitchFamily="18" charset="0"/>
                <a:ea typeface="Calibri"/>
                <a:cs typeface="Times New Roman" pitchFamily="18" charset="0"/>
              </a:rPr>
              <a:t>детали</a:t>
            </a:r>
            <a:r>
              <a:rPr lang="ru-RU" sz="1800" dirty="0">
                <a:latin typeface="Times New Roman" pitchFamily="18" charset="0"/>
                <a:ea typeface="Calibri"/>
                <a:cs typeface="Times New Roman" pitchFamily="18" charset="0"/>
              </a:rPr>
              <a:t>: кирпичи, палки-балансиры, обручи, стойки, «</a:t>
            </a:r>
            <a:r>
              <a:rPr lang="ru-RU" sz="1800" dirty="0" err="1">
                <a:latin typeface="Times New Roman" pitchFamily="18" charset="0"/>
                <a:ea typeface="Calibri"/>
                <a:cs typeface="Times New Roman" pitchFamily="18" charset="0"/>
              </a:rPr>
              <a:t>следочки</a:t>
            </a:r>
            <a:r>
              <a:rPr lang="ru-RU" sz="1800" dirty="0">
                <a:latin typeface="Times New Roman" pitchFamily="18" charset="0"/>
                <a:ea typeface="Calibri"/>
                <a:cs typeface="Times New Roman" pitchFamily="18" charset="0"/>
              </a:rPr>
              <a:t>», «ладошки», мешочки с бусинками и др. </a:t>
            </a:r>
            <a:r>
              <a:rPr lang="ru-RU" sz="1800" dirty="0" smtClean="0">
                <a:latin typeface="Times New Roman" pitchFamily="18" charset="0"/>
                <a:ea typeface="Calibri"/>
                <a:cs typeface="Times New Roman" pitchFamily="18" charset="0"/>
              </a:rPr>
              <a:t/>
            </a:r>
            <a:br>
              <a:rPr lang="ru-RU" sz="1800" dirty="0" smtClean="0">
                <a:latin typeface="Times New Roman" pitchFamily="18" charset="0"/>
                <a:ea typeface="Calibri"/>
                <a:cs typeface="Times New Roman" pitchFamily="18" charset="0"/>
              </a:rPr>
            </a:br>
            <a:r>
              <a:rPr lang="ru-RU" sz="1800" dirty="0" smtClean="0">
                <a:solidFill>
                  <a:srgbClr val="000000"/>
                </a:solidFill>
                <a:latin typeface="Times New Roman" pitchFamily="18" charset="0"/>
                <a:ea typeface="Calibri"/>
                <a:cs typeface="Times New Roman" pitchFamily="18" charset="0"/>
              </a:rPr>
              <a:t>Используется</a:t>
            </a:r>
            <a:r>
              <a:rPr lang="ru-RU" sz="1800" dirty="0">
                <a:solidFill>
                  <a:srgbClr val="000000"/>
                </a:solidFill>
                <a:latin typeface="Times New Roman" pitchFamily="18" charset="0"/>
                <a:ea typeface="Calibri"/>
                <a:cs typeface="Times New Roman" pitchFamily="18" charset="0"/>
              </a:rPr>
              <a:t>: </a:t>
            </a:r>
            <a:r>
              <a:rPr lang="ru-RU" sz="1800" dirty="0" smtClean="0">
                <a:solidFill>
                  <a:srgbClr val="000000"/>
                </a:solidFill>
                <a:latin typeface="Times New Roman" pitchFamily="18" charset="0"/>
                <a:ea typeface="Calibri"/>
                <a:cs typeface="Times New Roman" pitchFamily="18" charset="0"/>
              </a:rPr>
              <a:t> </a:t>
            </a:r>
            <a:r>
              <a:rPr lang="ru-RU" sz="1800" dirty="0">
                <a:solidFill>
                  <a:srgbClr val="000000"/>
                </a:solidFill>
                <a:latin typeface="Times New Roman" pitchFamily="18" charset="0"/>
                <a:ea typeface="Calibri"/>
                <a:cs typeface="Times New Roman" pitchFamily="18" charset="0"/>
              </a:rPr>
              <a:t>для укрепления мышц спины и конечностей, </a:t>
            </a:r>
            <a:r>
              <a:rPr lang="ru-RU" sz="1800" dirty="0" smtClean="0">
                <a:solidFill>
                  <a:srgbClr val="000000"/>
                </a:solidFill>
                <a:latin typeface="Times New Roman" pitchFamily="18" charset="0"/>
                <a:ea typeface="Calibri"/>
                <a:cs typeface="Times New Roman" pitchFamily="18" charset="0"/>
              </a:rPr>
              <a:t>развития </a:t>
            </a:r>
            <a:r>
              <a:rPr lang="ru-RU" sz="1800" dirty="0">
                <a:solidFill>
                  <a:srgbClr val="000000"/>
                </a:solidFill>
                <a:latin typeface="Times New Roman" pitchFamily="18" charset="0"/>
                <a:ea typeface="Calibri"/>
                <a:cs typeface="Times New Roman" pitchFamily="18" charset="0"/>
              </a:rPr>
              <a:t>координации движений, </a:t>
            </a:r>
            <a:r>
              <a:rPr lang="ru-RU" sz="1800" dirty="0" smtClean="0">
                <a:solidFill>
                  <a:srgbClr val="000000"/>
                </a:solidFill>
                <a:latin typeface="Times New Roman" pitchFamily="18" charset="0"/>
                <a:ea typeface="Calibri"/>
                <a:cs typeface="Times New Roman" pitchFamily="18" charset="0"/>
              </a:rPr>
              <a:t> </a:t>
            </a:r>
            <a:r>
              <a:rPr lang="ru-RU" sz="1800" dirty="0">
                <a:solidFill>
                  <a:srgbClr val="000000"/>
                </a:solidFill>
                <a:latin typeface="Times New Roman" pitchFamily="18" charset="0"/>
                <a:ea typeface="Calibri"/>
                <a:cs typeface="Times New Roman" pitchFamily="18" charset="0"/>
              </a:rPr>
              <a:t>развития тактильных ощущений, </a:t>
            </a:r>
            <a:r>
              <a:rPr lang="ru-RU" sz="1800" dirty="0" smtClean="0">
                <a:solidFill>
                  <a:srgbClr val="000000"/>
                </a:solidFill>
                <a:latin typeface="Times New Roman" pitchFamily="18" charset="0"/>
                <a:ea typeface="Calibri"/>
                <a:cs typeface="Times New Roman" pitchFamily="18" charset="0"/>
              </a:rPr>
              <a:t> </a:t>
            </a:r>
            <a:r>
              <a:rPr lang="ru-RU" sz="1800" dirty="0">
                <a:solidFill>
                  <a:srgbClr val="000000"/>
                </a:solidFill>
                <a:latin typeface="Times New Roman" pitchFamily="18" charset="0"/>
                <a:ea typeface="Calibri"/>
                <a:cs typeface="Times New Roman" pitchFamily="18" charset="0"/>
              </a:rPr>
              <a:t>развития быстроты реакции, </a:t>
            </a:r>
            <a:r>
              <a:rPr lang="ru-RU" sz="1800" dirty="0" smtClean="0">
                <a:solidFill>
                  <a:srgbClr val="000000"/>
                </a:solidFill>
                <a:latin typeface="Times New Roman" pitchFamily="18" charset="0"/>
                <a:ea typeface="Calibri"/>
                <a:cs typeface="Times New Roman" pitchFamily="18" charset="0"/>
              </a:rPr>
              <a:t> </a:t>
            </a:r>
            <a:r>
              <a:rPr lang="ru-RU" sz="1800" dirty="0">
                <a:solidFill>
                  <a:srgbClr val="000000"/>
                </a:solidFill>
                <a:latin typeface="Times New Roman" pitchFamily="18" charset="0"/>
                <a:ea typeface="Calibri"/>
                <a:cs typeface="Times New Roman" pitchFamily="18" charset="0"/>
              </a:rPr>
              <a:t>для упражнений в равновесии, </a:t>
            </a:r>
            <a:r>
              <a:rPr lang="ru-RU" sz="1800" dirty="0" smtClean="0">
                <a:solidFill>
                  <a:srgbClr val="000000"/>
                </a:solidFill>
                <a:latin typeface="Times New Roman" pitchFamily="18" charset="0"/>
                <a:ea typeface="Calibri"/>
                <a:cs typeface="Times New Roman" pitchFamily="18" charset="0"/>
              </a:rPr>
              <a:t> </a:t>
            </a:r>
            <a:r>
              <a:rPr lang="ru-RU" sz="1800" dirty="0">
                <a:solidFill>
                  <a:srgbClr val="000000"/>
                </a:solidFill>
                <a:latin typeface="Times New Roman" pitchFamily="18" charset="0"/>
                <a:ea typeface="Calibri"/>
                <a:cs typeface="Times New Roman" pitchFamily="18" charset="0"/>
              </a:rPr>
              <a:t>умения ориентироваться в пространстве.</a:t>
            </a:r>
            <a:r>
              <a:rPr lang="ru-RU" sz="1800" dirty="0">
                <a:latin typeface="Times New Roman" pitchFamily="18" charset="0"/>
                <a:ea typeface="Calibri"/>
                <a:cs typeface="Times New Roman" pitchFamily="18" charset="0"/>
              </a:rPr>
              <a:t/>
            </a:r>
            <a:br>
              <a:rPr lang="ru-RU" sz="1800" dirty="0">
                <a:latin typeface="Times New Roman" pitchFamily="18" charset="0"/>
                <a:ea typeface="Calibri"/>
                <a:cs typeface="Times New Roman" pitchFamily="18" charset="0"/>
              </a:rPr>
            </a:br>
            <a:r>
              <a:rPr lang="ru-RU" sz="1800" dirty="0" smtClean="0">
                <a:latin typeface="Times New Roman" pitchFamily="18" charset="0"/>
                <a:ea typeface="Calibri"/>
                <a:cs typeface="Times New Roman" pitchFamily="18" charset="0"/>
              </a:rPr>
              <a:t/>
            </a:r>
            <a:br>
              <a:rPr lang="ru-RU" sz="1800" dirty="0" smtClean="0">
                <a:latin typeface="Times New Roman" pitchFamily="18" charset="0"/>
                <a:ea typeface="Calibri"/>
                <a:cs typeface="Times New Roman" pitchFamily="18" charset="0"/>
              </a:rPr>
            </a:br>
            <a:endParaRPr lang="ru-RU" sz="1800" dirty="0">
              <a:latin typeface="Times New Roman" pitchFamily="18" charset="0"/>
              <a:cs typeface="Times New Roman"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19672" y="2708920"/>
            <a:ext cx="5976664" cy="3456384"/>
          </a:xfrm>
        </p:spPr>
      </p:pic>
    </p:spTree>
    <p:extLst>
      <p:ext uri="{BB962C8B-B14F-4D97-AF65-F5344CB8AC3E}">
        <p14:creationId xmlns:p14="http://schemas.microsoft.com/office/powerpoint/2010/main" val="1189374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sz="20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rPr>
              <a:t/>
            </a:r>
            <a:br>
              <a:rPr lang="ru-RU" sz="20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rPr>
            </a:br>
            <a:r>
              <a:rPr lang="ru-RU" sz="20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rPr>
              <a:t>Набор </a:t>
            </a:r>
            <a:r>
              <a:rPr lang="ru-RU" sz="2000" b="1" cap="all" dirty="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rPr>
              <a:t>мягких модулей из 16-ти </a:t>
            </a:r>
            <a:r>
              <a:rPr lang="ru-RU" sz="20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rPr>
              <a:t>элементов</a:t>
            </a:r>
            <a:br>
              <a:rPr lang="ru-RU" sz="2000" b="1" cap="all" dirty="0" smtClean="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ea typeface="Times New Roman"/>
              </a:rPr>
            </a:br>
            <a:r>
              <a:rPr lang="ru-RU" sz="1800" dirty="0">
                <a:latin typeface="Times New Roman" pitchFamily="18" charset="0"/>
                <a:ea typeface="Calibri"/>
                <a:cs typeface="Times New Roman" pitchFamily="18" charset="0"/>
              </a:rPr>
              <a:t>С помощью мягких конструкций, которые имеют обычно яркие цветовые расцветки, детишки учатся различать </a:t>
            </a:r>
            <a:r>
              <a:rPr lang="ru-RU" sz="1800" dirty="0" smtClean="0">
                <a:latin typeface="Times New Roman" pitchFamily="18" charset="0"/>
                <a:ea typeface="Calibri"/>
                <a:cs typeface="Times New Roman" pitchFamily="18" charset="0"/>
              </a:rPr>
              <a:t>цвета</a:t>
            </a:r>
            <a:r>
              <a:rPr lang="ru-RU" sz="1800" dirty="0">
                <a:latin typeface="Times New Roman" pitchFamily="18" charset="0"/>
                <a:ea typeface="Calibri"/>
                <a:cs typeface="Times New Roman" pitchFamily="18" charset="0"/>
              </a:rPr>
              <a:t>.</a:t>
            </a:r>
            <a:r>
              <a:rPr lang="ru-RU" sz="1800" dirty="0" smtClean="0">
                <a:latin typeface="Times New Roman" pitchFamily="18" charset="0"/>
                <a:ea typeface="Calibri"/>
                <a:cs typeface="Times New Roman" pitchFamily="18" charset="0"/>
              </a:rPr>
              <a:t> </a:t>
            </a:r>
            <a:r>
              <a:rPr lang="ru-RU" sz="1800" dirty="0">
                <a:latin typeface="Times New Roman" pitchFamily="18" charset="0"/>
                <a:ea typeface="Calibri"/>
                <a:cs typeface="Times New Roman" pitchFamily="18" charset="0"/>
              </a:rPr>
              <a:t>Такое оборудование </a:t>
            </a:r>
            <a:r>
              <a:rPr lang="ru-RU" sz="1800" dirty="0" smtClean="0">
                <a:latin typeface="Times New Roman" pitchFamily="18" charset="0"/>
                <a:ea typeface="Calibri"/>
                <a:cs typeface="Times New Roman" pitchFamily="18" charset="0"/>
              </a:rPr>
              <a:t>служит </a:t>
            </a:r>
            <a:r>
              <a:rPr lang="ru-RU" sz="1800" dirty="0">
                <a:latin typeface="Times New Roman" pitchFamily="18" charset="0"/>
                <a:ea typeface="Calibri"/>
                <a:cs typeface="Times New Roman" pitchFamily="18" charset="0"/>
              </a:rPr>
              <a:t>великолепным инвентарем для физического развития, в качестве строительного материла. У малышей развивается пространственное мышление. </a:t>
            </a:r>
            <a:br>
              <a:rPr lang="ru-RU" sz="1800" dirty="0">
                <a:latin typeface="Times New Roman" pitchFamily="18" charset="0"/>
                <a:ea typeface="Calibri"/>
                <a:cs typeface="Times New Roman" pitchFamily="18" charset="0"/>
              </a:rPr>
            </a:br>
            <a:endParaRPr lang="ru-RU" sz="1800" b="1" cap="all" dirty="0">
              <a:ln w="9000" cmpd="sng">
                <a:solidFill>
                  <a:srgbClr val="00B05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bwMode="auto">
          <a:xfrm>
            <a:off x="2483768" y="2348880"/>
            <a:ext cx="424847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5097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179</TotalTime>
  <Words>46</Words>
  <Application>Microsoft Office PowerPoint</Application>
  <PresentationFormat>Экран (4:3)</PresentationFormat>
  <Paragraphs>24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Кнопка</vt:lpstr>
      <vt:lpstr>Презентация PowerPoint</vt:lpstr>
      <vt:lpstr>Презентация PowerPoint</vt:lpstr>
      <vt:lpstr>Презентация PowerPoint</vt:lpstr>
      <vt:lpstr>Презентация PowerPoint</vt:lpstr>
      <vt:lpstr>Балансировочные подушки   Массажный балансировочный диск способствует развитию чувства равновесия, координации, силовых способностей ребенка. Одна сторона диска покрыта шипами, что дает возможность проводить массаж, самомассаж, обеспечивает тактильную стимуляцию, воздействует на нервные окончания, способствует притоку крови, стимулирует кровообращение, способствует профилактике нарушения плоскостопия. </vt:lpstr>
      <vt:lpstr>                           МЯЧИ, РОЛИКИ МАССАЖНЫЕ различных цветов и размеров. Служат для разработки движений пальцев, кистей, стоп, а также массажного, рефлексогенного воздействия на кожу, мышцы, сосуды и нервы сегментов тела при проведении массажнорефлексогенных мероприятий. Восстанавливают подвижность и чувствительность конечностей. Игольчатая поверхность воздействует на подлежащие ткани, что увеличивает микроциркуляцию в них. </vt:lpstr>
      <vt:lpstr>Качалка-балансир   С помощью балансира можно развивать различные группы мышц, координацию, ловкость, умение удерживать равновесие. </vt:lpstr>
      <vt:lpstr>              Спортивно-игровой набор «Универсальный»  Включает в себя разнообразные детали: кирпичи, палки-балансиры, обручи, стойки, «следочки», «ладошки», мешочки с бусинками и др.  Используется:  для укрепления мышц спины и конечностей, развития координации движений,  развития тактильных ощущений,  развития быстроты реакции,  для упражнений в равновесии,  умения ориентироваться в пространстве.  </vt:lpstr>
      <vt:lpstr> Набор мягких модулей из 16-ти элементов С помощью мягких конструкций, которые имеют обычно яркие цветовые расцветки, детишки учатся различать цвета. Такое оборудование служит великолепным инвентарем для физического развития, в качестве строительного материла. У малышей развивается пространственное мышление.  </vt:lpstr>
      <vt:lpstr>  коврики - пазлы  Способствуют расширению кругозора, служат для развития тактильных ощущений, речи, памяти, фантазии, пространственного мышления. </vt:lpstr>
      <vt:lpstr>                                                 Физиороллы          Мячи могут использоваться для упражнений, которые направлены на развитие равновесия, укрепление мышц спины и пресса, на коррекцию нарушения осанки, плоскостопия, на активацию нервных окончаний, способствует развитию координации движений, улучшает эмоционально-психического состояния ребенка и взрослого человека.            форма арахисового ореха                            форма цилиндра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дом</dc:creator>
  <cp:lastModifiedBy>дом</cp:lastModifiedBy>
  <cp:revision>27</cp:revision>
  <dcterms:created xsi:type="dcterms:W3CDTF">2015-01-20T18:04:40Z</dcterms:created>
  <dcterms:modified xsi:type="dcterms:W3CDTF">2015-08-17T18:25:49Z</dcterms:modified>
</cp:coreProperties>
</file>