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0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562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1368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209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369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528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9439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604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332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048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1628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552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C7641-C894-4E3E-92C0-4287FA3491B2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C82C1-1FE1-418C-BD79-F3EFB56D1B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14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484784"/>
            <a:ext cx="8568952" cy="18002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Программированное обучение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3789040"/>
            <a:ext cx="47160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Презентацию </a:t>
            </a:r>
            <a:r>
              <a:rPr lang="ru-RU" sz="2400" dirty="0" smtClean="0"/>
              <a:t>выполнили</a:t>
            </a:r>
            <a:endParaRPr lang="ru-RU" sz="2400" dirty="0"/>
          </a:p>
          <a:p>
            <a:r>
              <a:rPr lang="ru-RU" sz="2400" dirty="0" smtClean="0"/>
              <a:t>студентки </a:t>
            </a:r>
            <a:r>
              <a:rPr lang="ru-RU" sz="2400" dirty="0"/>
              <a:t>3 курса (3,5г. обучения)</a:t>
            </a:r>
          </a:p>
          <a:p>
            <a:r>
              <a:rPr lang="ru-RU" sz="2400" dirty="0"/>
              <a:t>направление «Психолого-педагогическое образование»</a:t>
            </a:r>
          </a:p>
          <a:p>
            <a:r>
              <a:rPr lang="ru-RU" sz="2400" dirty="0"/>
              <a:t>профиль «</a:t>
            </a:r>
            <a:r>
              <a:rPr lang="ru-RU" sz="2400" dirty="0" err="1"/>
              <a:t>ПиПНО</a:t>
            </a:r>
            <a:r>
              <a:rPr lang="ru-RU" sz="2400" dirty="0"/>
              <a:t>»</a:t>
            </a:r>
          </a:p>
          <a:p>
            <a:r>
              <a:rPr lang="ru-RU" sz="2400" dirty="0"/>
              <a:t>Смирных Наталья </a:t>
            </a:r>
            <a:r>
              <a:rPr lang="ru-RU" sz="2400" dirty="0" smtClean="0"/>
              <a:t>Сергеевна</a:t>
            </a:r>
          </a:p>
          <a:p>
            <a:r>
              <a:rPr lang="ru-RU" sz="2400" dirty="0" smtClean="0"/>
              <a:t>Колесникова Ксения Вячеславовна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61483071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целом программированное обучение характеризуется совокупностью пяти признаков: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1) наличия поддающейся измерению цели учебной работы и алгоритма этой цели;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2) расчлененности учебной части на шаги, связанные с соответствующими дозами информации, которые обеспечивают выполнение каждого шага;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3) завершения каждого шага самопроверкой, результаты которой дают возможность судить о том, насколько он успешен, и предложения студенту достаточно эффективного средства для этой самопроверки, а если требуется, то и соответствующего корректирующего воздействия;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4) использования автоматического, полуавтоматического (матрицы, например) устройства;</a:t>
            </a:r>
          </a:p>
          <a:p>
            <a:pPr marL="0" indent="0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5) индивидуализации обучения (в достаточных и доступных пределах).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7539260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Программированное обучение (ПО)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/>
              <a:t>- это обучение по заранее разработанной программе, в которой предусмотрены действия как учащихся, так и педагога (или заменяющей его обучающей машины).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92079"/>
            <a:ext cx="2376264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925065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Сущность ПО: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Учебный материал изучается поэлементно в логической последовательности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Сразу же после сообщения определённой дозы знаний следует контроль за их усвоением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Предполагает применение алгоритмизированных предписаний, помогающих обучаемым кратчайшим путём находить верные решения определённого круга познавательных задач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Вырабатывает особый стиль мыслительной деятельности, мышление становится управляемым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97166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программированного обучения: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85000" lnSpcReduction="20000"/>
          </a:bodyPr>
          <a:lstStyle/>
          <a:p>
            <a:pPr marL="742950" indent="-742950">
              <a:spcBef>
                <a:spcPts val="0"/>
              </a:spcBef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Последовательность</a:t>
            </a:r>
          </a:p>
          <a:p>
            <a:pPr marL="0" indent="0">
              <a:spcBef>
                <a:spcPts val="0"/>
              </a:spcBef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   Доступность</a:t>
            </a:r>
          </a:p>
          <a:p>
            <a:pPr marL="742950" indent="-742950">
              <a:spcBef>
                <a:spcPts val="0"/>
              </a:spcBef>
              <a:buAutoNum type="arabicPeriod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   Систематичность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    Самостоятельность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64904"/>
            <a:ext cx="3352767" cy="25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88067839"/>
      </p:ext>
    </p:extLst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850"/>
                            </p:stCondLst>
                            <p:childTnLst>
                              <p:par>
                                <p:cTn id="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50"/>
                            </p:stCondLst>
                            <p:childTnLst>
                              <p:par>
                                <p:cTn id="2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250"/>
                            </p:stCondLst>
                            <p:childTnLst>
                              <p:par>
                                <p:cTn id="2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Достоинства ПО: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394989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Вырабатывает способы рациональных умственных действий</a:t>
            </a:r>
          </a:p>
          <a:p>
            <a:pPr marL="514350" indent="-514350">
              <a:buAutoNum type="arabicPeriod"/>
            </a:pPr>
            <a:r>
              <a:rPr lang="ru-RU" dirty="0" smtClean="0"/>
              <a:t>Воспитывает умение логически мыслить</a:t>
            </a:r>
          </a:p>
          <a:p>
            <a:pPr marL="514350" indent="-514350">
              <a:buAutoNum type="arabicPeriod"/>
            </a:pPr>
            <a:r>
              <a:rPr lang="ru-RU" dirty="0"/>
              <a:t>Т</a:t>
            </a:r>
            <a:r>
              <a:rPr lang="ru-RU" dirty="0" smtClean="0"/>
              <a:t>емп усвоения выбирается учеником </a:t>
            </a:r>
          </a:p>
          <a:p>
            <a:pPr marL="514350" indent="-514350">
              <a:buAutoNum type="arabicPeriod"/>
            </a:pPr>
            <a:r>
              <a:rPr lang="ru-RU" dirty="0"/>
              <a:t>О</a:t>
            </a:r>
            <a:r>
              <a:rPr lang="ru-RU" dirty="0" smtClean="0"/>
              <a:t>беспечивается высокий результат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8640"/>
            <a:ext cx="134414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84862310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Недостатки ПО: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Применение для алгоритмически разрешимых познавательных задач</a:t>
            </a:r>
          </a:p>
          <a:p>
            <a:pPr marL="514350" indent="-514350">
              <a:buAutoNum type="arabicPeriod"/>
            </a:pPr>
            <a:r>
              <a:rPr lang="ru-RU" dirty="0" smtClean="0"/>
              <a:t>Чрезмерная алгоритмизация обучения  препятствует формированию продуктивной познавательной деятельности</a:t>
            </a:r>
          </a:p>
          <a:p>
            <a:pPr marL="514350" indent="-514350">
              <a:buAutoNum type="arabicPeriod"/>
            </a:pPr>
            <a:r>
              <a:rPr lang="ru-RU" dirty="0"/>
              <a:t>Н</a:t>
            </a:r>
            <a:r>
              <a:rPr lang="ru-RU" dirty="0" smtClean="0"/>
              <a:t>е в полной мере способствует развитию самостоятельности в обучении</a:t>
            </a:r>
          </a:p>
          <a:p>
            <a:pPr marL="514350" indent="-514350">
              <a:buAutoNum type="arabicPeriod"/>
            </a:pPr>
            <a:r>
              <a:rPr lang="ru-RU" dirty="0"/>
              <a:t>Т</a:t>
            </a:r>
            <a:r>
              <a:rPr lang="ru-RU" dirty="0" smtClean="0"/>
              <a:t>ребует больших затрат времени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2846442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937"/>
            <a:ext cx="8229600" cy="1409701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программирования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Линейное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2.    Разветвлённое</a:t>
            </a:r>
          </a:p>
          <a:p>
            <a:pPr marL="514350" indent="-51435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3.     Смешанное</a:t>
            </a:r>
            <a:r>
              <a:rPr lang="ru-RU" sz="3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&amp;Pcy;&amp;Rcy;&amp;Ocy;&amp;Gcy;&amp;Rcy;&amp;Acy;&amp;Mcy;&amp;Mcy;&amp;Icy;&amp;Rcy;&amp;Ocy;&amp;Vcy;&amp;Acy;&amp;Ncy;&amp;Ncy;&amp;Ocy;&amp;IEcy; &amp;Ocy;&amp;Bcy;&amp;Ucy;&amp;CHcy;&amp;IEcy;&amp;Ncy;&amp;Icy;&amp;IE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79" y="1492118"/>
            <a:ext cx="763284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3022582" cy="218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869160"/>
            <a:ext cx="2727183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51635800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Линейная программа: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обучении учащийся должен проходить через последовательность тщательно подобранных и размещенных "шагов".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Обучение следует построить таким образом, чтобы учащийся все время был "занят", чтобы он не только воспринимал учебный материал, но и оперировал им.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тем, как перейти к изучению последующего материала, учащийся должен хорошо усвоить предыдущий.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Учащемуся необходимо помочь путем деления материала на небольшие порции ("шаги" программы), путем подсказок и т.д.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правильный ответ учащегося необходимо подкреплять, используя для этого обратную связь, - не только для формирования определенного поведения, но и для поддержания интереса к обучению. </a:t>
            </a:r>
          </a:p>
          <a:p>
            <a:endParaRPr lang="ru-RU" sz="2400" dirty="0"/>
          </a:p>
        </p:txBody>
      </p:sp>
      <p:sp>
        <p:nvSpPr>
          <p:cNvPr id="4" name="AutoShape 2" descr="http://im8-tub-ru.yandex.net/i?id=33293262-05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1552575" cy="142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6632"/>
            <a:ext cx="15525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09337932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Разветвлённая программа: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92941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разветвленной программе ответ используется для того, чтобы вести обучающегося дальше — по одному из разветвлений.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Разветвленная программа может представлять собой большой текст, содержащий много ответов на вопрос к нему. Предлагаемые развернутые ответы либо здесь же оцениваются как правильные, либо отклоняются,  сопровождаясь полной аргументацией. Если ответ неправилен, то обучающемуся предлагается вернуться к исходному тексту, подумать и найти другое решение. Если ответ правильный, то далее предлагаются следующие вопросы, уже по тексту ответа и т.д.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90893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481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Программированное обучение</vt:lpstr>
      <vt:lpstr>Программированное обучение (ПО) </vt:lpstr>
      <vt:lpstr>Сущность ПО:</vt:lpstr>
      <vt:lpstr>Принципы программированного обучения: </vt:lpstr>
      <vt:lpstr>Достоинства ПО:</vt:lpstr>
      <vt:lpstr>Недостатки ПО:</vt:lpstr>
      <vt:lpstr>Формы программирования: </vt:lpstr>
      <vt:lpstr>Линейная программа:</vt:lpstr>
      <vt:lpstr>Разветвлённая программа:</vt:lpstr>
      <vt:lpstr>В целом программированное обучение характеризуется совокупностью пяти признаков: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Программированное обучение</dc:title>
  <dc:creator>Наташа</dc:creator>
  <cp:lastModifiedBy>Анастасия</cp:lastModifiedBy>
  <cp:revision>15</cp:revision>
  <dcterms:created xsi:type="dcterms:W3CDTF">2013-10-24T17:10:30Z</dcterms:created>
  <dcterms:modified xsi:type="dcterms:W3CDTF">2014-01-20T07:06:12Z</dcterms:modified>
</cp:coreProperties>
</file>