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2" r:id="rId4"/>
    <p:sldId id="263" r:id="rId5"/>
    <p:sldId id="264" r:id="rId6"/>
    <p:sldId id="257" r:id="rId7"/>
    <p:sldId id="258" r:id="rId8"/>
    <p:sldId id="259" r:id="rId9"/>
    <p:sldId id="260" r:id="rId10"/>
    <p:sldId id="261" r:id="rId11"/>
    <p:sldId id="266" r:id="rId12"/>
  </p:sldIdLst>
  <p:sldSz cx="9144000" cy="6858000" type="screen4x3"/>
  <p:notesSz cx="6881813" cy="100155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a:srgbClr val="006600"/>
    <a:srgbClr val="FF0066"/>
    <a:srgbClr val="9933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ru-RU"/>
          </a:p>
        </p:txBody>
      </p:sp>
      <p:sp>
        <p:nvSpPr>
          <p:cNvPr id="3" name="Дата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9E062BE2-001A-4415-A2C2-AF3406055948}" type="datetimeFigureOut">
              <a:rPr lang="ru-RU" smtClean="0"/>
              <a:pPr/>
              <a:t>08.04.2013</a:t>
            </a:fld>
            <a:endParaRPr lang="ru-RU"/>
          </a:p>
        </p:txBody>
      </p:sp>
      <p:sp>
        <p:nvSpPr>
          <p:cNvPr id="4" name="Образ слайда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ru-RU"/>
          </a:p>
        </p:txBody>
      </p:sp>
      <p:sp>
        <p:nvSpPr>
          <p:cNvPr id="5" name="Заметки 4"/>
          <p:cNvSpPr>
            <a:spLocks noGrp="1"/>
          </p:cNvSpPr>
          <p:nvPr>
            <p:ph type="body" sz="quarter" idx="3"/>
          </p:nvPr>
        </p:nvSpPr>
        <p:spPr>
          <a:xfrm>
            <a:off x="688182" y="4757381"/>
            <a:ext cx="5505450" cy="4506992"/>
          </a:xfrm>
          <a:prstGeom prst="rect">
            <a:avLst/>
          </a:prstGeom>
        </p:spPr>
        <p:txBody>
          <a:bodyPr vert="horz" lIns="96551" tIns="48276" rIns="96551" bIns="4827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ru-RU"/>
          </a:p>
        </p:txBody>
      </p:sp>
      <p:sp>
        <p:nvSpPr>
          <p:cNvPr id="7" name="Номер слайда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06CFE01D-BDCB-41CC-88E1-A717C4A7DE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CFE01D-BDCB-41CC-88E1-A717C4A7DE20}"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20080"/>
          </a:xfrm>
        </p:spPr>
        <p:txBody>
          <a:bodyPr>
            <a:normAutofit/>
          </a:bodyPr>
          <a:lstStyle/>
          <a:p>
            <a:r>
              <a:rPr lang="ru-RU" sz="1400" b="1" dirty="0" smtClean="0">
                <a:solidFill>
                  <a:srgbClr val="009242"/>
                </a:solidFill>
              </a:rPr>
              <a:t>Муниципальное бюджетное  дошкольное образовательное учреждение </a:t>
            </a:r>
            <a:br>
              <a:rPr lang="ru-RU" sz="1400" b="1" dirty="0" smtClean="0">
                <a:solidFill>
                  <a:srgbClr val="009242"/>
                </a:solidFill>
              </a:rPr>
            </a:br>
            <a:r>
              <a:rPr lang="ru-RU" sz="1400" b="1" dirty="0" smtClean="0">
                <a:solidFill>
                  <a:srgbClr val="009242"/>
                </a:solidFill>
              </a:rPr>
              <a:t>детский сад компенсирующего вида № 46 «Кот в сапогах»</a:t>
            </a:r>
            <a:endParaRPr lang="ru-RU" sz="1400" b="1" dirty="0">
              <a:solidFill>
                <a:srgbClr val="009242"/>
              </a:solidFill>
            </a:endParaRPr>
          </a:p>
        </p:txBody>
      </p:sp>
      <p:sp>
        <p:nvSpPr>
          <p:cNvPr id="3" name="Содержимое 2"/>
          <p:cNvSpPr>
            <a:spLocks noGrp="1"/>
          </p:cNvSpPr>
          <p:nvPr>
            <p:ph idx="1"/>
          </p:nvPr>
        </p:nvSpPr>
        <p:spPr>
          <a:xfrm>
            <a:off x="395536" y="692696"/>
            <a:ext cx="8363272" cy="4464496"/>
          </a:xfrm>
        </p:spPr>
        <p:txBody>
          <a:bodyPr>
            <a:normAutofit/>
          </a:bodyPr>
          <a:lstStyle/>
          <a:p>
            <a:pPr>
              <a:buNone/>
            </a:pPr>
            <a:r>
              <a:rPr lang="ru-RU" sz="1800" dirty="0" smtClean="0"/>
              <a:t>                                            </a:t>
            </a:r>
            <a:endParaRPr lang="ru-RU" sz="1800" dirty="0" smtClean="0"/>
          </a:p>
          <a:p>
            <a:pPr>
              <a:buNone/>
            </a:pPr>
            <a:r>
              <a:rPr lang="ru-RU" sz="2400" b="1" dirty="0" smtClean="0">
                <a:solidFill>
                  <a:srgbClr val="7030A0"/>
                </a:solidFill>
              </a:rPr>
              <a:t>                    </a:t>
            </a:r>
            <a:r>
              <a:rPr lang="ru-RU" sz="2400" b="1" dirty="0" smtClean="0">
                <a:solidFill>
                  <a:srgbClr val="57257D"/>
                </a:solidFill>
              </a:rPr>
              <a:t>Информационно-познавательный  </a:t>
            </a:r>
            <a:r>
              <a:rPr lang="ru-RU" sz="2400" b="1" dirty="0" smtClean="0">
                <a:solidFill>
                  <a:srgbClr val="57257D"/>
                </a:solidFill>
              </a:rPr>
              <a:t>ж</a:t>
            </a:r>
            <a:r>
              <a:rPr lang="ru-RU" sz="2400" b="1" dirty="0" smtClean="0">
                <a:solidFill>
                  <a:srgbClr val="57257D"/>
                </a:solidFill>
              </a:rPr>
              <a:t>урнал </a:t>
            </a:r>
          </a:p>
          <a:p>
            <a:pPr>
              <a:buNone/>
            </a:pPr>
            <a:r>
              <a:rPr lang="ru-RU" sz="2400" b="1" dirty="0" smtClean="0">
                <a:solidFill>
                  <a:srgbClr val="57257D"/>
                </a:solidFill>
              </a:rPr>
              <a:t>                                            для </a:t>
            </a:r>
            <a:r>
              <a:rPr lang="ru-RU" sz="2400" b="1" dirty="0" smtClean="0">
                <a:solidFill>
                  <a:srgbClr val="57257D"/>
                </a:solidFill>
              </a:rPr>
              <a:t>родителей                                                                                              </a:t>
            </a:r>
          </a:p>
          <a:p>
            <a:pPr>
              <a:buNone/>
            </a:pPr>
            <a:r>
              <a:rPr lang="ru-RU" sz="4000" b="1" dirty="0" smtClean="0">
                <a:solidFill>
                  <a:srgbClr val="660066"/>
                </a:solidFill>
              </a:rPr>
              <a:t>                        </a:t>
            </a:r>
            <a:r>
              <a:rPr lang="ru-RU" sz="4000" b="1" dirty="0" smtClean="0">
                <a:solidFill>
                  <a:srgbClr val="660066"/>
                </a:solidFill>
              </a:rPr>
              <a:t> </a:t>
            </a:r>
            <a:r>
              <a:rPr lang="ru-RU" sz="4000" b="1" dirty="0" smtClean="0">
                <a:solidFill>
                  <a:srgbClr val="660066"/>
                </a:solidFill>
              </a:rPr>
              <a:t>«</a:t>
            </a:r>
            <a:r>
              <a:rPr lang="ru-RU" sz="4000" b="1" dirty="0" err="1" smtClean="0">
                <a:solidFill>
                  <a:srgbClr val="660066"/>
                </a:solidFill>
              </a:rPr>
              <a:t>Речевик</a:t>
            </a:r>
            <a:r>
              <a:rPr lang="ru-RU" sz="4000" b="1" dirty="0" smtClean="0">
                <a:solidFill>
                  <a:srgbClr val="660066"/>
                </a:solidFill>
              </a:rPr>
              <a:t>»</a:t>
            </a:r>
          </a:p>
          <a:p>
            <a:pPr>
              <a:buNone/>
            </a:pPr>
            <a:r>
              <a:rPr lang="ru-RU" sz="4000" b="1" dirty="0" smtClean="0">
                <a:solidFill>
                  <a:srgbClr val="0000FF"/>
                </a:solidFill>
              </a:rPr>
              <a:t>                      </a:t>
            </a:r>
          </a:p>
          <a:p>
            <a:pPr>
              <a:buNone/>
            </a:pPr>
            <a:endParaRPr lang="ru-RU" sz="1800" b="1" dirty="0" smtClean="0">
              <a:solidFill>
                <a:srgbClr val="0000FF"/>
              </a:solidFill>
            </a:endParaRPr>
          </a:p>
          <a:p>
            <a:pPr>
              <a:buNone/>
            </a:pPr>
            <a:endParaRPr lang="ru-RU" sz="1800" b="1" dirty="0" smtClean="0">
              <a:solidFill>
                <a:srgbClr val="0000FF"/>
              </a:solidFill>
            </a:endParaRPr>
          </a:p>
          <a:p>
            <a:pPr>
              <a:buNone/>
            </a:pPr>
            <a:r>
              <a:rPr lang="ru-RU" sz="1800" b="1" dirty="0" smtClean="0">
                <a:solidFill>
                  <a:srgbClr val="0000FF"/>
                </a:solidFill>
              </a:rPr>
              <a:t>                                                     </a:t>
            </a:r>
            <a:endParaRPr lang="ru-RU" sz="2800" b="1" dirty="0">
              <a:solidFill>
                <a:srgbClr val="D41A4F"/>
              </a:solidFill>
            </a:endParaRPr>
          </a:p>
        </p:txBody>
      </p:sp>
      <p:pic>
        <p:nvPicPr>
          <p:cNvPr id="3074" name="Picture 2" descr="C:\Users\Вера\Desktop\bb1667226aabe63f7e780ee6a618bb65.jpg.jpg"/>
          <p:cNvPicPr>
            <a:picLocks noChangeAspect="1" noChangeArrowheads="1"/>
          </p:cNvPicPr>
          <p:nvPr/>
        </p:nvPicPr>
        <p:blipFill>
          <a:blip r:embed="rId3" cstate="print"/>
          <a:srcRect/>
          <a:stretch>
            <a:fillRect/>
          </a:stretch>
        </p:blipFill>
        <p:spPr bwMode="auto">
          <a:xfrm>
            <a:off x="251520" y="2564904"/>
            <a:ext cx="6696744" cy="4293096"/>
          </a:xfrm>
          <a:prstGeom prst="rect">
            <a:avLst/>
          </a:prstGeom>
          <a:noFill/>
        </p:spPr>
      </p:pic>
      <p:pic>
        <p:nvPicPr>
          <p:cNvPr id="6146" name="Picture 2" descr="C:\Users\Вера\Desktop\мама\АТТЕСТАЦИЯ\Коллекция картинок (Microsoft)\Картинки - предметы\Расточек в ладошках.jpg"/>
          <p:cNvPicPr>
            <a:picLocks noChangeAspect="1" noChangeArrowheads="1"/>
          </p:cNvPicPr>
          <p:nvPr/>
        </p:nvPicPr>
        <p:blipFill>
          <a:blip r:embed="rId4" cstate="print"/>
          <a:srcRect/>
          <a:stretch>
            <a:fillRect/>
          </a:stretch>
        </p:blipFill>
        <p:spPr bwMode="auto">
          <a:xfrm>
            <a:off x="7775649" y="0"/>
            <a:ext cx="1368351" cy="11521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1600" b="1" dirty="0" smtClean="0">
                <a:solidFill>
                  <a:srgbClr val="CC0099"/>
                </a:solidFill>
                <a:latin typeface="Times New Roman" pitchFamily="18" charset="0"/>
                <a:cs typeface="Times New Roman" pitchFamily="18" charset="0"/>
              </a:rPr>
              <a:t>Советы родителям</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4067944" y="764704"/>
            <a:ext cx="5076056" cy="5472608"/>
          </a:xfrm>
        </p:spPr>
        <p:txBody>
          <a:bodyPr>
            <a:normAutofit lnSpcReduction="10000"/>
          </a:bodyPr>
          <a:lstStyle/>
          <a:p>
            <a:pPr lvl="0">
              <a:buNone/>
            </a:pPr>
            <a:r>
              <a:rPr lang="ru-RU" sz="1800" b="1" dirty="0" smtClean="0"/>
              <a:t>       1. Используйте каждую свободную минуту для беседы с ребенком.</a:t>
            </a:r>
          </a:p>
          <a:p>
            <a:pPr lvl="0">
              <a:buNone/>
            </a:pPr>
            <a:r>
              <a:rPr lang="ru-RU" sz="1800" b="1" dirty="0" smtClean="0"/>
              <a:t>        2. Помните, что основные собеседники для ребенка в семье – мама, папа, бабушка или дедушка.</a:t>
            </a:r>
          </a:p>
          <a:p>
            <a:pPr lvl="0">
              <a:buNone/>
            </a:pPr>
            <a:r>
              <a:rPr lang="ru-RU" sz="1800" b="1" dirty="0" smtClean="0"/>
              <a:t>       3. Поручайте старшим детям как можно больше разговаривать с ребенком в свободное время.</a:t>
            </a:r>
          </a:p>
          <a:p>
            <a:pPr lvl="0">
              <a:buNone/>
            </a:pPr>
            <a:r>
              <a:rPr lang="ru-RU" sz="1800" b="1" dirty="0" smtClean="0"/>
              <a:t>        4. Приобретайте репродукции художественных картин, альбомы, картинки, рассматривайте их с детьми.</a:t>
            </a:r>
          </a:p>
          <a:p>
            <a:pPr lvl="0">
              <a:buNone/>
            </a:pPr>
            <a:r>
              <a:rPr lang="ru-RU" sz="1800" b="1" dirty="0" smtClean="0"/>
              <a:t>        5. Предложите ребенку соревнование «Чья сказка лучше», «Чей рассказ интереснее» с участием всех членов семьи.</a:t>
            </a:r>
          </a:p>
          <a:p>
            <a:pPr lvl="0">
              <a:buNone/>
            </a:pPr>
            <a:r>
              <a:rPr lang="ru-RU" sz="1800" b="1" dirty="0" smtClean="0"/>
              <a:t>        6. Записывайте в тетрадь или на магнитофон рассказы и сказки вашего ребенка. Через 2-3-месяца прослушайте их вместе с ребенком, проанализируйте, запишите новые.</a:t>
            </a:r>
          </a:p>
          <a:p>
            <a:pPr>
              <a:buNone/>
            </a:pPr>
            <a:endParaRPr lang="ru-RU" sz="1400" dirty="0"/>
          </a:p>
        </p:txBody>
      </p:sp>
      <p:pic>
        <p:nvPicPr>
          <p:cNvPr id="1026" name="Picture 2" descr="C:\Users\Вера\Desktop\мама\image4709.gif"/>
          <p:cNvPicPr>
            <a:picLocks noChangeAspect="1" noChangeArrowheads="1"/>
          </p:cNvPicPr>
          <p:nvPr/>
        </p:nvPicPr>
        <p:blipFill>
          <a:blip r:embed="rId2" cstate="print"/>
          <a:srcRect/>
          <a:stretch>
            <a:fillRect/>
          </a:stretch>
        </p:blipFill>
        <p:spPr bwMode="auto">
          <a:xfrm>
            <a:off x="0" y="2564904"/>
            <a:ext cx="4476750" cy="3933825"/>
          </a:xfrm>
          <a:prstGeom prst="rect">
            <a:avLst/>
          </a:prstGeom>
          <a:noFill/>
        </p:spPr>
      </p:pic>
      <p:pic>
        <p:nvPicPr>
          <p:cNvPr id="8194" name="Picture 2" descr="C:\Users\Вера\Desktop\мама\АТТЕСТАЦИЯ\Коллекция картинок (Microsoft)\Аннимационные картинки\Интелектуальный человек.gif"/>
          <p:cNvPicPr>
            <a:picLocks noChangeAspect="1" noChangeArrowheads="1" noCrop="1"/>
          </p:cNvPicPr>
          <p:nvPr/>
        </p:nvPicPr>
        <p:blipFill>
          <a:blip r:embed="rId3" cstate="print"/>
          <a:srcRect/>
          <a:stretch>
            <a:fillRect/>
          </a:stretch>
        </p:blipFill>
        <p:spPr bwMode="auto">
          <a:xfrm>
            <a:off x="971600" y="764704"/>
            <a:ext cx="2520280" cy="1944216"/>
          </a:xfrm>
          <a:prstGeom prst="rect">
            <a:avLst/>
          </a:prstGeom>
          <a:noFill/>
        </p:spPr>
      </p:pic>
      <p:pic>
        <p:nvPicPr>
          <p:cNvPr id="6" name="Рисунок 5"/>
          <p:cNvPicPr>
            <a:picLocks noChangeAspect="1"/>
          </p:cNvPicPr>
          <p:nvPr/>
        </p:nvPicPr>
        <p:blipFill>
          <a:blip r:embed="rId4" cstate="print"/>
          <a:srcRect/>
          <a:stretch>
            <a:fillRect/>
          </a:stretch>
        </p:blipFill>
        <p:spPr bwMode="auto">
          <a:xfrm>
            <a:off x="7740650" y="5517232"/>
            <a:ext cx="1355725" cy="12502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Вера\Desktop\мама\АТТЕСТАЦИЯ\Коллекция картинок (Microsoft)\Аннимационные картинки\Удачного дня.gif"/>
          <p:cNvPicPr>
            <a:picLocks noGrp="1" noChangeAspect="1" noChangeArrowheads="1" noCrop="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r>
              <a:rPr lang="ru-RU" sz="1800" b="1" dirty="0" smtClean="0">
                <a:latin typeface="Times New Roman" pitchFamily="18" charset="0"/>
                <a:cs typeface="Times New Roman" pitchFamily="18" charset="0"/>
              </a:rPr>
              <a:t>Содержание:</a:t>
            </a:r>
            <a:endParaRPr lang="ru-RU" sz="1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0"/>
            <a:ext cx="8229600" cy="6858000"/>
          </a:xfrm>
        </p:spPr>
        <p:txBody>
          <a:bodyPr>
            <a:normAutofit/>
          </a:bodyPr>
          <a:lstStyle/>
          <a:p>
            <a:pPr>
              <a:buNone/>
            </a:pPr>
            <a:endParaRPr lang="ru-RU" sz="1600" b="1" dirty="0" smtClean="0">
              <a:solidFill>
                <a:srgbClr val="660033"/>
              </a:solidFill>
              <a:latin typeface="Times New Roman" pitchFamily="18" charset="0"/>
              <a:cs typeface="Times New Roman" pitchFamily="18" charset="0"/>
            </a:endParaRPr>
          </a:p>
          <a:p>
            <a:pPr>
              <a:lnSpc>
                <a:spcPct val="250000"/>
              </a:lnSpc>
              <a:buNone/>
            </a:pPr>
            <a:endParaRPr lang="ru-RU" sz="2000" b="1" dirty="0" smtClean="0">
              <a:solidFill>
                <a:srgbClr val="FF0000"/>
              </a:solidFill>
              <a:latin typeface="Times New Roman" pitchFamily="18" charset="0"/>
              <a:cs typeface="Times New Roman" pitchFamily="18" charset="0"/>
            </a:endParaRPr>
          </a:p>
          <a:p>
            <a:pPr>
              <a:lnSpc>
                <a:spcPct val="250000"/>
              </a:lnSpc>
              <a:buNone/>
            </a:pPr>
            <a:r>
              <a:rPr lang="ru-RU" sz="2000" b="1" dirty="0" smtClean="0">
                <a:solidFill>
                  <a:srgbClr val="FF0000"/>
                </a:solidFill>
                <a:latin typeface="Times New Roman" pitchFamily="18" charset="0"/>
                <a:cs typeface="Times New Roman" pitchFamily="18" charset="0"/>
              </a:rPr>
              <a:t>О чём говорить с ребёнком в семье – стр. 1-3</a:t>
            </a:r>
          </a:p>
          <a:p>
            <a:pPr>
              <a:lnSpc>
                <a:spcPct val="250000"/>
              </a:lnSpc>
              <a:buNone/>
            </a:pPr>
            <a:r>
              <a:rPr lang="ru-RU" sz="2000" b="1" dirty="0" smtClean="0">
                <a:solidFill>
                  <a:srgbClr val="660033"/>
                </a:solidFill>
                <a:latin typeface="Times New Roman" pitchFamily="18" charset="0"/>
                <a:cs typeface="Times New Roman" pitchFamily="18" charset="0"/>
              </a:rPr>
              <a:t> </a:t>
            </a:r>
            <a:r>
              <a:rPr lang="ru-RU" sz="2000" b="1" dirty="0" smtClean="0">
                <a:solidFill>
                  <a:srgbClr val="006600"/>
                </a:solidFill>
                <a:latin typeface="Times New Roman" pitchFamily="18" charset="0"/>
                <a:cs typeface="Times New Roman" pitchFamily="18" charset="0"/>
              </a:rPr>
              <a:t>Обогащение словаря ребенка в домашних условиях- стр.4</a:t>
            </a:r>
          </a:p>
          <a:p>
            <a:pPr>
              <a:lnSpc>
                <a:spcPct val="250000"/>
              </a:lnSpc>
              <a:buNone/>
            </a:pPr>
            <a:r>
              <a:rPr lang="ru-RU" sz="2000" b="1" dirty="0" smtClean="0">
                <a:solidFill>
                  <a:srgbClr val="CC0099"/>
                </a:solidFill>
                <a:latin typeface="Times New Roman" pitchFamily="18" charset="0"/>
                <a:cs typeface="Times New Roman" pitchFamily="18" charset="0"/>
              </a:rPr>
              <a:t>Словесные игры – стр.5</a:t>
            </a:r>
          </a:p>
          <a:p>
            <a:pPr>
              <a:lnSpc>
                <a:spcPct val="250000"/>
              </a:lnSpc>
              <a:buNone/>
            </a:pPr>
            <a:r>
              <a:rPr lang="ru-RU" sz="2000" b="1" dirty="0" smtClean="0">
                <a:solidFill>
                  <a:srgbClr val="0070C0"/>
                </a:solidFill>
                <a:latin typeface="Times New Roman" pitchFamily="18" charset="0"/>
                <a:cs typeface="Times New Roman" pitchFamily="18" charset="0"/>
              </a:rPr>
              <a:t>Дидактические упражнения – стр.6</a:t>
            </a:r>
          </a:p>
          <a:p>
            <a:pPr>
              <a:lnSpc>
                <a:spcPct val="250000"/>
              </a:lnSpc>
              <a:buNone/>
            </a:pPr>
            <a:r>
              <a:rPr lang="ru-RU" sz="2000" b="1" dirty="0" smtClean="0">
                <a:solidFill>
                  <a:srgbClr val="993300"/>
                </a:solidFill>
                <a:latin typeface="Times New Roman" pitchFamily="18" charset="0"/>
                <a:cs typeface="Times New Roman" pitchFamily="18" charset="0"/>
              </a:rPr>
              <a:t>Обогащение бытового словаря– стр.7</a:t>
            </a:r>
          </a:p>
          <a:p>
            <a:pPr>
              <a:lnSpc>
                <a:spcPct val="250000"/>
              </a:lnSpc>
              <a:buNone/>
            </a:pPr>
            <a:r>
              <a:rPr lang="ru-RU" sz="2000" b="1" dirty="0" smtClean="0">
                <a:solidFill>
                  <a:srgbClr val="FF0066"/>
                </a:solidFill>
                <a:latin typeface="Times New Roman" pitchFamily="18" charset="0"/>
                <a:cs typeface="Times New Roman" pitchFamily="18" charset="0"/>
              </a:rPr>
              <a:t>Советы родителям – стр. 8</a:t>
            </a:r>
          </a:p>
          <a:p>
            <a:pPr>
              <a:buNone/>
            </a:pP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srcRect/>
          <a:stretch>
            <a:fillRect/>
          </a:stretch>
        </p:blipFill>
        <p:spPr bwMode="auto">
          <a:xfrm>
            <a:off x="6551613" y="-171400"/>
            <a:ext cx="2592387" cy="2592388"/>
          </a:xfrm>
          <a:prstGeom prst="rect">
            <a:avLst/>
          </a:prstGeom>
          <a:noFill/>
          <a:ln w="9525">
            <a:noFill/>
            <a:miter lim="800000"/>
            <a:headEnd/>
            <a:tailEnd/>
          </a:ln>
        </p:spPr>
      </p:pic>
      <p:pic>
        <p:nvPicPr>
          <p:cNvPr id="3076" name="Picture 4" descr="C:\Users\Вера\Desktop\мама\Картинки-ханты и манси\картинки\Дети\Общение.gif"/>
          <p:cNvPicPr>
            <a:picLocks noChangeAspect="1" noChangeArrowheads="1" noCrop="1"/>
          </p:cNvPicPr>
          <p:nvPr/>
        </p:nvPicPr>
        <p:blipFill>
          <a:blip r:embed="rId3" cstate="print"/>
          <a:srcRect/>
          <a:stretch>
            <a:fillRect/>
          </a:stretch>
        </p:blipFill>
        <p:spPr bwMode="auto">
          <a:xfrm>
            <a:off x="5004048" y="3140968"/>
            <a:ext cx="4139952" cy="3717032"/>
          </a:xfrm>
          <a:prstGeom prst="rect">
            <a:avLst/>
          </a:prstGeom>
          <a:noFill/>
        </p:spPr>
      </p:pic>
      <p:pic>
        <p:nvPicPr>
          <p:cNvPr id="3077" name="Picture 5" descr="C:\Users\Вера\Desktop\мама\АТТЕСТАЦИЯ\Коллекция картинок (Microsoft)\Картинки - предметы\Дневник воспитателя.jpg"/>
          <p:cNvPicPr>
            <a:picLocks noChangeAspect="1" noChangeArrowheads="1"/>
          </p:cNvPicPr>
          <p:nvPr/>
        </p:nvPicPr>
        <p:blipFill>
          <a:blip r:embed="rId4" cstate="print"/>
          <a:srcRect/>
          <a:stretch>
            <a:fillRect/>
          </a:stretch>
        </p:blipFill>
        <p:spPr bwMode="auto">
          <a:xfrm>
            <a:off x="251520" y="0"/>
            <a:ext cx="2435002"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1600" b="1" dirty="0" smtClean="0">
                <a:solidFill>
                  <a:srgbClr val="FF0000"/>
                </a:solidFill>
              </a:rPr>
              <a:t>О чем говорить с ребенком в семье.</a:t>
            </a:r>
            <a:r>
              <a:rPr lang="ru-RU" sz="1600" dirty="0" smtClean="0">
                <a:solidFill>
                  <a:srgbClr val="FF0000"/>
                </a:solidFill>
              </a:rPr>
              <a:t> </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0" y="0"/>
            <a:ext cx="9144000" cy="7173416"/>
          </a:xfrm>
        </p:spPr>
        <p:txBody>
          <a:bodyPr anchor="ctr">
            <a:normAutofit fontScale="70000" lnSpcReduction="20000"/>
          </a:bodyPr>
          <a:lstStyle/>
          <a:p>
            <a:pPr marL="0" indent="361950">
              <a:lnSpc>
                <a:spcPct val="120000"/>
              </a:lnSpc>
              <a:buNone/>
            </a:pPr>
            <a:r>
              <a:rPr lang="ru-RU" sz="1900" dirty="0" smtClean="0"/>
              <a:t> </a:t>
            </a:r>
          </a:p>
          <a:p>
            <a:pPr marL="0" indent="361950">
              <a:lnSpc>
                <a:spcPct val="120000"/>
              </a:lnSpc>
              <a:buNone/>
            </a:pPr>
            <a:endParaRPr lang="ru-RU" sz="1900" dirty="0" smtClean="0">
              <a:latin typeface="Times New Roman" pitchFamily="18" charset="0"/>
              <a:cs typeface="Times New Roman" pitchFamily="18" charset="0"/>
            </a:endParaRPr>
          </a:p>
          <a:p>
            <a:pPr marL="0" indent="361950">
              <a:lnSpc>
                <a:spcPct val="120000"/>
              </a:lnSpc>
              <a:buNone/>
            </a:pPr>
            <a:endParaRPr lang="ru-RU" sz="1900" dirty="0" smtClean="0">
              <a:latin typeface="Times New Roman" pitchFamily="18" charset="0"/>
              <a:cs typeface="Times New Roman" pitchFamily="18" charset="0"/>
            </a:endParaRPr>
          </a:p>
          <a:p>
            <a:pPr marL="0" indent="361950">
              <a:lnSpc>
                <a:spcPct val="120000"/>
              </a:lnSpc>
              <a:buNone/>
            </a:pPr>
            <a:endParaRPr lang="ru-RU" sz="2000" dirty="0" smtClean="0">
              <a:latin typeface="Times New Roman" pitchFamily="18" charset="0"/>
              <a:cs typeface="Times New Roman" pitchFamily="18" charset="0"/>
            </a:endParaRPr>
          </a:p>
          <a:p>
            <a:pPr marL="0" indent="361950">
              <a:lnSpc>
                <a:spcPct val="120000"/>
              </a:lnSpc>
              <a:buNone/>
            </a:pPr>
            <a:r>
              <a:rPr lang="ru-RU" sz="2000" dirty="0" smtClean="0">
                <a:latin typeface="Times New Roman" pitchFamily="18" charset="0"/>
                <a:cs typeface="Times New Roman" pitchFamily="18" charset="0"/>
              </a:rPr>
              <a:t>Уважаемые </a:t>
            </a:r>
            <a:r>
              <a:rPr lang="ru-RU" sz="2000" dirty="0" smtClean="0">
                <a:latin typeface="Times New Roman" pitchFamily="18" charset="0"/>
                <a:cs typeface="Times New Roman" pitchFamily="18" charset="0"/>
              </a:rPr>
              <a:t>родители! Умеет ли ваш ребенок отвечать на вопросы своих сверстников, взрослых, обращаться с </a:t>
            </a:r>
            <a:r>
              <a:rPr lang="ru-RU" sz="2000" dirty="0" smtClean="0">
                <a:latin typeface="Times New Roman" pitchFamily="18" charset="0"/>
                <a:cs typeface="Times New Roman" pitchFamily="18" charset="0"/>
              </a:rPr>
              <a:t>вопросами? </a:t>
            </a:r>
            <a:r>
              <a:rPr lang="ru-RU" sz="2000" dirty="0" smtClean="0">
                <a:latin typeface="Times New Roman" pitchFamily="18" charset="0"/>
                <a:cs typeface="Times New Roman" pitchFamily="18" charset="0"/>
              </a:rPr>
              <a:t>Умеет ли логично и последовательно рассказывать про свою деятельность, увиденное, услышанное, пережитое? Как развита у вашего ребенка фантазия? Составляет ли он сам сказки, рассказы? Все эти речевые навыки будут ему необходимы в школе</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nSpc>
                <a:spcPct val="120000"/>
              </a:lnSpc>
              <a:buNone/>
            </a:pPr>
            <a:r>
              <a:rPr lang="ru-RU" sz="2000" dirty="0" smtClean="0">
                <a:latin typeface="Times New Roman" pitchFamily="18" charset="0"/>
                <a:cs typeface="Times New Roman" pitchFamily="18" charset="0"/>
              </a:rPr>
              <a:t>            Для диалога характерны короткие неполные предложения, реплики; их полному пониманию помогают мимика, жесты, интонация</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устной разговорной речи собеседники выступают как рассказчики и слушатели.</a:t>
            </a:r>
          </a:p>
          <a:p>
            <a:pPr>
              <a:lnSpc>
                <a:spcPct val="120000"/>
              </a:lnSpc>
              <a:buNone/>
            </a:pPr>
            <a:r>
              <a:rPr lang="ru-RU" sz="2000" dirty="0" smtClean="0">
                <a:latin typeface="Times New Roman" pitchFamily="18" charset="0"/>
                <a:cs typeface="Times New Roman" pitchFamily="18" charset="0"/>
              </a:rPr>
              <a:t>           Взрослый. Какое сейчас время года?</a:t>
            </a:r>
          </a:p>
          <a:p>
            <a:pPr>
              <a:lnSpc>
                <a:spcPct val="120000"/>
              </a:lnSpc>
              <a:buNone/>
            </a:pPr>
            <a:r>
              <a:rPr lang="ru-RU" sz="2000" dirty="0" smtClean="0">
                <a:latin typeface="Times New Roman" pitchFamily="18" charset="0"/>
                <a:cs typeface="Times New Roman" pitchFamily="18" charset="0"/>
              </a:rPr>
              <a:t>           Ребенок. Весна.</a:t>
            </a:r>
          </a:p>
          <a:p>
            <a:pPr>
              <a:lnSpc>
                <a:spcPct val="120000"/>
              </a:lnSpc>
              <a:buNone/>
            </a:pPr>
            <a:r>
              <a:rPr lang="ru-RU" sz="2000" dirty="0" smtClean="0">
                <a:latin typeface="Times New Roman" pitchFamily="18" charset="0"/>
                <a:cs typeface="Times New Roman" pitchFamily="18" charset="0"/>
              </a:rPr>
              <a:t>           Взрослый. Какие птицы прилетают к нам весной?</a:t>
            </a:r>
          </a:p>
          <a:p>
            <a:pPr>
              <a:lnSpc>
                <a:spcPct val="120000"/>
              </a:lnSpc>
              <a:buNone/>
            </a:pPr>
            <a:r>
              <a:rPr lang="ru-RU" sz="2000" dirty="0" smtClean="0">
                <a:latin typeface="Times New Roman" pitchFamily="18" charset="0"/>
                <a:cs typeface="Times New Roman" pitchFamily="18" charset="0"/>
              </a:rPr>
              <a:t>           Ребенок. Весной из теплых стран прилетают грачи, скворцы, ласточки.</a:t>
            </a:r>
          </a:p>
          <a:p>
            <a:pPr>
              <a:lnSpc>
                <a:spcPct val="120000"/>
              </a:lnSpc>
              <a:buNone/>
            </a:pPr>
            <a:r>
              <a:rPr lang="ru-RU" sz="2000" dirty="0" smtClean="0">
                <a:latin typeface="Times New Roman" pitchFamily="18" charset="0"/>
                <a:cs typeface="Times New Roman" pitchFamily="18" charset="0"/>
              </a:rPr>
              <a:t>               Взрослые </a:t>
            </a:r>
            <a:r>
              <a:rPr lang="ru-RU" sz="2000" dirty="0" smtClean="0">
                <a:latin typeface="Times New Roman" pitchFamily="18" charset="0"/>
                <a:cs typeface="Times New Roman" pitchFamily="18" charset="0"/>
              </a:rPr>
              <a:t>в разговоре с ребенком выясняют, что интересует маленького человека, узнают про его досуг и друзей. Дети постепенно привыкают к таким разговорам и в дальнейшем уже сами рассказывают про свои желания и интересы, жизнь в садике; у них не будет секретов от родителей</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nSpc>
                <a:spcPct val="120000"/>
              </a:lnSpc>
              <a:buNone/>
            </a:pPr>
            <a:r>
              <a:rPr lang="ru-RU" sz="2000" dirty="0" smtClean="0">
                <a:latin typeface="Times New Roman" pitchFamily="18" charset="0"/>
                <a:cs typeface="Times New Roman" pitchFamily="18" charset="0"/>
              </a:rPr>
              <a:t>           Некоторые родители не разговаривают с ребенком на темы этикета и правил поведения, так как считают, что он еще мал и ничего не понимает. Напротив, ребенок улавливает и анализирует каждое слово! Дети, с которыми не общаются, молча играющие в куклы, машинки и другие игрушки, развиваются медленнее и становятся молчаливыми, замкнутыми.</a:t>
            </a:r>
          </a:p>
          <a:p>
            <a:pPr>
              <a:lnSpc>
                <a:spcPct val="120000"/>
              </a:lnSpc>
              <a:buNone/>
            </a:pPr>
            <a:r>
              <a:rPr lang="ru-RU" sz="2000" dirty="0" smtClean="0">
                <a:latin typeface="Times New Roman" pitchFamily="18" charset="0"/>
                <a:cs typeface="Times New Roman" pitchFamily="18" charset="0"/>
              </a:rPr>
              <a:t>          Темы для индивидуальных бесед очень </a:t>
            </a:r>
            <a:r>
              <a:rPr lang="ru-RU" sz="2000" dirty="0" smtClean="0">
                <a:latin typeface="Times New Roman" pitchFamily="18" charset="0"/>
                <a:cs typeface="Times New Roman" pitchFamily="18" charset="0"/>
              </a:rPr>
              <a:t>разнообразны. Тематика </a:t>
            </a:r>
            <a:r>
              <a:rPr lang="ru-RU" sz="2000" dirty="0" smtClean="0">
                <a:latin typeface="Times New Roman" pitchFamily="18" charset="0"/>
                <a:cs typeface="Times New Roman" pitchFamily="18" charset="0"/>
              </a:rPr>
              <a:t>бесед для детей 5-6 лет значительно расширяется: космос, армия, транспорт, книжки и сказки.</a:t>
            </a:r>
          </a:p>
          <a:p>
            <a:pPr>
              <a:lnSpc>
                <a:spcPct val="120000"/>
              </a:lnSpc>
              <a:buNone/>
            </a:pPr>
            <a:r>
              <a:rPr lang="ru-RU" sz="2000" dirty="0" smtClean="0">
                <a:latin typeface="Times New Roman" pitchFamily="18" charset="0"/>
                <a:cs typeface="Times New Roman" pitchFamily="18" charset="0"/>
              </a:rPr>
              <a:t>         Беседы должны проходить в непринужденной форме. Ребенок должен чувствовать, что взрослому интересно его слушать. Причем, рассказывая о своих дневных делах, он учится вспоминать, связывать предложения. В дальнейшем ребенок будет сам просить вас послушать про его дела.</a:t>
            </a:r>
          </a:p>
          <a:p>
            <a:pPr>
              <a:lnSpc>
                <a:spcPct val="120000"/>
              </a:lnSpc>
              <a:buNone/>
            </a:pPr>
            <a:r>
              <a:rPr lang="ru-RU" sz="2000" dirty="0" smtClean="0">
                <a:latin typeface="Times New Roman" pitchFamily="18" charset="0"/>
                <a:cs typeface="Times New Roman" pitchFamily="18" charset="0"/>
              </a:rPr>
              <a:t>         </a:t>
            </a:r>
            <a:r>
              <a:rPr lang="ru-RU" sz="2000" u="sng" dirty="0" smtClean="0">
                <a:latin typeface="Times New Roman" pitchFamily="18" charset="0"/>
                <a:cs typeface="Times New Roman" pitchFamily="18" charset="0"/>
              </a:rPr>
              <a:t>Развитию диалогической речи способствует игра «Телефон».</a:t>
            </a:r>
          </a:p>
          <a:p>
            <a:pPr>
              <a:buNone/>
            </a:pPr>
            <a:r>
              <a:rPr lang="ru-RU" sz="1900" dirty="0" smtClean="0"/>
              <a:t>.</a:t>
            </a:r>
          </a:p>
          <a:p>
            <a:pPr>
              <a:buNone/>
            </a:pPr>
            <a:endParaRPr lang="ru-RU" sz="1400" dirty="0"/>
          </a:p>
        </p:txBody>
      </p:sp>
      <p:pic>
        <p:nvPicPr>
          <p:cNvPr id="6" name="Рисунок 5"/>
          <p:cNvPicPr>
            <a:picLocks noChangeAspect="1"/>
          </p:cNvPicPr>
          <p:nvPr/>
        </p:nvPicPr>
        <p:blipFill>
          <a:blip r:embed="rId2" cstate="print"/>
          <a:srcRect/>
          <a:stretch>
            <a:fillRect/>
          </a:stretch>
        </p:blipFill>
        <p:spPr bwMode="auto">
          <a:xfrm>
            <a:off x="3851920" y="404664"/>
            <a:ext cx="1377132" cy="864096"/>
          </a:xfrm>
          <a:prstGeom prst="rect">
            <a:avLst/>
          </a:prstGeom>
          <a:noFill/>
          <a:ln w="9525">
            <a:noFill/>
            <a:miter lim="800000"/>
            <a:headEnd/>
            <a:tailEnd/>
          </a:ln>
        </p:spPr>
      </p:pic>
      <p:pic>
        <p:nvPicPr>
          <p:cNvPr id="1026" name="Picture 2" descr="C:\Users\Вера\Desktop\мама\Картинки-ханты и манси\картинки\Дети\p06a.jpg"/>
          <p:cNvPicPr>
            <a:picLocks noChangeAspect="1" noChangeArrowheads="1"/>
          </p:cNvPicPr>
          <p:nvPr/>
        </p:nvPicPr>
        <p:blipFill>
          <a:blip r:embed="rId3" cstate="print"/>
          <a:srcRect/>
          <a:stretch>
            <a:fillRect/>
          </a:stretch>
        </p:blipFill>
        <p:spPr bwMode="auto">
          <a:xfrm>
            <a:off x="6876256" y="0"/>
            <a:ext cx="2267744" cy="1196752"/>
          </a:xfrm>
          <a:prstGeom prst="rect">
            <a:avLst/>
          </a:prstGeom>
          <a:noFill/>
        </p:spPr>
      </p:pic>
      <p:pic>
        <p:nvPicPr>
          <p:cNvPr id="1027" name="Picture 3" descr="C:\Users\Вера\Desktop\мама\Картинки-ханты и манси\картинки\Дети\p24.gif"/>
          <p:cNvPicPr>
            <a:picLocks noChangeAspect="1" noChangeArrowheads="1"/>
          </p:cNvPicPr>
          <p:nvPr/>
        </p:nvPicPr>
        <p:blipFill>
          <a:blip r:embed="rId4" cstate="print"/>
          <a:srcRect/>
          <a:stretch>
            <a:fillRect/>
          </a:stretch>
        </p:blipFill>
        <p:spPr bwMode="auto">
          <a:xfrm>
            <a:off x="0" y="0"/>
            <a:ext cx="2616374" cy="1196752"/>
          </a:xfrm>
          <a:prstGeom prst="rect">
            <a:avLst/>
          </a:prstGeom>
          <a:noFill/>
        </p:spPr>
      </p:pic>
      <p:pic>
        <p:nvPicPr>
          <p:cNvPr id="8" name="Рисунок 7"/>
          <p:cNvPicPr>
            <a:picLocks noChangeAspect="1"/>
          </p:cNvPicPr>
          <p:nvPr/>
        </p:nvPicPr>
        <p:blipFill>
          <a:blip r:embed="rId5" cstate="print"/>
          <a:srcRect/>
          <a:stretch>
            <a:fillRect/>
          </a:stretch>
        </p:blipFill>
        <p:spPr bwMode="auto">
          <a:xfrm>
            <a:off x="6084168" y="2492896"/>
            <a:ext cx="3059832" cy="11521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400" dirty="0"/>
          </a:p>
        </p:txBody>
      </p:sp>
      <p:sp>
        <p:nvSpPr>
          <p:cNvPr id="3" name="Содержимое 2"/>
          <p:cNvSpPr>
            <a:spLocks noGrp="1"/>
          </p:cNvSpPr>
          <p:nvPr>
            <p:ph idx="1"/>
          </p:nvPr>
        </p:nvSpPr>
        <p:spPr>
          <a:xfrm>
            <a:off x="-324544" y="0"/>
            <a:ext cx="9468544" cy="7461448"/>
          </a:xfrm>
        </p:spPr>
        <p:txBody>
          <a:bodyPr>
            <a:normAutofit lnSpcReduction="10000"/>
          </a:bodyPr>
          <a:lstStyle/>
          <a:p>
            <a:pPr>
              <a:lnSpc>
                <a:spcPct val="110000"/>
              </a:lnSpc>
              <a:buNone/>
            </a:pPr>
            <a:r>
              <a:rPr lang="ru-RU" sz="1200" dirty="0" smtClean="0">
                <a:latin typeface="Times New Roman" pitchFamily="18" charset="0"/>
                <a:cs typeface="Times New Roman" pitchFamily="18" charset="0"/>
              </a:rPr>
              <a:t>          </a:t>
            </a:r>
          </a:p>
          <a:p>
            <a:pPr>
              <a:lnSpc>
                <a:spcPct val="110000"/>
              </a:lnSpc>
              <a:buNone/>
            </a:pPr>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Можно использовать игрушечный телефон или воображаемый. Собеседником ребенка в этой игре выступает взрослый, который и предлагает тему диалога. Например, «Знакомство».</a:t>
            </a:r>
          </a:p>
          <a:p>
            <a:pPr>
              <a:lnSpc>
                <a:spcPct val="110000"/>
              </a:lnSpc>
              <a:buNone/>
            </a:pPr>
            <a:r>
              <a:rPr lang="ru-RU" sz="1400" dirty="0" smtClean="0">
                <a:latin typeface="Times New Roman" pitchFamily="18" charset="0"/>
                <a:cs typeface="Times New Roman" pitchFamily="18" charset="0"/>
              </a:rPr>
              <a:t>          Ребенок. Добрый день, Татьяна Алексеевна.</a:t>
            </a:r>
          </a:p>
          <a:p>
            <a:pPr>
              <a:lnSpc>
                <a:spcPct val="110000"/>
              </a:lnSpc>
              <a:buNone/>
            </a:pPr>
            <a:r>
              <a:rPr lang="ru-RU" sz="1400" dirty="0" smtClean="0">
                <a:latin typeface="Times New Roman" pitchFamily="18" charset="0"/>
                <a:cs typeface="Times New Roman" pitchFamily="18" charset="0"/>
              </a:rPr>
              <a:t>          Взрослый. Извините, с кем я разговариваю?</a:t>
            </a:r>
          </a:p>
          <a:p>
            <a:pPr>
              <a:lnSpc>
                <a:spcPct val="110000"/>
              </a:lnSpc>
              <a:buNone/>
            </a:pPr>
            <a:r>
              <a:rPr lang="ru-RU" sz="1400" dirty="0" smtClean="0">
                <a:latin typeface="Times New Roman" pitchFamily="18" charset="0"/>
                <a:cs typeface="Times New Roman" pitchFamily="18" charset="0"/>
              </a:rPr>
              <a:t>          Ребенок. С вами разговаривает Оля.</a:t>
            </a:r>
          </a:p>
          <a:p>
            <a:pPr>
              <a:lnSpc>
                <a:spcPct val="110000"/>
              </a:lnSpc>
              <a:buNone/>
            </a:pPr>
            <a:r>
              <a:rPr lang="ru-RU" sz="1400" dirty="0" smtClean="0">
                <a:latin typeface="Times New Roman" pitchFamily="18" charset="0"/>
                <a:cs typeface="Times New Roman" pitchFamily="18" charset="0"/>
              </a:rPr>
              <a:t>          Взрослый. Оля, мама дома?</a:t>
            </a:r>
          </a:p>
          <a:p>
            <a:pPr>
              <a:lnSpc>
                <a:spcPct val="110000"/>
              </a:lnSpc>
              <a:buNone/>
            </a:pPr>
            <a:r>
              <a:rPr lang="ru-RU" sz="1400" dirty="0" smtClean="0">
                <a:latin typeface="Times New Roman" pitchFamily="18" charset="0"/>
                <a:cs typeface="Times New Roman" pitchFamily="18" charset="0"/>
              </a:rPr>
              <a:t>          Ребенок. Нет, мама еще не пришла с работы.</a:t>
            </a:r>
          </a:p>
          <a:p>
            <a:pPr>
              <a:lnSpc>
                <a:spcPct val="110000"/>
              </a:lnSpc>
              <a:buNone/>
            </a:pPr>
            <a:r>
              <a:rPr lang="ru-RU" sz="1400" dirty="0" smtClean="0">
                <a:latin typeface="Times New Roman" pitchFamily="18" charset="0"/>
                <a:cs typeface="Times New Roman" pitchFamily="18" charset="0"/>
              </a:rPr>
              <a:t>          Диалогической речью дети овладевают примерно в 5 лет. На 6-ом году жизни ее уже недостаточно, и ребенок сам старается рассказывать сказки, передавать содержание просмотренных фильмов, т.е. пользуется монологической </a:t>
            </a:r>
            <a:r>
              <a:rPr lang="ru-RU" sz="1400" dirty="0" smtClean="0">
                <a:latin typeface="Times New Roman" pitchFamily="18" charset="0"/>
                <a:cs typeface="Times New Roman" pitchFamily="18" charset="0"/>
              </a:rPr>
              <a:t>речью. Большинство </a:t>
            </a:r>
            <a:r>
              <a:rPr lang="ru-RU" sz="1400" dirty="0" smtClean="0">
                <a:latin typeface="Times New Roman" pitchFamily="18" charset="0"/>
                <a:cs typeface="Times New Roman" pitchFamily="18" charset="0"/>
              </a:rPr>
              <a:t>детей на конец дошкольного возраста овладевают связной речью, умеют последовательно описать увиденное, пересказать содержание сказки, рассказа, кино. Но у некоторых детей речь отрывиста, с длинными паузами. В ней преобладают слова-заменители, перечисление предметов или действий, жесты, мимика, не хватает слов для передачи мыслей. До школы ребенок должен научиться описывать знакомый предмет со всеми его признаками, качествами, уметь сравнивать два-три предмета, самостоятельно рассказывать по картинке, по серии картинок, рассказывать увиденное, пережитое (как отдыхал, что видел в </a:t>
            </a:r>
            <a:r>
              <a:rPr lang="ru-RU" sz="1400" dirty="0" smtClean="0">
                <a:latin typeface="Times New Roman" pitchFamily="18" charset="0"/>
                <a:cs typeface="Times New Roman" pitchFamily="18" charset="0"/>
              </a:rPr>
              <a:t>цирке</a:t>
            </a:r>
            <a:r>
              <a:rPr lang="ru-RU" sz="1400" dirty="0" smtClean="0">
                <a:latin typeface="Times New Roman" pitchFamily="18" charset="0"/>
                <a:cs typeface="Times New Roman" pitchFamily="18" charset="0"/>
              </a:rPr>
              <a:t>, в лесу…), придумывать сказки на заданную тему. Для описания нужно подобрать известные ребенку предметы, игрушки, картинки: мишутка, кукла, машинка, тарелка. Например: «Это кукла. Она пластмассовая. Куклу звать Аленкой. У Алены голубые глаза, белые волосы, красные щечки. Она улыбается. На ней платье красного цвета в белую полоску. На ногах белые носочки и коричневые туфли. На голове белый бант. С куклой дети играют, кладут ее спать, кормят, одевают».</a:t>
            </a:r>
          </a:p>
          <a:p>
            <a:pPr>
              <a:lnSpc>
                <a:spcPct val="110000"/>
              </a:lnSpc>
              <a:buNone/>
            </a:pPr>
            <a:r>
              <a:rPr lang="ru-RU" sz="1400" dirty="0" smtClean="0">
                <a:latin typeface="Times New Roman" pitchFamily="18" charset="0"/>
                <a:cs typeface="Times New Roman" pitchFamily="18" charset="0"/>
              </a:rPr>
              <a:t>          Потом берется другой предмет. Взрослый напоминает, в какой последовательности следует рассказывать, спрашивая: «Как называется предмет?», «Из чего сделан?», «Для чего нужен?».</a:t>
            </a:r>
          </a:p>
          <a:p>
            <a:pPr>
              <a:lnSpc>
                <a:spcPct val="110000"/>
              </a:lnSpc>
              <a:buNone/>
            </a:pPr>
            <a:r>
              <a:rPr lang="ru-RU" sz="1400" dirty="0" smtClean="0">
                <a:latin typeface="Times New Roman" pitchFamily="18" charset="0"/>
                <a:cs typeface="Times New Roman" pitchFamily="18" charset="0"/>
              </a:rPr>
              <a:t>         После 6 лет необходимо научить ребенка сравнивать и сопоставлять два, а потом и три предмета или картинки во вре6мя их описания. Можно предложить такие группы предметов и картинок: огурец, помидор, морковь; кошка, собака и др. При этом рекомендуется помогать ребенку вопросами.</a:t>
            </a:r>
          </a:p>
          <a:p>
            <a:pPr>
              <a:lnSpc>
                <a:spcPct val="110000"/>
              </a:lnSpc>
              <a:buNone/>
            </a:pPr>
            <a:r>
              <a:rPr lang="ru-RU" sz="1400" dirty="0" smtClean="0">
                <a:latin typeface="Times New Roman" pitchFamily="18" charset="0"/>
                <a:cs typeface="Times New Roman" pitchFamily="18" charset="0"/>
              </a:rPr>
              <a:t>          Ребенок старшего дошкольного возраста должен самостоятельно составлять загадки-описания о предметах. При этом инициатива принадлежит родителям. Вы предлагаете ребенку отгадать, какой предмет задумали, а затем просите его сделать то же: «Он деревянный, стоит посреди комнаты, имеет четыре ножки и квадратную доску. За ним обедают, пьют чай. Что это такое?» а теперь ты задумай любой предмет и все про него расскажи, а я буду отгадывать.</a:t>
            </a:r>
          </a:p>
          <a:p>
            <a:pPr>
              <a:buNone/>
            </a:pPr>
            <a:endParaRPr lang="ru-RU" sz="1400" dirty="0"/>
          </a:p>
        </p:txBody>
      </p:sp>
      <p:pic>
        <p:nvPicPr>
          <p:cNvPr id="2050" name="Picture 2" descr="C:\Users\Вера\Desktop\мама\Картинки-ханты и манси\картинки\Дети\Воспитатель и дети.jpg"/>
          <p:cNvPicPr>
            <a:picLocks noChangeAspect="1" noChangeArrowheads="1"/>
          </p:cNvPicPr>
          <p:nvPr/>
        </p:nvPicPr>
        <p:blipFill>
          <a:blip r:embed="rId2" cstate="print"/>
          <a:srcRect/>
          <a:stretch>
            <a:fillRect/>
          </a:stretch>
        </p:blipFill>
        <p:spPr bwMode="auto">
          <a:xfrm>
            <a:off x="6516216" y="476672"/>
            <a:ext cx="2376264" cy="1584176"/>
          </a:xfrm>
          <a:prstGeom prst="rect">
            <a:avLst/>
          </a:prstGeom>
          <a:noFill/>
        </p:spPr>
      </p:pic>
      <p:pic>
        <p:nvPicPr>
          <p:cNvPr id="7" name="Picture 8" descr="Картинка 25 из 21078"/>
          <p:cNvPicPr>
            <a:picLocks noChangeAspect="1" noChangeArrowheads="1"/>
          </p:cNvPicPr>
          <p:nvPr/>
        </p:nvPicPr>
        <p:blipFill>
          <a:blip r:embed="rId3" cstate="print"/>
          <a:srcRect/>
          <a:stretch>
            <a:fillRect/>
          </a:stretch>
        </p:blipFill>
        <p:spPr bwMode="auto">
          <a:xfrm>
            <a:off x="4355976" y="764704"/>
            <a:ext cx="1656184"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2536" y="0"/>
            <a:ext cx="9396536" cy="6858000"/>
          </a:xfrm>
        </p:spPr>
        <p:txBody>
          <a:bodyPr>
            <a:normAutofit/>
          </a:bodyPr>
          <a:lstStyle/>
          <a:p>
            <a:pPr>
              <a:buNone/>
            </a:pPr>
            <a:r>
              <a:rPr lang="ru-RU" sz="1400" dirty="0" smtClean="0"/>
              <a:t>        </a:t>
            </a:r>
            <a:r>
              <a:rPr lang="ru-RU" sz="1400" dirty="0" smtClean="0">
                <a:latin typeface="Times New Roman" pitchFamily="18" charset="0"/>
                <a:cs typeface="Times New Roman" pitchFamily="18" charset="0"/>
              </a:rPr>
              <a:t>Можно предложить игру «Веселые путешественники». Ребенок представляет, что он летит на самолете, едет на поезде, плывет на теплоходе, идет пешком по стране: описывает воображаемые города, леса, горы, колхозные поля. Родители должны отгадать место «путешествия».</a:t>
            </a:r>
          </a:p>
          <a:p>
            <a:pPr>
              <a:buNone/>
            </a:pPr>
            <a:r>
              <a:rPr lang="ru-RU" sz="1400" dirty="0" smtClean="0">
                <a:latin typeface="Times New Roman" pitchFamily="18" charset="0"/>
                <a:cs typeface="Times New Roman" pitchFamily="18" charset="0"/>
              </a:rPr>
              <a:t>         Как научить ребенка связному, последовательному рассказу по картинкам? Если в семье нет сюжетных картинок, помогут иллюстрации из художественных книг с рассказами и сказками. После приобретения новой книжки нужно сначала рассмотреть картинки. При просмотре спрашивать ребенка о том, что он видит. После просмотра следует составить рассказ по картинке.</a:t>
            </a:r>
          </a:p>
          <a:p>
            <a:pPr>
              <a:buNone/>
            </a:pPr>
            <a:r>
              <a:rPr lang="ru-RU" sz="1400" dirty="0" smtClean="0">
                <a:latin typeface="Times New Roman" pitchFamily="18" charset="0"/>
                <a:cs typeface="Times New Roman" pitchFamily="18" charset="0"/>
              </a:rPr>
              <a:t>        Детям 6-7-летнего возраста необходимо предложить самостоятельно придумывать названия к иллюстрациям, а также составлять рассказы о том, что было до этого с героями, изображенными на картинке, и что будет потом (особенно про одного из героев или предмет) или рассказать от своего лица.</a:t>
            </a:r>
          </a:p>
          <a:p>
            <a:pPr>
              <a:buNone/>
            </a:pPr>
            <a:r>
              <a:rPr lang="ru-RU" sz="1400" dirty="0" smtClean="0">
                <a:latin typeface="Times New Roman" pitchFamily="18" charset="0"/>
                <a:cs typeface="Times New Roman" pitchFamily="18" charset="0"/>
              </a:rPr>
              <a:t>         Еще до школы рекомендуется научить ребенка составлять рассказы, сказки. Самый легкий вид такого творчества – составление рассказов по трем-четырем опорным словам. Например, со словами «зима», «дети», «зимние развлечения». «Настала зима. Выпал пушистый снег. Дети тепло оделись и вышли на улицу. Мальчики катаются на конька и на лыжах, девочки – на санках с высокой горы. Вот вышли Аленка и Дима, в руках у них лопатки. Они лепят снежную бабу. Веселые зимние развлечения у детей».</a:t>
            </a:r>
          </a:p>
          <a:p>
            <a:pPr>
              <a:buNone/>
            </a:pPr>
            <a:r>
              <a:rPr lang="ru-RU" sz="1400" dirty="0" smtClean="0">
                <a:latin typeface="Times New Roman" pitchFamily="18" charset="0"/>
                <a:cs typeface="Times New Roman" pitchFamily="18" charset="0"/>
              </a:rPr>
              <a:t>          Можно предложить составить рассказ, начатый родителем, например: «Мальчик был в лесу, пас стадо коров. Вдруг он услышал, что где-то близко заревел медведь…»</a:t>
            </a:r>
          </a:p>
          <a:p>
            <a:pPr>
              <a:buNone/>
            </a:pPr>
            <a:r>
              <a:rPr lang="ru-RU" sz="1400" dirty="0" smtClean="0">
                <a:latin typeface="Times New Roman" pitchFamily="18" charset="0"/>
                <a:cs typeface="Times New Roman" pitchFamily="18" charset="0"/>
              </a:rPr>
              <a:t>         Любимым жанром детей являются сказки, содержание которых они с большим удовольствием пересказывают, по-своему перестраивая начало и конец. Начало сказки можете придумать вы, например: «В густом лесу жила зайчиха с маленьким зайчонком, который был непослушным. Ему хотелось все сразу узнать. Как-то вышел он погулять, а зайчиха и говорит: «Не ходи далеко, заблудишься». НЕ послушал зайчонок маму, увидел бабочку и побежал за ней в лес…»</a:t>
            </a:r>
          </a:p>
          <a:p>
            <a:pPr>
              <a:buNone/>
            </a:pPr>
            <a:endParaRPr lang="ru-RU" sz="1400" dirty="0"/>
          </a:p>
        </p:txBody>
      </p:sp>
      <p:pic>
        <p:nvPicPr>
          <p:cNvPr id="5122" name="Picture 2" descr="C:\Users\Вера\Desktop\f43289.jpg"/>
          <p:cNvPicPr>
            <a:picLocks noChangeAspect="1" noChangeArrowheads="1"/>
          </p:cNvPicPr>
          <p:nvPr/>
        </p:nvPicPr>
        <p:blipFill>
          <a:blip r:embed="rId2" cstate="print"/>
          <a:srcRect/>
          <a:stretch>
            <a:fillRect/>
          </a:stretch>
        </p:blipFill>
        <p:spPr bwMode="auto">
          <a:xfrm>
            <a:off x="755576" y="4869160"/>
            <a:ext cx="3145532" cy="1988840"/>
          </a:xfrm>
          <a:prstGeom prst="rect">
            <a:avLst/>
          </a:prstGeom>
          <a:noFill/>
        </p:spPr>
      </p:pic>
      <p:pic>
        <p:nvPicPr>
          <p:cNvPr id="5123" name="Picture 3" descr="C:\Users\Вера\Desktop\мама\Картинки-ханты и манси\passpip.png"/>
          <p:cNvPicPr>
            <a:picLocks noChangeAspect="1" noChangeArrowheads="1"/>
          </p:cNvPicPr>
          <p:nvPr/>
        </p:nvPicPr>
        <p:blipFill>
          <a:blip r:embed="rId3" cstate="print"/>
          <a:srcRect/>
          <a:stretch>
            <a:fillRect/>
          </a:stretch>
        </p:blipFill>
        <p:spPr bwMode="auto">
          <a:xfrm>
            <a:off x="5760999" y="5273171"/>
            <a:ext cx="3383001" cy="1584829"/>
          </a:xfrm>
          <a:prstGeom prst="rect">
            <a:avLst/>
          </a:prstGeom>
          <a:noFill/>
        </p:spPr>
      </p:pic>
      <p:pic>
        <p:nvPicPr>
          <p:cNvPr id="7" name="Рисунок 6"/>
          <p:cNvPicPr>
            <a:picLocks noChangeAspect="1"/>
          </p:cNvPicPr>
          <p:nvPr/>
        </p:nvPicPr>
        <p:blipFill>
          <a:blip r:embed="rId4" cstate="print"/>
          <a:srcRect/>
          <a:stretch>
            <a:fillRect/>
          </a:stretch>
        </p:blipFill>
        <p:spPr bwMode="auto">
          <a:xfrm>
            <a:off x="4139952" y="5301208"/>
            <a:ext cx="1195388" cy="120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sz="1800" b="1" dirty="0" smtClean="0"/>
              <a:t/>
            </a:r>
            <a:br>
              <a:rPr lang="ru-RU" sz="1800" b="1" dirty="0" smtClean="0"/>
            </a:br>
            <a:r>
              <a:rPr lang="ru-RU" sz="1800" b="1" dirty="0" smtClean="0">
                <a:solidFill>
                  <a:srgbClr val="006600"/>
                </a:solidFill>
                <a:latin typeface="Times New Roman" pitchFamily="18" charset="0"/>
                <a:cs typeface="Times New Roman" pitchFamily="18" charset="0"/>
              </a:rPr>
              <a:t>Обогащение словаря ребенка в домашних условиях</a:t>
            </a:r>
            <a:r>
              <a:rPr lang="ru-RU" sz="1400" dirty="0" smtClean="0"/>
              <a:t/>
            </a:r>
            <a:br>
              <a:rPr lang="ru-RU" sz="1400" dirty="0" smtClean="0"/>
            </a:br>
            <a:r>
              <a:rPr lang="ru-RU" sz="1400" dirty="0" smtClean="0"/>
              <a:t/>
            </a:r>
            <a:br>
              <a:rPr lang="ru-RU" sz="1400" dirty="0" smtClean="0"/>
            </a:br>
            <a:endParaRPr lang="ru-RU" sz="1400" dirty="0"/>
          </a:p>
        </p:txBody>
      </p:sp>
      <p:sp>
        <p:nvSpPr>
          <p:cNvPr id="3" name="Содержимое 2"/>
          <p:cNvSpPr>
            <a:spLocks noGrp="1"/>
          </p:cNvSpPr>
          <p:nvPr>
            <p:ph idx="1"/>
          </p:nvPr>
        </p:nvSpPr>
        <p:spPr>
          <a:xfrm>
            <a:off x="0" y="404664"/>
            <a:ext cx="9144000" cy="6453336"/>
          </a:xfrm>
        </p:spPr>
        <p:txBody>
          <a:bodyPr>
            <a:normAutofit/>
          </a:bodyPr>
          <a:lstStyle/>
          <a:p>
            <a:pPr>
              <a:buNone/>
            </a:pPr>
            <a:r>
              <a:rPr lang="ru-RU" sz="1400" dirty="0" smtClean="0"/>
              <a:t>         </a:t>
            </a:r>
            <a:r>
              <a:rPr lang="ru-RU" sz="1400" dirty="0" smtClean="0">
                <a:latin typeface="Times New Roman" pitchFamily="18" charset="0"/>
                <a:cs typeface="Times New Roman" pitchFamily="18" charset="0"/>
              </a:rPr>
              <a:t>Одним из эффективных способов обогащения словаря детей являются настольно-печатные игры (лото, домино, парные картинки, кубики</a:t>
            </a:r>
            <a:r>
              <a:rPr lang="ru-RU" sz="1400" u="sng" dirty="0" smtClean="0">
                <a:latin typeface="Times New Roman" pitchFamily="18" charset="0"/>
                <a:cs typeface="Times New Roman" pitchFamily="18" charset="0"/>
              </a:rPr>
              <a:t>). Цель их – сформировать у детей навыки складывать из отдельных частей целое, уточнять их знания о предметах, учить их правильно называть</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Купив игру, не стоит сразу давать ее ребенку, так как он, не понимая правил, теряет к ней интерес. В начале родители сами должны познакомиться с игрой, а потом, сидя за столом, но не на полу или ковре, объяснить ее ребенку. Первый раз на протяжении 10-15 минут необходимо поиграть вместе с ребенком.</a:t>
            </a:r>
          </a:p>
          <a:p>
            <a:pPr>
              <a:buNone/>
            </a:pPr>
            <a:r>
              <a:rPr lang="ru-RU" sz="1400" dirty="0" smtClean="0">
                <a:latin typeface="Times New Roman" pitchFamily="18" charset="0"/>
                <a:cs typeface="Times New Roman" pitchFamily="18" charset="0"/>
              </a:rPr>
              <a:t>         В процессе игры (например, с разрезными картинками) целесообразно сначала рассмотреть целые картинки-образцы и спросить: </a:t>
            </a:r>
            <a:r>
              <a:rPr lang="ru-RU" sz="1400" b="1" dirty="0" smtClean="0">
                <a:solidFill>
                  <a:srgbClr val="FF0000"/>
                </a:solidFill>
                <a:latin typeface="Times New Roman" pitchFamily="18" charset="0"/>
                <a:cs typeface="Times New Roman" pitchFamily="18" charset="0"/>
              </a:rPr>
              <a:t>«Что нарисовано на картинке?», «Как можно назвать их одним словом?», «Где растут фрукты?», «Что можно сделать из фруктов?». </a:t>
            </a:r>
            <a:r>
              <a:rPr lang="ru-RU" sz="1400" dirty="0" smtClean="0">
                <a:latin typeface="Times New Roman" pitchFamily="18" charset="0"/>
                <a:cs typeface="Times New Roman" pitchFamily="18" charset="0"/>
              </a:rPr>
              <a:t>После беседы объяснить</a:t>
            </a:r>
            <a:r>
              <a:rPr lang="ru-RU" sz="1400" b="1" dirty="0" smtClean="0">
                <a:solidFill>
                  <a:srgbClr val="FF0000"/>
                </a:solidFill>
                <a:latin typeface="Times New Roman" pitchFamily="18" charset="0"/>
                <a:cs typeface="Times New Roman" pitchFamily="18" charset="0"/>
              </a:rPr>
              <a:t>: «Вот перед тобой маленькие картинки, на каждой нарисована только часть фрукта, ты сложи целую картинку. Вспомни, какого цвета слива, какие у нее листья, и подбери необходимые картинки». </a:t>
            </a:r>
          </a:p>
          <a:p>
            <a:pPr>
              <a:buNone/>
            </a:pPr>
            <a:r>
              <a:rPr lang="ru-RU" sz="1400" dirty="0" smtClean="0">
                <a:latin typeface="Times New Roman" pitchFamily="18" charset="0"/>
                <a:cs typeface="Times New Roman" pitchFamily="18" charset="0"/>
              </a:rPr>
              <a:t>         Родители могут начать складывать картинку, а далее ребенок продолжит самостоятельно. По такому же принципу дети собирают картинки из кубиков. Если они посвящены содержанию знакомых сказок, то сначала необходимо провести беседу или попросить рассказать содержание картинки.</a:t>
            </a:r>
          </a:p>
          <a:p>
            <a:pPr>
              <a:buNone/>
            </a:pPr>
            <a:endParaRPr lang="ru-RU" sz="1400" dirty="0"/>
          </a:p>
        </p:txBody>
      </p:sp>
      <p:pic>
        <p:nvPicPr>
          <p:cNvPr id="2051" name="Picture 3" descr="C:\Users\Вера\Desktop\мама\Картинки-ханты и манси\картинки\Дети\Умные мальчик и девочка.gif"/>
          <p:cNvPicPr>
            <a:picLocks noChangeAspect="1" noChangeArrowheads="1"/>
          </p:cNvPicPr>
          <p:nvPr/>
        </p:nvPicPr>
        <p:blipFill>
          <a:blip r:embed="rId2" cstate="print"/>
          <a:srcRect/>
          <a:stretch>
            <a:fillRect/>
          </a:stretch>
        </p:blipFill>
        <p:spPr bwMode="auto">
          <a:xfrm>
            <a:off x="5868144" y="4149080"/>
            <a:ext cx="3086819" cy="2708920"/>
          </a:xfrm>
          <a:prstGeom prst="rect">
            <a:avLst/>
          </a:prstGeom>
          <a:noFill/>
        </p:spPr>
      </p:pic>
      <p:pic>
        <p:nvPicPr>
          <p:cNvPr id="6" name="Picture 2" descr="C:\Users\Вера\Desktop\мама\Картинки-ханты и манси\картинки\Дети\Мальчик с книжкой.gif"/>
          <p:cNvPicPr>
            <a:picLocks noChangeAspect="1" noChangeArrowheads="1" noCrop="1"/>
          </p:cNvPicPr>
          <p:nvPr/>
        </p:nvPicPr>
        <p:blipFill>
          <a:blip r:embed="rId3" cstate="print"/>
          <a:srcRect/>
          <a:stretch>
            <a:fillRect/>
          </a:stretch>
        </p:blipFill>
        <p:spPr bwMode="auto">
          <a:xfrm>
            <a:off x="3707904" y="3789040"/>
            <a:ext cx="1866900" cy="1905000"/>
          </a:xfrm>
          <a:prstGeom prst="rect">
            <a:avLst/>
          </a:prstGeom>
          <a:noFill/>
        </p:spPr>
      </p:pic>
      <p:pic>
        <p:nvPicPr>
          <p:cNvPr id="4098" name="Picture 2" descr="C:\Users\Вера\Desktop\мама\Картинки-ханты и манси\картинки\Дети\Поздравление.gif"/>
          <p:cNvPicPr>
            <a:picLocks noChangeAspect="1" noChangeArrowheads="1" noCrop="1"/>
          </p:cNvPicPr>
          <p:nvPr/>
        </p:nvPicPr>
        <p:blipFill>
          <a:blip r:embed="rId4" cstate="print"/>
          <a:srcRect/>
          <a:stretch>
            <a:fillRect/>
          </a:stretch>
        </p:blipFill>
        <p:spPr bwMode="auto">
          <a:xfrm>
            <a:off x="0" y="3933056"/>
            <a:ext cx="3707904" cy="29249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1600" b="1" dirty="0" smtClean="0">
                <a:solidFill>
                  <a:srgbClr val="FF0066"/>
                </a:solidFill>
                <a:latin typeface="Times New Roman" pitchFamily="18" charset="0"/>
                <a:cs typeface="Times New Roman" pitchFamily="18" charset="0"/>
              </a:rPr>
              <a:t>Словесные игры</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0" y="332656"/>
            <a:ext cx="9144000" cy="6525343"/>
          </a:xfrm>
        </p:spPr>
        <p:txBody>
          <a:bodyPr>
            <a:normAutofit fontScale="25000" lnSpcReduction="20000"/>
          </a:bodyPr>
          <a:lstStyle/>
          <a:p>
            <a:pPr>
              <a:lnSpc>
                <a:spcPct val="120000"/>
              </a:lnSpc>
              <a:buNone/>
            </a:pPr>
            <a:r>
              <a:rPr lang="ru-RU" sz="5600" u="sng" dirty="0" smtClean="0">
                <a:solidFill>
                  <a:srgbClr val="FF0000"/>
                </a:solidFill>
                <a:latin typeface="Times New Roman" pitchFamily="18" charset="0"/>
                <a:cs typeface="Times New Roman" pitchFamily="18" charset="0"/>
              </a:rPr>
              <a:t>Что в мешочке?</a:t>
            </a:r>
            <a:endParaRPr lang="ru-RU" sz="5600" dirty="0" smtClean="0">
              <a:solidFill>
                <a:srgbClr val="FF0000"/>
              </a:solidFill>
              <a:latin typeface="Times New Roman" pitchFamily="18" charset="0"/>
              <a:cs typeface="Times New Roman" pitchFamily="18" charset="0"/>
            </a:endParaRPr>
          </a:p>
          <a:p>
            <a:pPr marL="0" indent="0">
              <a:lnSpc>
                <a:spcPct val="120000"/>
              </a:lnSpc>
              <a:buNone/>
            </a:pPr>
            <a:r>
              <a:rPr lang="ru-RU" sz="4800" dirty="0" smtClean="0">
                <a:latin typeface="Times New Roman" pitchFamily="18" charset="0"/>
                <a:cs typeface="Times New Roman" pitchFamily="18" charset="0"/>
              </a:rPr>
              <a:t>В мешочек сложить разные предметы (игрушки, овощи, фрукты, и т.д.). Ребенок должен опустить в него руку и, не вытаскивая предмет, на </a:t>
            </a:r>
            <a:r>
              <a:rPr lang="ru-RU" sz="4800" dirty="0" smtClean="0">
                <a:latin typeface="Times New Roman" pitchFamily="18" charset="0"/>
                <a:cs typeface="Times New Roman" pitchFamily="18" charset="0"/>
              </a:rPr>
              <a:t>ощупь определить </a:t>
            </a:r>
            <a:r>
              <a:rPr lang="ru-RU" sz="4800" dirty="0" smtClean="0">
                <a:latin typeface="Times New Roman" pitchFamily="18" charset="0"/>
                <a:cs typeface="Times New Roman" pitchFamily="18" charset="0"/>
              </a:rPr>
              <a:t>и назвать то, что он ощупывает.</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Ребенок (вытаскивает предмет и говорит, например, про мяч). Это мяч. Он синий с белой полоской, резиновый, круглый. Его можно кинуть, ударить о стену или бросить на пол.</a:t>
            </a:r>
          </a:p>
          <a:p>
            <a:pPr>
              <a:lnSpc>
                <a:spcPct val="120000"/>
              </a:lnSpc>
              <a:buNone/>
            </a:pPr>
            <a:r>
              <a:rPr lang="ru-RU" sz="5600" b="1" u="sng" dirty="0" smtClean="0">
                <a:solidFill>
                  <a:srgbClr val="FF0000"/>
                </a:solidFill>
                <a:latin typeface="Times New Roman" pitchFamily="18" charset="0"/>
                <a:cs typeface="Times New Roman" pitchFamily="18" charset="0"/>
              </a:rPr>
              <a:t>Что из чего сделано?</a:t>
            </a:r>
            <a:endParaRPr lang="ru-RU" sz="5600" b="1" dirty="0" smtClean="0">
              <a:solidFill>
                <a:srgbClr val="FF0000"/>
              </a:solidFill>
              <a:latin typeface="Times New Roman" pitchFamily="18" charset="0"/>
              <a:cs typeface="Times New Roman" pitchFamily="18" charset="0"/>
            </a:endParaRPr>
          </a:p>
          <a:p>
            <a:pPr marL="0" indent="0">
              <a:lnSpc>
                <a:spcPct val="120000"/>
              </a:lnSpc>
              <a:buNone/>
            </a:pPr>
            <a:r>
              <a:rPr lang="ru-RU" sz="4800" dirty="0" smtClean="0">
                <a:latin typeface="Times New Roman" pitchFamily="18" charset="0"/>
                <a:cs typeface="Times New Roman" pitchFamily="18" charset="0"/>
              </a:rPr>
              <a:t>Взрослый (говорит ребенку). В нашей комнате много предметов, все они сделаны из разного материала. Я буду называть предмет, а ты должен сказать, из чего он сделан, например, стол из чего сделан</a:t>
            </a:r>
            <a:r>
              <a:rPr lang="ru-RU"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При обследовании некоторые дети ответили «Из досок».</a:t>
            </a:r>
          </a:p>
          <a:p>
            <a:pPr>
              <a:lnSpc>
                <a:spcPct val="120000"/>
              </a:lnSpc>
              <a:buNone/>
            </a:pPr>
            <a:r>
              <a:rPr lang="ru-RU" sz="4800" dirty="0" smtClean="0">
                <a:latin typeface="Times New Roman" pitchFamily="18" charset="0"/>
                <a:cs typeface="Times New Roman" pitchFamily="18" charset="0"/>
              </a:rPr>
              <a:t>Взрослый. Какой стол, если он сделан из </a:t>
            </a:r>
            <a:r>
              <a:rPr lang="ru-RU" sz="4800" dirty="0" smtClean="0">
                <a:latin typeface="Times New Roman" pitchFamily="18" charset="0"/>
                <a:cs typeface="Times New Roman" pitchFamily="18" charset="0"/>
              </a:rPr>
              <a:t>дерева? Дети</a:t>
            </a:r>
            <a:r>
              <a:rPr lang="ru-RU" sz="4800" dirty="0" smtClean="0">
                <a:latin typeface="Times New Roman" pitchFamily="18" charset="0"/>
                <a:cs typeface="Times New Roman" pitchFamily="18" charset="0"/>
              </a:rPr>
              <a:t>. Деревянный.</a:t>
            </a:r>
          </a:p>
          <a:p>
            <a:pPr>
              <a:lnSpc>
                <a:spcPct val="120000"/>
              </a:lnSpc>
              <a:buNone/>
            </a:pPr>
            <a:r>
              <a:rPr lang="ru-RU" sz="4800" dirty="0" smtClean="0">
                <a:latin typeface="Times New Roman" pitchFamily="18" charset="0"/>
                <a:cs typeface="Times New Roman" pitchFamily="18" charset="0"/>
              </a:rPr>
              <a:t>Взрослый. Стакан из </a:t>
            </a:r>
            <a:r>
              <a:rPr lang="ru-RU" sz="4800" dirty="0" smtClean="0">
                <a:latin typeface="Times New Roman" pitchFamily="18" charset="0"/>
                <a:cs typeface="Times New Roman" pitchFamily="18" charset="0"/>
              </a:rPr>
              <a:t>стекла? Дети</a:t>
            </a:r>
            <a:r>
              <a:rPr lang="ru-RU" sz="4800" dirty="0" smtClean="0">
                <a:latin typeface="Times New Roman" pitchFamily="18" charset="0"/>
                <a:cs typeface="Times New Roman" pitchFamily="18" charset="0"/>
              </a:rPr>
              <a:t>. Стеклянный.</a:t>
            </a:r>
          </a:p>
          <a:p>
            <a:pPr>
              <a:lnSpc>
                <a:spcPct val="120000"/>
              </a:lnSpc>
              <a:buNone/>
            </a:pPr>
            <a:r>
              <a:rPr lang="ru-RU" sz="4800" dirty="0" smtClean="0">
                <a:latin typeface="Times New Roman" pitchFamily="18" charset="0"/>
                <a:cs typeface="Times New Roman" pitchFamily="18" charset="0"/>
              </a:rPr>
              <a:t>Взрослый. Ключи из </a:t>
            </a:r>
            <a:r>
              <a:rPr lang="ru-RU" sz="4800" dirty="0" smtClean="0">
                <a:latin typeface="Times New Roman" pitchFamily="18" charset="0"/>
                <a:cs typeface="Times New Roman" pitchFamily="18" charset="0"/>
              </a:rPr>
              <a:t>стали? Дети</a:t>
            </a:r>
            <a:r>
              <a:rPr lang="ru-RU" sz="4800" dirty="0" smtClean="0">
                <a:latin typeface="Times New Roman" pitchFamily="18" charset="0"/>
                <a:cs typeface="Times New Roman" pitchFamily="18" charset="0"/>
              </a:rPr>
              <a:t>. Стальные и т.д.</a:t>
            </a:r>
          </a:p>
          <a:p>
            <a:pPr>
              <a:lnSpc>
                <a:spcPct val="120000"/>
              </a:lnSpc>
              <a:buNone/>
            </a:pPr>
            <a:r>
              <a:rPr lang="ru-RU" sz="5600" b="1" u="sng" dirty="0" smtClean="0">
                <a:solidFill>
                  <a:srgbClr val="FF0000"/>
                </a:solidFill>
                <a:latin typeface="Times New Roman" pitchFamily="18" charset="0"/>
                <a:cs typeface="Times New Roman" pitchFamily="18" charset="0"/>
              </a:rPr>
              <a:t>Кто как работает</a:t>
            </a:r>
            <a:endParaRPr lang="ru-RU" sz="5600" b="1" dirty="0" smtClean="0">
              <a:solidFill>
                <a:srgbClr val="FF0000"/>
              </a:solidFill>
              <a:latin typeface="Times New Roman" pitchFamily="18" charset="0"/>
              <a:cs typeface="Times New Roman" pitchFamily="18" charset="0"/>
            </a:endParaRPr>
          </a:p>
          <a:p>
            <a:pPr>
              <a:lnSpc>
                <a:spcPct val="120000"/>
              </a:lnSpc>
              <a:buNone/>
            </a:pPr>
            <a:r>
              <a:rPr lang="ru-RU" sz="4800" dirty="0" smtClean="0">
                <a:latin typeface="Times New Roman" pitchFamily="18" charset="0"/>
                <a:cs typeface="Times New Roman" pitchFamily="18" charset="0"/>
              </a:rPr>
              <a:t>Взрослый рассказывает детям, что есть очень много профессий.</a:t>
            </a:r>
          </a:p>
          <a:p>
            <a:pPr>
              <a:lnSpc>
                <a:spcPct val="120000"/>
              </a:lnSpc>
              <a:buNone/>
            </a:pPr>
            <a:r>
              <a:rPr lang="ru-RU" sz="4800" dirty="0" smtClean="0">
                <a:latin typeface="Times New Roman" pitchFamily="18" charset="0"/>
                <a:cs typeface="Times New Roman" pitchFamily="18" charset="0"/>
              </a:rPr>
              <a:t>Взрослый. Что делает врач?</a:t>
            </a:r>
          </a:p>
          <a:p>
            <a:pPr>
              <a:lnSpc>
                <a:spcPct val="120000"/>
              </a:lnSpc>
              <a:buNone/>
            </a:pPr>
            <a:r>
              <a:rPr lang="ru-RU" sz="4800" dirty="0" smtClean="0">
                <a:latin typeface="Times New Roman" pitchFamily="18" charset="0"/>
                <a:cs typeface="Times New Roman" pitchFamily="18" charset="0"/>
              </a:rPr>
              <a:t>Дети. Врач лечит больных. Делает операции. Выезжает на «скорой помощи» и т.д.</a:t>
            </a:r>
          </a:p>
          <a:p>
            <a:pPr>
              <a:lnSpc>
                <a:spcPct val="120000"/>
              </a:lnSpc>
              <a:buNone/>
            </a:pPr>
            <a:r>
              <a:rPr lang="ru-RU" sz="4800" dirty="0" smtClean="0">
                <a:latin typeface="Times New Roman" pitchFamily="18" charset="0"/>
                <a:cs typeface="Times New Roman" pitchFamily="18" charset="0"/>
              </a:rPr>
              <a:t>Можно спросить у детей, знают ли они, кто взрослый по профессии, где работает? Выслушайте рассказ ребенка, а затем поправьте его.</a:t>
            </a:r>
          </a:p>
          <a:p>
            <a:pPr>
              <a:lnSpc>
                <a:spcPct val="120000"/>
              </a:lnSpc>
              <a:buNone/>
            </a:pPr>
            <a:r>
              <a:rPr lang="ru-RU" sz="5600" b="1" u="sng" dirty="0" smtClean="0">
                <a:solidFill>
                  <a:srgbClr val="FF0000"/>
                </a:solidFill>
                <a:latin typeface="Times New Roman" pitchFamily="18" charset="0"/>
                <a:cs typeface="Times New Roman" pitchFamily="18" charset="0"/>
              </a:rPr>
              <a:t>Что я не так сказала?</a:t>
            </a:r>
            <a:endParaRPr lang="ru-RU" sz="5600" b="1" dirty="0" smtClean="0">
              <a:solidFill>
                <a:srgbClr val="FF0000"/>
              </a:solidFill>
              <a:latin typeface="Times New Roman" pitchFamily="18" charset="0"/>
              <a:cs typeface="Times New Roman" pitchFamily="18" charset="0"/>
            </a:endParaRPr>
          </a:p>
          <a:p>
            <a:pPr marL="0" indent="0">
              <a:lnSpc>
                <a:spcPct val="120000"/>
              </a:lnSpc>
              <a:buNone/>
            </a:pPr>
            <a:r>
              <a:rPr lang="ru-RU" sz="4800" dirty="0" smtClean="0">
                <a:latin typeface="Times New Roman" pitchFamily="18" charset="0"/>
                <a:cs typeface="Times New Roman" pitchFamily="18" charset="0"/>
              </a:rPr>
              <a:t>Взрослый (ребенку). Внимательно выслушай, правильно ли я называю домашних животных: корова, лошадь, белка, собака, курица</a:t>
            </a:r>
            <a:r>
              <a:rPr lang="ru-RU"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a:lnSpc>
                <a:spcPct val="120000"/>
              </a:lnSpc>
              <a:buNone/>
            </a:pPr>
            <a:r>
              <a:rPr lang="ru-RU" sz="4800" dirty="0" smtClean="0">
                <a:latin typeface="Times New Roman" pitchFamily="18" charset="0"/>
                <a:cs typeface="Times New Roman" pitchFamily="18" charset="0"/>
              </a:rPr>
              <a:t>Ребенок исправляет ошибки.</a:t>
            </a:r>
          </a:p>
          <a:p>
            <a:pPr>
              <a:lnSpc>
                <a:spcPct val="120000"/>
              </a:lnSpc>
              <a:buNone/>
            </a:pPr>
            <a:r>
              <a:rPr lang="ru-RU" sz="5600" b="1" u="sng" dirty="0" smtClean="0">
                <a:solidFill>
                  <a:srgbClr val="FF0000"/>
                </a:solidFill>
                <a:latin typeface="Times New Roman" pitchFamily="18" charset="0"/>
                <a:cs typeface="Times New Roman" pitchFamily="18" charset="0"/>
              </a:rPr>
              <a:t>Придумай предложение</a:t>
            </a:r>
            <a:endParaRPr lang="ru-RU" sz="5600" b="1" dirty="0" smtClean="0">
              <a:solidFill>
                <a:srgbClr val="FF0000"/>
              </a:solidFill>
              <a:latin typeface="Times New Roman" pitchFamily="18" charset="0"/>
              <a:cs typeface="Times New Roman" pitchFamily="18" charset="0"/>
            </a:endParaRPr>
          </a:p>
          <a:p>
            <a:pPr>
              <a:lnSpc>
                <a:spcPct val="120000"/>
              </a:lnSpc>
              <a:buNone/>
            </a:pPr>
            <a:r>
              <a:rPr lang="ru-RU" sz="4800" dirty="0" smtClean="0">
                <a:latin typeface="Times New Roman" pitchFamily="18" charset="0"/>
                <a:cs typeface="Times New Roman" pitchFamily="18" charset="0"/>
              </a:rPr>
              <a:t>Взрослый называет предложение, а ребенок должен придумать еще несколько, сочетающихся с данным.</a:t>
            </a:r>
          </a:p>
          <a:p>
            <a:pPr>
              <a:lnSpc>
                <a:spcPct val="120000"/>
              </a:lnSpc>
              <a:buNone/>
            </a:pPr>
            <a:r>
              <a:rPr lang="ru-RU" sz="4800" dirty="0" smtClean="0">
                <a:latin typeface="Times New Roman" pitchFamily="18" charset="0"/>
                <a:cs typeface="Times New Roman" pitchFamily="18" charset="0"/>
              </a:rPr>
              <a:t>Взрослый. «Солнце греет</a:t>
            </a:r>
            <a:r>
              <a:rPr lang="ru-RU" sz="4800" dirty="0" smtClean="0">
                <a:latin typeface="Times New Roman" pitchFamily="18" charset="0"/>
                <a:cs typeface="Times New Roman" pitchFamily="18" charset="0"/>
              </a:rPr>
              <a:t>». Ребенок</a:t>
            </a:r>
            <a:r>
              <a:rPr lang="ru-RU" sz="4800" dirty="0" smtClean="0">
                <a:latin typeface="Times New Roman" pitchFamily="18" charset="0"/>
                <a:cs typeface="Times New Roman" pitchFamily="18" charset="0"/>
              </a:rPr>
              <a:t>. «Солнце греет, птички поют», «Солнце греет, снег тает».</a:t>
            </a:r>
          </a:p>
          <a:p>
            <a:pPr>
              <a:lnSpc>
                <a:spcPct val="120000"/>
              </a:lnSpc>
              <a:buNone/>
            </a:pPr>
            <a:r>
              <a:rPr lang="ru-RU" sz="5600" b="1" u="sng" dirty="0" smtClean="0">
                <a:solidFill>
                  <a:srgbClr val="FF0000"/>
                </a:solidFill>
                <a:latin typeface="Times New Roman" pitchFamily="18" charset="0"/>
                <a:cs typeface="Times New Roman" pitchFamily="18" charset="0"/>
              </a:rPr>
              <a:t>Скажи наоборот</a:t>
            </a:r>
            <a:endParaRPr lang="ru-RU" sz="5600" b="1" dirty="0" smtClean="0">
              <a:solidFill>
                <a:srgbClr val="FF0000"/>
              </a:solidFill>
              <a:latin typeface="Times New Roman" pitchFamily="18" charset="0"/>
              <a:cs typeface="Times New Roman" pitchFamily="18" charset="0"/>
            </a:endParaRPr>
          </a:p>
          <a:p>
            <a:pPr>
              <a:lnSpc>
                <a:spcPct val="120000"/>
              </a:lnSpc>
              <a:buNone/>
            </a:pPr>
            <a:r>
              <a:rPr lang="ru-RU" sz="4800" dirty="0" smtClean="0">
                <a:latin typeface="Times New Roman" pitchFamily="18" charset="0"/>
                <a:cs typeface="Times New Roman" pitchFamily="18" charset="0"/>
              </a:rPr>
              <a:t>Мама произносит фразу с эпитетом, ребенок повторяет ее, называя антоним эпитета.</a:t>
            </a:r>
          </a:p>
          <a:p>
            <a:pPr>
              <a:lnSpc>
                <a:spcPct val="120000"/>
              </a:lnSpc>
              <a:buNone/>
            </a:pPr>
            <a:r>
              <a:rPr lang="ru-RU" sz="4800" dirty="0" smtClean="0">
                <a:latin typeface="Times New Roman" pitchFamily="18" charset="0"/>
                <a:cs typeface="Times New Roman" pitchFamily="18" charset="0"/>
              </a:rPr>
              <a:t>Мама. Я вижу высокий </a:t>
            </a:r>
            <a:r>
              <a:rPr lang="ru-RU" sz="4800" dirty="0" smtClean="0">
                <a:latin typeface="Times New Roman" pitchFamily="18" charset="0"/>
                <a:cs typeface="Times New Roman" pitchFamily="18" charset="0"/>
              </a:rPr>
              <a:t>дом. Ребенок</a:t>
            </a:r>
            <a:r>
              <a:rPr lang="ru-RU" sz="4800" dirty="0" smtClean="0">
                <a:latin typeface="Times New Roman" pitchFamily="18" charset="0"/>
                <a:cs typeface="Times New Roman" pitchFamily="18" charset="0"/>
              </a:rPr>
              <a:t>. Я вижу низкий дом.</a:t>
            </a:r>
          </a:p>
          <a:p>
            <a:pPr>
              <a:lnSpc>
                <a:spcPct val="120000"/>
              </a:lnSpc>
              <a:buNone/>
            </a:pPr>
            <a:r>
              <a:rPr lang="ru-RU" sz="4800" dirty="0" smtClean="0">
                <a:latin typeface="Times New Roman" pitchFamily="18" charset="0"/>
                <a:cs typeface="Times New Roman" pitchFamily="18" charset="0"/>
              </a:rPr>
              <a:t>Мама. У меня острый </a:t>
            </a:r>
            <a:r>
              <a:rPr lang="ru-RU" sz="4800" dirty="0" smtClean="0">
                <a:latin typeface="Times New Roman" pitchFamily="18" charset="0"/>
                <a:cs typeface="Times New Roman" pitchFamily="18" charset="0"/>
              </a:rPr>
              <a:t>нож. Ребенок</a:t>
            </a:r>
            <a:r>
              <a:rPr lang="ru-RU" sz="4800" dirty="0" smtClean="0">
                <a:latin typeface="Times New Roman" pitchFamily="18" charset="0"/>
                <a:cs typeface="Times New Roman" pitchFamily="18" charset="0"/>
              </a:rPr>
              <a:t>. У меня тупой нож</a:t>
            </a:r>
            <a:r>
              <a:rPr lang="ru-RU" sz="4800" dirty="0" smtClean="0"/>
              <a:t>.</a:t>
            </a:r>
          </a:p>
          <a:p>
            <a:pPr>
              <a:buNone/>
            </a:pPr>
            <a:endParaRPr lang="ru-RU" sz="1400" dirty="0"/>
          </a:p>
        </p:txBody>
      </p:sp>
      <p:pic>
        <p:nvPicPr>
          <p:cNvPr id="6146" name="Picture 2" descr="C:\Users\Вера\Desktop\i.jpg"/>
          <p:cNvPicPr>
            <a:picLocks noChangeAspect="1" noChangeArrowheads="1"/>
          </p:cNvPicPr>
          <p:nvPr/>
        </p:nvPicPr>
        <p:blipFill>
          <a:blip r:embed="rId2" cstate="print"/>
          <a:srcRect/>
          <a:stretch>
            <a:fillRect/>
          </a:stretch>
        </p:blipFill>
        <p:spPr bwMode="auto">
          <a:xfrm>
            <a:off x="6084168" y="1988840"/>
            <a:ext cx="3059832" cy="1656184"/>
          </a:xfrm>
          <a:prstGeom prst="rect">
            <a:avLst/>
          </a:prstGeom>
          <a:noFill/>
        </p:spPr>
      </p:pic>
      <p:pic>
        <p:nvPicPr>
          <p:cNvPr id="5" name="Рисунок 4"/>
          <p:cNvPicPr>
            <a:picLocks noChangeAspect="1"/>
          </p:cNvPicPr>
          <p:nvPr/>
        </p:nvPicPr>
        <p:blipFill>
          <a:blip r:embed="rId3" cstate="print"/>
          <a:srcRect/>
          <a:stretch>
            <a:fillRect/>
          </a:stretch>
        </p:blipFill>
        <p:spPr bwMode="auto">
          <a:xfrm>
            <a:off x="6732240" y="5013176"/>
            <a:ext cx="1872208" cy="16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1600" b="1" dirty="0" smtClean="0">
                <a:solidFill>
                  <a:srgbClr val="0070C0"/>
                </a:solidFill>
                <a:latin typeface="Times New Roman" pitchFamily="18" charset="0"/>
                <a:cs typeface="Times New Roman" pitchFamily="18" charset="0"/>
              </a:rPr>
              <a:t>Дидактические упражнения</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252536" y="-315416"/>
            <a:ext cx="9396536" cy="7173416"/>
          </a:xfrm>
        </p:spPr>
        <p:txBody>
          <a:bodyPr>
            <a:normAutofit fontScale="92500"/>
          </a:bodyPr>
          <a:lstStyle/>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r>
              <a:rPr lang="ru-RU" sz="1200" dirty="0" smtClean="0"/>
              <a:t>         </a:t>
            </a:r>
            <a:r>
              <a:rPr lang="ru-RU" sz="1400" u="sng" dirty="0" smtClean="0">
                <a:latin typeface="Times New Roman" pitchFamily="18" charset="0"/>
                <a:cs typeface="Times New Roman" pitchFamily="18" charset="0"/>
              </a:rPr>
              <a:t>Во время прогулок, одевания, раздевания, купания, на кухне во время приготовления еды можно проводить с ребенком дидактические упражнения.</a:t>
            </a:r>
          </a:p>
          <a:p>
            <a:pPr>
              <a:buNone/>
            </a:pPr>
            <a:r>
              <a:rPr lang="ru-RU" sz="1400" dirty="0" smtClean="0">
                <a:latin typeface="Times New Roman" pitchFamily="18" charset="0"/>
                <a:cs typeface="Times New Roman" pitchFamily="18" charset="0"/>
              </a:rPr>
              <a:t>         Во время обеда, ужина использовать можно такие пословицы</a:t>
            </a:r>
            <a:r>
              <a:rPr lang="ru-RU" sz="1400" b="1" dirty="0" smtClean="0">
                <a:solidFill>
                  <a:srgbClr val="FF0000"/>
                </a:solidFill>
                <a:latin typeface="Times New Roman" pitchFamily="18" charset="0"/>
                <a:cs typeface="Times New Roman" pitchFamily="18" charset="0"/>
              </a:rPr>
              <a:t>, как «кашу маслом не испортишь», «Дорога ложка к обеду», «Захочешь кушать – руку протянешь».</a:t>
            </a:r>
          </a:p>
          <a:p>
            <a:pPr>
              <a:buNone/>
            </a:pPr>
            <a:r>
              <a:rPr lang="ru-RU" sz="1400" dirty="0" smtClean="0">
                <a:latin typeface="Times New Roman" pitchFamily="18" charset="0"/>
                <a:cs typeface="Times New Roman" pitchFamily="18" charset="0"/>
              </a:rPr>
              <a:t>          Если ребенок выполняет поручения без желания, отказывается, следует сказать</a:t>
            </a:r>
            <a:r>
              <a:rPr lang="ru-RU" sz="1400" b="1" dirty="0" smtClean="0">
                <a:solidFill>
                  <a:srgbClr val="FF0000"/>
                </a:solidFill>
                <a:latin typeface="Times New Roman" pitchFamily="18" charset="0"/>
                <a:cs typeface="Times New Roman" pitchFamily="18" charset="0"/>
              </a:rPr>
              <a:t>: «Без труда ничего и не сделаешь», «Поспешишь – людей насмешишь», «Без труда не вытянешь и рыбку из пруда», «Что посеешь, то и пожнешь», «Лентяю все некогда».</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Выходные дни желательно проводить на природе, так как она открывает много возможностей для пополнения знаний и словаря дошкольника пословицами, например</a:t>
            </a:r>
            <a:r>
              <a:rPr lang="ru-RU" sz="1400" b="1" dirty="0" smtClean="0">
                <a:solidFill>
                  <a:srgbClr val="FF0000"/>
                </a:solidFill>
                <a:latin typeface="Times New Roman" pitchFamily="18" charset="0"/>
                <a:cs typeface="Times New Roman" pitchFamily="18" charset="0"/>
              </a:rPr>
              <a:t>: «Много снега – много хлеба», «Зимой солнце светит, да не греет», «Осенняя муха больно кусает», «Без ветра и трава не шелестит», «Синица пищит, зиму вещает», «Летний день год кормит».</a:t>
            </a:r>
          </a:p>
          <a:p>
            <a:pPr>
              <a:buNone/>
            </a:pPr>
            <a:r>
              <a:rPr lang="ru-RU" sz="1400" dirty="0" smtClean="0">
                <a:latin typeface="Times New Roman" pitchFamily="18" charset="0"/>
                <a:cs typeface="Times New Roman" pitchFamily="18" charset="0"/>
              </a:rPr>
              <a:t>         Для развития речи и обогащения словаря очень полезны загадки в виде вопроса или описательного предложения, но чаще всего в стихотворной форме. Их можно загадывать, играя с ребенком, во время принятия пищи (про продукты питания).</a:t>
            </a:r>
          </a:p>
          <a:p>
            <a:pPr>
              <a:buNone/>
            </a:pPr>
            <a:r>
              <a:rPr lang="ru-RU" sz="1400" b="1" dirty="0" smtClean="0">
                <a:solidFill>
                  <a:srgbClr val="FF0000"/>
                </a:solidFill>
                <a:latin typeface="Times New Roman" pitchFamily="18" charset="0"/>
                <a:cs typeface="Times New Roman" pitchFamily="18" charset="0"/>
              </a:rPr>
              <a:t>                            «Белый камень в воде тает». (Сахар)</a:t>
            </a:r>
          </a:p>
          <a:p>
            <a:pPr>
              <a:buNone/>
            </a:pPr>
            <a:r>
              <a:rPr lang="ru-RU" sz="1400" b="1" dirty="0" smtClean="0">
                <a:solidFill>
                  <a:srgbClr val="FF0000"/>
                </a:solidFill>
                <a:latin typeface="Times New Roman" pitchFamily="18" charset="0"/>
                <a:cs typeface="Times New Roman" pitchFamily="18" charset="0"/>
              </a:rPr>
              <a:t>                                     «В одной бочке два теста». (Яйцо)</a:t>
            </a:r>
          </a:p>
          <a:p>
            <a:pPr>
              <a:buNone/>
            </a:pPr>
            <a:r>
              <a:rPr lang="ru-RU" sz="1400" b="1" dirty="0" smtClean="0">
                <a:solidFill>
                  <a:srgbClr val="FF0000"/>
                </a:solidFill>
                <a:latin typeface="Times New Roman" pitchFamily="18" charset="0"/>
                <a:cs typeface="Times New Roman" pitchFamily="18" charset="0"/>
              </a:rPr>
              <a:t>                       «В воде растает, в воде любуется, а кинь в воду - испугается». (Соль)</a:t>
            </a:r>
          </a:p>
          <a:p>
            <a:pPr>
              <a:buNone/>
            </a:pPr>
            <a:r>
              <a:rPr lang="ru-RU" sz="1400" b="1" dirty="0" smtClean="0">
                <a:solidFill>
                  <a:srgbClr val="FF0000"/>
                </a:solidFill>
                <a:latin typeface="Times New Roman" pitchFamily="18" charset="0"/>
                <a:cs typeface="Times New Roman" pitchFamily="18" charset="0"/>
              </a:rPr>
              <a:t>                        «Без окон, без дверей, полна горница людей» (Огурец, тыква)</a:t>
            </a:r>
          </a:p>
          <a:p>
            <a:pPr>
              <a:buNone/>
            </a:pPr>
            <a:r>
              <a:rPr lang="ru-RU" sz="1400" b="1" dirty="0" smtClean="0">
                <a:solidFill>
                  <a:srgbClr val="FF0000"/>
                </a:solidFill>
                <a:latin typeface="Times New Roman" pitchFamily="18" charset="0"/>
                <a:cs typeface="Times New Roman" pitchFamily="18" charset="0"/>
              </a:rPr>
              <a:t>         Во время прогулки можно загадывать загадки про явления природы:</a:t>
            </a:r>
          </a:p>
          <a:p>
            <a:pPr>
              <a:buNone/>
            </a:pPr>
            <a:r>
              <a:rPr lang="ru-RU" sz="1400" b="1" dirty="0" smtClean="0">
                <a:solidFill>
                  <a:srgbClr val="FF0000"/>
                </a:solidFill>
                <a:latin typeface="Times New Roman" pitchFamily="18" charset="0"/>
                <a:cs typeface="Times New Roman" pitchFamily="18" charset="0"/>
              </a:rPr>
              <a:t>                           «Сам не бежит, а стоять не велит». (Мороз)</a:t>
            </a:r>
          </a:p>
          <a:p>
            <a:pPr>
              <a:buNone/>
            </a:pPr>
            <a:r>
              <a:rPr lang="ru-RU" sz="1400" b="1" dirty="0" smtClean="0">
                <a:solidFill>
                  <a:srgbClr val="FF0000"/>
                </a:solidFill>
                <a:latin typeface="Times New Roman" pitchFamily="18" charset="0"/>
                <a:cs typeface="Times New Roman" pitchFamily="18" charset="0"/>
              </a:rPr>
              <a:t>          «Невидимка ходит по лесу, все деревья раздевает». (Осень)</a:t>
            </a:r>
          </a:p>
          <a:p>
            <a:pPr>
              <a:buNone/>
            </a:pPr>
            <a:r>
              <a:rPr lang="ru-RU" sz="1400" dirty="0" smtClean="0">
                <a:latin typeface="Times New Roman" pitchFamily="18" charset="0"/>
                <a:cs typeface="Times New Roman" pitchFamily="18" charset="0"/>
              </a:rPr>
              <a:t>        Со старшими дошкольниками рекомендуется организовывать семейные вечера загадок и пословиц. Выигравший получает приз – книжку, конфетку, игрушку.</a:t>
            </a:r>
          </a:p>
          <a:p>
            <a:pPr>
              <a:buNone/>
            </a:pPr>
            <a:r>
              <a:rPr lang="ru-RU" sz="1400" dirty="0" smtClean="0">
                <a:latin typeface="Times New Roman" pitchFamily="18" charset="0"/>
                <a:cs typeface="Times New Roman" pitchFamily="18" charset="0"/>
              </a:rPr>
              <a:t>        Родители должны следить за правильным употреблением слов, особенно близких по значению (шить, пришить, вышивать, зашивать), которые дети нередко путают, объяснять переносные значения («золотые руки», «каменное сердце»). Некоторые дети используют прилагательные, которые обозначают материал, заменяя их другими словами: вместо «деревянный» говорят «сделанный из дерева», вместо «шелковый» - «сшитый из шелка», вместо «шерстяной» - «связанный из шерсти».</a:t>
            </a:r>
          </a:p>
          <a:p>
            <a:pPr>
              <a:buNone/>
            </a:pPr>
            <a:r>
              <a:rPr lang="ru-RU" sz="1400" dirty="0" smtClean="0">
                <a:latin typeface="Times New Roman" pitchFamily="18" charset="0"/>
                <a:cs typeface="Times New Roman" pitchFamily="18" charset="0"/>
              </a:rPr>
              <a:t>         </a:t>
            </a:r>
          </a:p>
        </p:txBody>
      </p:sp>
      <p:pic>
        <p:nvPicPr>
          <p:cNvPr id="8194" name="Picture 2" descr="C:\Users\Вера\Desktop\mama.gif"/>
          <p:cNvPicPr>
            <a:picLocks noChangeAspect="1" noChangeArrowheads="1"/>
          </p:cNvPicPr>
          <p:nvPr/>
        </p:nvPicPr>
        <p:blipFill>
          <a:blip r:embed="rId2" cstate="print"/>
          <a:srcRect/>
          <a:stretch>
            <a:fillRect/>
          </a:stretch>
        </p:blipFill>
        <p:spPr bwMode="auto">
          <a:xfrm>
            <a:off x="6876256" y="0"/>
            <a:ext cx="2267744" cy="980728"/>
          </a:xfrm>
          <a:prstGeom prst="rect">
            <a:avLst/>
          </a:prstGeom>
          <a:noFill/>
        </p:spPr>
      </p:pic>
      <p:pic>
        <p:nvPicPr>
          <p:cNvPr id="5" name="Рисунок 4"/>
          <p:cNvPicPr>
            <a:picLocks noChangeAspect="1"/>
          </p:cNvPicPr>
          <p:nvPr/>
        </p:nvPicPr>
        <p:blipFill>
          <a:blip r:embed="rId3" cstate="print"/>
          <a:srcRect/>
          <a:stretch>
            <a:fillRect/>
          </a:stretch>
        </p:blipFill>
        <p:spPr bwMode="auto">
          <a:xfrm>
            <a:off x="6228184" y="3717032"/>
            <a:ext cx="2447925" cy="1597025"/>
          </a:xfrm>
          <a:prstGeom prst="rect">
            <a:avLst/>
          </a:prstGeom>
          <a:noFill/>
          <a:ln w="9525">
            <a:noFill/>
            <a:miter lim="800000"/>
            <a:headEnd/>
            <a:tailEnd/>
          </a:ln>
        </p:spPr>
      </p:pic>
      <p:pic>
        <p:nvPicPr>
          <p:cNvPr id="6" name="Рисунок 5"/>
          <p:cNvPicPr>
            <a:picLocks noChangeAspect="1"/>
          </p:cNvPicPr>
          <p:nvPr/>
        </p:nvPicPr>
        <p:blipFill>
          <a:blip r:embed="rId4" cstate="print"/>
          <a:srcRect/>
          <a:stretch>
            <a:fillRect/>
          </a:stretch>
        </p:blipFill>
        <p:spPr bwMode="auto">
          <a:xfrm>
            <a:off x="251520" y="1"/>
            <a:ext cx="2051720" cy="1052736"/>
          </a:xfrm>
          <a:prstGeom prst="rect">
            <a:avLst/>
          </a:prstGeom>
          <a:noFill/>
          <a:ln w="9525">
            <a:noFill/>
            <a:miter lim="800000"/>
            <a:headEnd/>
            <a:tailEnd/>
          </a:ln>
        </p:spPr>
      </p:pic>
      <p:pic>
        <p:nvPicPr>
          <p:cNvPr id="7" name="Picture 3" descr="C:\Users\Вера\Desktop\мама\АТТЕСТАЦИЯ\Коллекция картинок (Microsoft)\Картинки - предметы\TOON-book.png"/>
          <p:cNvPicPr>
            <a:picLocks noChangeAspect="1" noChangeArrowheads="1"/>
          </p:cNvPicPr>
          <p:nvPr/>
        </p:nvPicPr>
        <p:blipFill>
          <a:blip r:embed="rId5" cstate="print"/>
          <a:srcRect/>
          <a:stretch>
            <a:fillRect/>
          </a:stretch>
        </p:blipFill>
        <p:spPr bwMode="auto">
          <a:xfrm>
            <a:off x="4211960" y="332656"/>
            <a:ext cx="720080" cy="576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1600" b="1" dirty="0" smtClean="0">
                <a:solidFill>
                  <a:srgbClr val="993300"/>
                </a:solidFill>
                <a:latin typeface="Times New Roman" pitchFamily="18" charset="0"/>
                <a:cs typeface="Times New Roman" pitchFamily="18" charset="0"/>
              </a:rPr>
              <a:t>Обогащение бытового словаря</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396552" y="332656"/>
            <a:ext cx="9540552" cy="4176464"/>
          </a:xfrm>
        </p:spPr>
        <p:txBody>
          <a:bodyPr>
            <a:normAutofit/>
          </a:bodyPr>
          <a:lstStyle/>
          <a:p>
            <a:pPr>
              <a:buNone/>
            </a:pPr>
            <a:r>
              <a:rPr lang="ru-RU" sz="1400" dirty="0" smtClean="0"/>
              <a:t>         </a:t>
            </a:r>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rPr>
              <a:t>семье планируется, например, уборка: нужно навести порядок в серванте. Мама просит ребенка ей помочь. Протирая посуду, она спрашивает, как называется каждый предмет, и уточняет сама: «Это глубокая тарелка, фарфоровая, в ней подают первое блюдо – борщ, суп. Это мелкие тарелки, в них кладут второе – котлеты с гарниром, а это салатница – ее используют для салатов».</a:t>
            </a:r>
          </a:p>
          <a:p>
            <a:pPr>
              <a:buNone/>
            </a:pPr>
            <a:r>
              <a:rPr lang="ru-RU" sz="1400" dirty="0" smtClean="0">
                <a:latin typeface="Times New Roman" pitchFamily="18" charset="0"/>
                <a:cs typeface="Times New Roman" pitchFamily="18" charset="0"/>
              </a:rPr>
              <a:t>         Следует попросить ребенка подать взрослому посуду и назвать то, что он подает. </a:t>
            </a:r>
          </a:p>
          <a:p>
            <a:pPr>
              <a:buNone/>
            </a:pPr>
            <a:r>
              <a:rPr lang="ru-RU" sz="1400" dirty="0" smtClean="0">
                <a:latin typeface="Times New Roman" pitchFamily="18" charset="0"/>
                <a:cs typeface="Times New Roman" pitchFamily="18" charset="0"/>
              </a:rPr>
              <a:t>         Мама. Что мы поставили в сервант?</a:t>
            </a:r>
          </a:p>
          <a:p>
            <a:pPr marL="0" indent="0">
              <a:buNone/>
            </a:pPr>
            <a:r>
              <a:rPr lang="ru-RU" sz="1400" dirty="0" smtClean="0">
                <a:latin typeface="Times New Roman" pitchFamily="18" charset="0"/>
                <a:cs typeface="Times New Roman" pitchFamily="18" charset="0"/>
              </a:rPr>
              <a:t>          Ребенок (отвечает обобщающим словом). Посуду.</a:t>
            </a:r>
          </a:p>
          <a:p>
            <a:pPr>
              <a:buNone/>
            </a:pPr>
            <a:r>
              <a:rPr lang="ru-RU" sz="1400" dirty="0" smtClean="0">
                <a:latin typeface="Times New Roman" pitchFamily="18" charset="0"/>
                <a:cs typeface="Times New Roman" pitchFamily="18" charset="0"/>
              </a:rPr>
              <a:t>           Если мама садится за швейную машинку, то тут же подзывает к себе ребенка: «Сегодня я буду шить тебе шерстяное платье. Посмотри, какая красивая шерстяная ткань. Теплое и красивое тебе выйдет платье. Ты поможешь мне кроить. Я буду резать ножницами, а ты подержишь ткань. А теперь я буду шить на машинке».</a:t>
            </a:r>
          </a:p>
          <a:p>
            <a:pPr>
              <a:buNone/>
            </a:pPr>
            <a:r>
              <a:rPr lang="ru-RU" sz="1400" dirty="0" smtClean="0">
                <a:latin typeface="Times New Roman" pitchFamily="18" charset="0"/>
                <a:cs typeface="Times New Roman" pitchFamily="18" charset="0"/>
              </a:rPr>
              <a:t>         Таким же образом можно познакомить ребенка со звонком, холодильником, утюгом и т.д. Очень важно, чтобы ребенок слушал внимательно. Следует предложить ему самому что-нибудь сделать, например, закрутить шуруп или погладить платочек. Ребенку будет очень интересно. Выходя на прогулку, необходимо обратить внимание на деревья, траву, птиц; спросить, знает ли он, например, чем отличается береза от дуба; рассказать ему новое.</a:t>
            </a:r>
          </a:p>
          <a:p>
            <a:pPr>
              <a:buNone/>
            </a:pPr>
            <a:r>
              <a:rPr lang="ru-RU" sz="1400" dirty="0" smtClean="0">
                <a:latin typeface="Times New Roman" pitchFamily="18" charset="0"/>
                <a:cs typeface="Times New Roman" pitchFamily="18" charset="0"/>
              </a:rPr>
              <a:t>          Гуляя по улице, полезно знакомить ребенка с машинами, светофорами, людьми. Важно: с раннего детства ребенок должен знать правила уличного движения.</a:t>
            </a:r>
            <a:endParaRPr lang="ru-RU" sz="1400" dirty="0">
              <a:latin typeface="Times New Roman" pitchFamily="18" charset="0"/>
              <a:cs typeface="Times New Roman" pitchFamily="18" charset="0"/>
            </a:endParaRPr>
          </a:p>
        </p:txBody>
      </p:sp>
      <p:pic>
        <p:nvPicPr>
          <p:cNvPr id="7170" name="Picture 2" descr="C:\Users\Вера\Desktop\527038_388895134499348_104019079_n.jpg"/>
          <p:cNvPicPr>
            <a:picLocks noChangeAspect="1" noChangeArrowheads="1"/>
          </p:cNvPicPr>
          <p:nvPr/>
        </p:nvPicPr>
        <p:blipFill>
          <a:blip r:embed="rId2" cstate="print"/>
          <a:srcRect/>
          <a:stretch>
            <a:fillRect/>
          </a:stretch>
        </p:blipFill>
        <p:spPr bwMode="auto">
          <a:xfrm>
            <a:off x="2627784" y="4077072"/>
            <a:ext cx="4314421" cy="2780928"/>
          </a:xfrm>
          <a:prstGeom prst="rect">
            <a:avLst/>
          </a:prstGeom>
          <a:noFill/>
        </p:spPr>
      </p:pic>
      <p:pic>
        <p:nvPicPr>
          <p:cNvPr id="9220" name="Picture 4" descr="C:\Users\Вера\Desktop\мама\АТТЕСТАЦИЯ\Коллекция картинок (Microsoft)\Аннимационные картинки\dancflow.gif"/>
          <p:cNvPicPr>
            <a:picLocks noChangeAspect="1" noChangeArrowheads="1" noCrop="1"/>
          </p:cNvPicPr>
          <p:nvPr/>
        </p:nvPicPr>
        <p:blipFill>
          <a:blip r:embed="rId3" cstate="print"/>
          <a:srcRect/>
          <a:stretch>
            <a:fillRect/>
          </a:stretch>
        </p:blipFill>
        <p:spPr bwMode="auto">
          <a:xfrm>
            <a:off x="7452320" y="1052736"/>
            <a:ext cx="1351583" cy="1034430"/>
          </a:xfrm>
          <a:prstGeom prst="rect">
            <a:avLst/>
          </a:prstGeom>
          <a:noFill/>
        </p:spPr>
      </p:pic>
      <p:pic>
        <p:nvPicPr>
          <p:cNvPr id="8" name="Рисунок 7"/>
          <p:cNvPicPr>
            <a:picLocks noChangeAspect="1"/>
          </p:cNvPicPr>
          <p:nvPr/>
        </p:nvPicPr>
        <p:blipFill>
          <a:blip r:embed="rId4" cstate="print"/>
          <a:srcRect/>
          <a:stretch>
            <a:fillRect/>
          </a:stretch>
        </p:blipFill>
        <p:spPr bwMode="auto">
          <a:xfrm>
            <a:off x="323528" y="3789040"/>
            <a:ext cx="2355850" cy="2198514"/>
          </a:xfrm>
          <a:prstGeom prst="rect">
            <a:avLst/>
          </a:prstGeom>
          <a:noFill/>
          <a:ln w="9525">
            <a:noFill/>
            <a:miter lim="800000"/>
            <a:headEnd/>
            <a:tailEnd/>
          </a:ln>
        </p:spPr>
      </p:pic>
      <p:pic>
        <p:nvPicPr>
          <p:cNvPr id="9" name="Рисунок 8"/>
          <p:cNvPicPr>
            <a:picLocks noChangeAspect="1"/>
          </p:cNvPicPr>
          <p:nvPr/>
        </p:nvPicPr>
        <p:blipFill>
          <a:blip r:embed="rId5" cstate="print"/>
          <a:srcRect l="22699" b="41464"/>
          <a:stretch>
            <a:fillRect/>
          </a:stretch>
        </p:blipFill>
        <p:spPr bwMode="auto">
          <a:xfrm>
            <a:off x="7321550" y="4293096"/>
            <a:ext cx="1822450"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1797</Words>
  <Application>Microsoft Office PowerPoint</Application>
  <PresentationFormat>Экран (4:3)</PresentationFormat>
  <Paragraphs>116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Муниципальное бюджетное  дошкольное образовательное учреждение  детский сад компенсирующего вида № 46 «Кот в сапогах»</vt:lpstr>
      <vt:lpstr>Содержание:</vt:lpstr>
      <vt:lpstr>О чем говорить с ребенком в семье.  </vt:lpstr>
      <vt:lpstr>Слайд 4</vt:lpstr>
      <vt:lpstr>Слайд 5</vt:lpstr>
      <vt:lpstr> Обогащение словаря ребенка в домашних условиях  </vt:lpstr>
      <vt:lpstr>Словесные игры </vt:lpstr>
      <vt:lpstr>Дидактические упражнения </vt:lpstr>
      <vt:lpstr>Обогащение бытового словаря </vt:lpstr>
      <vt:lpstr>Советы родителям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компенсирующего вида № 46 «Кот в сапогах»</dc:title>
  <dc:creator>Вера</dc:creator>
  <cp:lastModifiedBy>Вера</cp:lastModifiedBy>
  <cp:revision>26</cp:revision>
  <dcterms:created xsi:type="dcterms:W3CDTF">2013-02-03T06:07:43Z</dcterms:created>
  <dcterms:modified xsi:type="dcterms:W3CDTF">2013-04-08T11:28:19Z</dcterms:modified>
</cp:coreProperties>
</file>