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09.07.2015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09.07.2015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09.07.2015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8662" y="785794"/>
            <a:ext cx="7529538" cy="4857784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dirty="0" smtClean="0"/>
              <a:t>Развитие игровой деятельности в исследованиях ученых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1714544" y="4857760"/>
            <a:ext cx="1285884" cy="214314"/>
          </a:xfrm>
        </p:spPr>
        <p:txBody>
          <a:bodyPr>
            <a:normAutofit fontScale="325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285728"/>
            <a:ext cx="8501122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/>
              <a:t>                                           А.М</a:t>
            </a:r>
            <a:r>
              <a:rPr lang="ru-RU" sz="4000" dirty="0" smtClean="0"/>
              <a:t>. Горький</a:t>
            </a:r>
            <a:r>
              <a:rPr lang="ru-RU" sz="4000" dirty="0" smtClean="0"/>
              <a:t>:                                                                                                                          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 smtClean="0"/>
              <a:t>                                     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643570" y="1214423"/>
            <a:ext cx="314327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/>
              <a:t>«Игра- путь детей к </a:t>
            </a:r>
            <a:r>
              <a:rPr lang="ru-RU" sz="3600" dirty="0" smtClean="0"/>
              <a:t>познанию </a:t>
            </a:r>
            <a:r>
              <a:rPr lang="ru-RU" sz="3600" dirty="0" smtClean="0"/>
              <a:t>мира, в котором они живут и который призваны изменить». </a:t>
            </a:r>
            <a:endParaRPr lang="ru-RU" sz="3600" dirty="0"/>
          </a:p>
        </p:txBody>
      </p:sp>
      <p:pic>
        <p:nvPicPr>
          <p:cNvPr id="22530" name="Picture 2" descr="C:\Users\adm\Desktop\WsbxS_CZ3u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000108"/>
            <a:ext cx="4572000" cy="54292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357158" y="214290"/>
            <a:ext cx="8001056" cy="6494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ahoma" pitchFamily="34" charset="0"/>
              </a:rPr>
              <a:t> Рассмотрев проблему развития игровой деятельности в исследованиях отечественных и зарубежных психологов и педагогов, можно сделать вывод о том, что игра – это основной вид деятельности детей дошкольного возраста, в процессе которой развиваются духовные и физические силы ребенка: его внимание, память, воображение, дисциплинированность, ловкость и т.д. Кроме того, игра – это своеобразный, свойственный дошкольному возрасту способ усвоения общественного опыта.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500034" y="214290"/>
            <a:ext cx="7929618" cy="181588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ahoma" pitchFamily="34" charset="0"/>
              </a:rPr>
              <a:t>Игра – отражение жизни. В обстановке игры, которая создается воображением ребенка, много настоящего: действия играющих всегда реальны, их чувства, переживания подлинны, искренни.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pic>
        <p:nvPicPr>
          <p:cNvPr id="24578" name="Picture 2" descr="C:\Users\adm\Desktop\292d5244021cf90239202009a5b730f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2357430"/>
            <a:ext cx="6715172" cy="42005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428604"/>
            <a:ext cx="671517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4000" dirty="0" smtClean="0">
              <a:solidFill>
                <a:srgbClr val="FF0000"/>
              </a:solidFill>
            </a:endParaRPr>
          </a:p>
          <a:p>
            <a:endParaRPr lang="ru-RU" sz="4000" dirty="0" smtClean="0">
              <a:solidFill>
                <a:srgbClr val="FF0000"/>
              </a:solidFill>
            </a:endParaRPr>
          </a:p>
          <a:p>
            <a:r>
              <a:rPr lang="ru-RU" sz="4000" dirty="0" smtClean="0">
                <a:solidFill>
                  <a:srgbClr val="FF0000"/>
                </a:solidFill>
              </a:rPr>
              <a:t>труд 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</p:txBody>
      </p:sp>
      <p:pic>
        <p:nvPicPr>
          <p:cNvPr id="1026" name="Picture 2" descr="C:\Users\adm\Desktop\cavemen-way-of-lif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428868"/>
            <a:ext cx="4071934" cy="3000396"/>
          </a:xfrm>
          <a:prstGeom prst="rect">
            <a:avLst/>
          </a:prstGeom>
          <a:noFill/>
        </p:spPr>
      </p:pic>
      <p:pic>
        <p:nvPicPr>
          <p:cNvPr id="1027" name="Picture 3" descr="C:\Users\adm\Desktop\29565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0694" y="2428868"/>
            <a:ext cx="3643306" cy="3071834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6000760" y="1071546"/>
            <a:ext cx="3143240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r>
              <a:rPr lang="ru-RU" dirty="0" smtClean="0"/>
              <a:t> </a:t>
            </a:r>
          </a:p>
          <a:p>
            <a:r>
              <a:rPr lang="ru-RU" sz="4000" dirty="0" smtClean="0">
                <a:solidFill>
                  <a:srgbClr val="FF0000"/>
                </a:solidFill>
              </a:rPr>
              <a:t>          игра.</a:t>
            </a:r>
          </a:p>
          <a:p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296123" y="3244334"/>
            <a:ext cx="100059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smtClean="0"/>
              <a:t>или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785918" y="0"/>
            <a:ext cx="571504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/>
              <a:t>В начале XX века у исследователей не было </a:t>
            </a:r>
            <a:r>
              <a:rPr lang="ru-RU" sz="2800" dirty="0" smtClean="0"/>
              <a:t>единодушия в решении вопроса, что является первичным в истории человечества</a:t>
            </a:r>
            <a:r>
              <a:rPr lang="ru-RU" sz="2400" dirty="0" smtClean="0"/>
              <a:t>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dm\Desktop\158380-004-C33DB15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29190" y="928670"/>
            <a:ext cx="3962400" cy="4929222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500034" y="500043"/>
            <a:ext cx="400052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</a:rPr>
              <a:t>Вильгельм Вундт</a:t>
            </a:r>
          </a:p>
          <a:p>
            <a:endParaRPr lang="ru-RU" sz="4800" dirty="0" smtClean="0"/>
          </a:p>
          <a:p>
            <a:r>
              <a:rPr lang="ru-RU" sz="4800" dirty="0" smtClean="0"/>
              <a:t>Утверждал о </a:t>
            </a:r>
            <a:r>
              <a:rPr lang="ru-RU" sz="4800" dirty="0" smtClean="0"/>
              <a:t>том, </a:t>
            </a:r>
            <a:r>
              <a:rPr lang="ru-RU" sz="4800" dirty="0" smtClean="0"/>
              <a:t>что</a:t>
            </a:r>
          </a:p>
          <a:p>
            <a:r>
              <a:rPr lang="ru-RU" sz="4800" dirty="0" smtClean="0"/>
              <a:t>«</a:t>
            </a:r>
            <a:r>
              <a:rPr lang="ru-RU" sz="4800" dirty="0" smtClean="0"/>
              <a:t>игра-это дитя труда</a:t>
            </a:r>
            <a:r>
              <a:rPr lang="ru-RU" sz="4800" dirty="0" smtClean="0"/>
              <a:t>»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143504" y="285728"/>
            <a:ext cx="3714776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По мнению Г.В. Плеханова в </a:t>
            </a:r>
            <a:r>
              <a:rPr lang="ru-RU" sz="2800" dirty="0" smtClean="0"/>
              <a:t>истории общества труд предшествовал игре, определял её содержание. Ученый обратил внимание на то, что игра социальна по своему содержанию, поскольку дети отображают то, что видят вокруг, в том числе и труд взрослых. </a:t>
            </a:r>
            <a:endParaRPr lang="ru-RU" sz="2800" dirty="0"/>
          </a:p>
        </p:txBody>
      </p:sp>
      <p:pic>
        <p:nvPicPr>
          <p:cNvPr id="3074" name="Picture 2" descr="C:\Users\adm\Desktop\plehanov-georgij-valentinovich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785794"/>
            <a:ext cx="4234008" cy="5286412"/>
          </a:xfrm>
          <a:prstGeom prst="rect">
            <a:avLst/>
          </a:prstGeom>
          <a:noFill/>
          <a:effectLst>
            <a:softEdge rad="127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285728"/>
            <a:ext cx="300039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К.Д. Ушинский – в России, Дж. </a:t>
            </a:r>
            <a:r>
              <a:rPr lang="ru-RU" sz="2400" dirty="0" err="1" smtClean="0"/>
              <a:t>Селли</a:t>
            </a:r>
            <a:r>
              <a:rPr lang="ru-RU" sz="2400" dirty="0" smtClean="0"/>
              <a:t>, К. </a:t>
            </a:r>
            <a:r>
              <a:rPr lang="ru-RU" sz="2400" dirty="0" err="1" smtClean="0"/>
              <a:t>Бюллер</a:t>
            </a:r>
            <a:r>
              <a:rPr lang="ru-RU" sz="2400" dirty="0" smtClean="0"/>
              <a:t>, В. Штерн – за рубежом) рассматривали игру как проявление воображения или фантазии, приводимой в движение разнообразными аффективными тенденциями</a:t>
            </a:r>
            <a:endParaRPr lang="ru-RU" sz="2400" dirty="0"/>
          </a:p>
        </p:txBody>
      </p:sp>
      <p:pic>
        <p:nvPicPr>
          <p:cNvPr id="4098" name="Picture 2" descr="C:\Users\adm\Desktop\ushinsk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28" y="0"/>
            <a:ext cx="2857520" cy="3286124"/>
          </a:xfrm>
          <a:prstGeom prst="rect">
            <a:avLst/>
          </a:prstGeom>
          <a:noFill/>
        </p:spPr>
      </p:pic>
      <p:pic>
        <p:nvPicPr>
          <p:cNvPr id="4102" name="Picture 6" descr="C:\Users\adm\Desktop\1972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14612" y="3000372"/>
            <a:ext cx="2000264" cy="3357586"/>
          </a:xfrm>
          <a:prstGeom prst="rect">
            <a:avLst/>
          </a:prstGeom>
          <a:noFill/>
        </p:spPr>
      </p:pic>
      <p:pic>
        <p:nvPicPr>
          <p:cNvPr id="4103" name="Picture 7" descr="C:\Users\adm\Desktop\wth_puzzle_mh_1005_249x227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86314" y="3000372"/>
            <a:ext cx="2428892" cy="3357586"/>
          </a:xfrm>
          <a:prstGeom prst="rect">
            <a:avLst/>
          </a:prstGeom>
          <a:noFill/>
        </p:spPr>
      </p:pic>
      <p:pic>
        <p:nvPicPr>
          <p:cNvPr id="4104" name="Picture 8" descr="C:\Users\adm\Desktop\b024468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215206" y="3000372"/>
            <a:ext cx="1928794" cy="33575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1" y="0"/>
            <a:ext cx="900115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ahoma" pitchFamily="34" charset="0"/>
              <a:ea typeface="Times New Roman" pitchFamily="18" charset="0"/>
              <a:cs typeface="Tahoma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 smtClean="0">
                <a:solidFill>
                  <a:srgbClr val="000000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.А.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Shruti" pitchFamily="34" charset="0"/>
              </a:rPr>
              <a:t>Сикорский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– в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Росии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, Дж.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Дьюи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– за рубежом, связывали игру с развитием мышления.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2" name="Picture 2" descr="C:\Users\adm\Desktop\showpi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857364"/>
            <a:ext cx="3143272" cy="4429156"/>
          </a:xfrm>
          <a:prstGeom prst="rect">
            <a:avLst/>
          </a:prstGeom>
          <a:noFill/>
        </p:spPr>
      </p:pic>
      <p:pic>
        <p:nvPicPr>
          <p:cNvPr id="5123" name="Picture 3" descr="C:\Users\adm\Desktop\Dj9j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86380" y="1857364"/>
            <a:ext cx="3209948" cy="44291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285720" y="285728"/>
            <a:ext cx="8501122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ahoma" pitchFamily="34" charset="0"/>
              </a:rPr>
              <a:t>Исследование психолога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ahoma" pitchFamily="34" charset="0"/>
              </a:rPr>
              <a:t> Н.В. Королевой убеждает в том, что ролевая игра особенно чувствительна к сфере деятельности людей и отношений между ними, что её содержанием является именно эта сфера действительности.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 rot="10800000" flipV="1">
            <a:off x="428594" y="-9268"/>
            <a:ext cx="8215372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ahoma" pitchFamily="34" charset="0"/>
              </a:rPr>
              <a:t>      Исследования А.Н. Леонтьева, Д.Б.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ahoma" pitchFamily="34" charset="0"/>
              </a:rPr>
              <a:t>Эльконина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ahoma" pitchFamily="34" charset="0"/>
              </a:rPr>
              <a:t>,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ahoma" pitchFamily="34" charset="0"/>
              </a:rPr>
              <a:t>Р.И. Жуковской показывают, что развитие игры на протяжении дошкольного возраста происходит в направлении от игры предметной, воссоздающей действия взрослых, к игре ролевой, воссоздающей отношения между людьми.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pic>
        <p:nvPicPr>
          <p:cNvPr id="20482" name="Picture 2" descr="C:\Users\adm\Desktop\2014150802114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643182"/>
            <a:ext cx="3071834" cy="4000528"/>
          </a:xfrm>
          <a:prstGeom prst="rect">
            <a:avLst/>
          </a:prstGeom>
          <a:noFill/>
        </p:spPr>
      </p:pic>
      <p:pic>
        <p:nvPicPr>
          <p:cNvPr id="20483" name="Picture 3" descr="C:\Users\adm\Desktop\soznanie_html_m7f00bfe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57818" y="2643182"/>
            <a:ext cx="3214710" cy="40005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500042"/>
            <a:ext cx="3643338" cy="58466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Н.К. Крупская во многих статьях говорила о значении игры для познания мира, для нравственного воспитания детей. Она считала, что самодеятельная подражательная игра, которая помогает осваивать полученные впечатления, имеет громадное значение, гораздо большее, чем </a:t>
            </a:r>
            <a:endParaRPr lang="ru-RU" sz="2400" dirty="0" smtClean="0"/>
          </a:p>
          <a:p>
            <a:r>
              <a:rPr lang="ru-RU" sz="2400" dirty="0" smtClean="0"/>
              <a:t>что-либо </a:t>
            </a:r>
            <a:r>
              <a:rPr lang="ru-RU" sz="2400" dirty="0" smtClean="0"/>
              <a:t>другое. </a:t>
            </a:r>
            <a:endParaRPr lang="ru-RU" sz="2400" dirty="0"/>
          </a:p>
        </p:txBody>
      </p:sp>
      <p:pic>
        <p:nvPicPr>
          <p:cNvPr id="21506" name="Picture 2" descr="C:\Users\adm\Desktop\76289a86ac2b2afd396951bec35c6c06f89463a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57686" y="500042"/>
            <a:ext cx="4165600" cy="5905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388</Words>
  <PresentationFormat>Экран (4:3)</PresentationFormat>
  <Paragraphs>44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Развитие игровой деятельности в исследованиях ученых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ольга кудряшова</dc:creator>
  <cp:lastModifiedBy>adm</cp:lastModifiedBy>
  <cp:revision>28</cp:revision>
  <dcterms:created xsi:type="dcterms:W3CDTF">2015-07-09T17:41:27Z</dcterms:created>
  <dcterms:modified xsi:type="dcterms:W3CDTF">2015-07-09T20:21:15Z</dcterms:modified>
</cp:coreProperties>
</file>