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72" r:id="rId3"/>
    <p:sldId id="275" r:id="rId4"/>
    <p:sldId id="273" r:id="rId5"/>
    <p:sldId id="257" r:id="rId6"/>
    <p:sldId id="26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8" r:id="rId17"/>
    <p:sldId id="269" r:id="rId18"/>
    <p:sldId id="270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CC0066"/>
    <a:srgbClr val="00FF00"/>
    <a:srgbClr val="FF3399"/>
    <a:srgbClr val="CA4AC4"/>
    <a:srgbClr val="0000FF"/>
    <a:srgbClr val="00FFFF"/>
    <a:srgbClr val="FF0000"/>
    <a:srgbClr val="CC3399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817" autoAdjust="0"/>
    <p:restoredTop sz="94660"/>
  </p:normalViewPr>
  <p:slideViewPr>
    <p:cSldViewPr>
      <p:cViewPr varScale="1">
        <p:scale>
          <a:sx n="86" d="100"/>
          <a:sy n="86" d="100"/>
        </p:scale>
        <p:origin x="-8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slow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Дети\Оформление уголка\шаблоны\пустые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E:\Дети\Оформление уголка\шаблоны\фоны с детками\1236375200_05b2a27a4f2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704" y="214290"/>
            <a:ext cx="8645014" cy="65068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14546" y="2025511"/>
            <a:ext cx="4500594" cy="184665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ru-RU" sz="4800" dirty="0" smtClean="0">
                <a:solidFill>
                  <a:srgbClr val="00FF00"/>
                </a:solidFill>
                <a:latin typeface="Romashulka" pitchFamily="2" charset="0"/>
              </a:rPr>
              <a:t>Конструкт занятия.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Дети\Оформление уголка\шаблоны\пустые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27784" y="620688"/>
            <a:ext cx="778674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II</a:t>
            </a:r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 Этап</a:t>
            </a:r>
          </a:p>
          <a:p>
            <a:pPr algn="ctr">
              <a:buBlip>
                <a:blip r:embed="rId3"/>
              </a:buBlip>
            </a:pP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познавательный</a:t>
            </a:r>
          </a:p>
          <a:p>
            <a:pPr algn="ctr"/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DSCN34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2276872"/>
            <a:ext cx="3384376" cy="2538282"/>
          </a:xfrm>
          <a:prstGeom prst="round2DiagRect">
            <a:avLst/>
          </a:prstGeom>
          <a:ln w="76200">
            <a:solidFill>
              <a:srgbClr val="0000FF"/>
            </a:solidFill>
          </a:ln>
        </p:spPr>
      </p:pic>
      <p:pic>
        <p:nvPicPr>
          <p:cNvPr id="7" name="Рисунок 6" descr="DSCN348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3230978"/>
            <a:ext cx="3462888" cy="2597166"/>
          </a:xfrm>
          <a:prstGeom prst="round2DiagRect">
            <a:avLst/>
          </a:prstGeom>
          <a:ln w="76200">
            <a:solidFill>
              <a:srgbClr val="990099"/>
            </a:solidFill>
          </a:ln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Дети\Оформление уголка\шаблоны\пустые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35232" y="1196752"/>
            <a:ext cx="5408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Blip>
                <a:blip r:embed="rId3"/>
              </a:buBlip>
            </a:pPr>
            <a:r>
              <a:rPr lang="ru-RU" sz="3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словесный</a:t>
            </a:r>
          </a:p>
          <a:p>
            <a:pPr algn="ctr">
              <a:buBlip>
                <a:blip r:embed="rId3"/>
              </a:buBlip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игровой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DSCN34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1916832"/>
            <a:ext cx="3456384" cy="2592288"/>
          </a:xfrm>
          <a:prstGeom prst="round2Same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7" name="Рисунок 6" descr="DSCN349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3429000"/>
            <a:ext cx="3390880" cy="2543160"/>
          </a:xfrm>
          <a:prstGeom prst="round2DiagRect">
            <a:avLst/>
          </a:prstGeom>
          <a:ln w="76200">
            <a:solidFill>
              <a:srgbClr val="FFFF00"/>
            </a:solidFill>
          </a:ln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Дети\Оформление уголка\шаблоны\пустые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DSCN34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126294"/>
            <a:ext cx="3744416" cy="2808312"/>
          </a:xfrm>
          <a:prstGeom prst="round2DiagRect">
            <a:avLst/>
          </a:prstGeom>
          <a:ln w="76200">
            <a:solidFill>
              <a:srgbClr val="00FF00"/>
            </a:solidFill>
          </a:ln>
        </p:spPr>
      </p:pic>
      <p:pic>
        <p:nvPicPr>
          <p:cNvPr id="7" name="Рисунок 6" descr="DSCN34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3519010"/>
            <a:ext cx="3750920" cy="2813190"/>
          </a:xfrm>
          <a:prstGeom prst="round2DiagRect">
            <a:avLst/>
          </a:prstGeom>
          <a:ln w="76200">
            <a:solidFill>
              <a:srgbClr val="FFFF00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3491880" y="620688"/>
            <a:ext cx="600087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Сравнивание медвежат по величине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Дети\Оформление уголка\шаблоны\пустые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9552" y="500042"/>
            <a:ext cx="7961538" cy="141577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rgbClr val="CC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III</a:t>
            </a:r>
            <a:r>
              <a:rPr lang="ru-RU" sz="5400" b="1" spc="50" dirty="0" smtClean="0">
                <a:ln w="11430"/>
                <a:solidFill>
                  <a:srgbClr val="CC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Этап</a:t>
            </a:r>
          </a:p>
          <a:p>
            <a:pPr algn="ctr"/>
            <a:r>
              <a:rPr lang="ru-RU" sz="3200" b="1" spc="50" dirty="0" smtClean="0">
                <a:ln w="11430"/>
                <a:solidFill>
                  <a:srgbClr val="CC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заключительный</a:t>
            </a:r>
            <a:endParaRPr lang="ru-RU" sz="3200" b="1" spc="50" dirty="0">
              <a:ln w="11430"/>
              <a:solidFill>
                <a:srgbClr val="CC33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DSCN34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988840"/>
            <a:ext cx="3495640" cy="2621730"/>
          </a:xfrm>
          <a:prstGeom prst="round2DiagRect">
            <a:avLst/>
          </a:prstGeom>
          <a:ln w="76200">
            <a:solidFill>
              <a:srgbClr val="00FF00"/>
            </a:solidFill>
          </a:ln>
        </p:spPr>
      </p:pic>
      <p:pic>
        <p:nvPicPr>
          <p:cNvPr id="8" name="Рисунок 7" descr="DSCN35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356992"/>
            <a:ext cx="3783672" cy="2837754"/>
          </a:xfrm>
          <a:prstGeom prst="round2Diag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Дети\Оформление уголка\шаблоны\пустые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83568" y="1268760"/>
            <a:ext cx="8140605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Планируемый результат, выраженный в интегративных качествах ребенка: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Дети\Оформление уголка\шаблоны\пустые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7544" y="692696"/>
            <a:ext cx="8208912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Любознательный, активный: </a:t>
            </a:r>
            <a:r>
              <a:rPr lang="ru-RU" sz="2800" b="1" cap="none" spc="0" dirty="0" smtClean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активность проявляется в беседе и игре.</a:t>
            </a:r>
            <a:endParaRPr lang="ru-RU" sz="5400" b="1" cap="none" spc="0" dirty="0" smtClean="0">
              <a:ln w="11430"/>
              <a:solidFill>
                <a:srgbClr val="008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283968" y="2204864"/>
            <a:ext cx="720080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3140968"/>
            <a:ext cx="8208912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Эмоционально отзывчивость: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Позитивный настрой у детей, на протяжении всей деятельности. Испытывать радость от результата своей деятельности.</a:t>
            </a:r>
          </a:p>
          <a:p>
            <a:pPr algn="ctr"/>
            <a:endParaRPr lang="ru-RU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355976" y="5229200"/>
            <a:ext cx="792088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Дети\Оформление уголка\шаблоны\пустые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357166"/>
            <a:ext cx="7715303" cy="33547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Коммуникативный: умение общаться с воспитателем, выражать свои мысли, эмоции.</a:t>
            </a:r>
          </a:p>
          <a:p>
            <a:pPr algn="ctr"/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571612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>
            <a:off x="4211960" y="3068960"/>
            <a:ext cx="792088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4005064"/>
            <a:ext cx="758222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/>
                <a:solidFill>
                  <a:srgbClr val="E428CE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Любознательность: проявляют интерес ко всему новому и непонятному</a:t>
            </a:r>
            <a:endParaRPr lang="ru-RU" sz="3600" b="1" cap="all" spc="0" dirty="0">
              <a:ln/>
              <a:solidFill>
                <a:srgbClr val="E428CE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355976" y="5733256"/>
            <a:ext cx="576064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Дети\Оформление уголка\шаблоны\пустые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83568" y="548680"/>
            <a:ext cx="799288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Осведомленность: </a:t>
            </a:r>
            <a:r>
              <a:rPr lang="ru-RU" sz="2800" b="1" cap="all" dirty="0" smtClean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обладают кругозором, адекватным своему возрасту</a:t>
            </a:r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.</a:t>
            </a:r>
            <a:endParaRPr lang="ru-RU" sz="3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139952" y="1628800"/>
            <a:ext cx="720080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2420888"/>
            <a:ext cx="813690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/>
                <a:solidFill>
                  <a:srgbClr val="008000"/>
                </a:solidFill>
                <a:effectLst/>
              </a:rPr>
              <a:t>Самостоятельность: умение находить способы и средства реализации собственного замысла.</a:t>
            </a:r>
            <a:endParaRPr lang="ru-RU" sz="3600" b="1" cap="none" spc="0" dirty="0">
              <a:ln/>
              <a:solidFill>
                <a:srgbClr val="008000"/>
              </a:solidFill>
              <a:effectLst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4139952" y="4077072"/>
            <a:ext cx="792088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4941168"/>
            <a:ext cx="796851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rgbClr val="CC3399"/>
                </a:solidFill>
              </a:rPr>
              <a:t>Внимательный: умение воспринимать и делать работу сосредоточенно</a:t>
            </a:r>
            <a:endParaRPr lang="ru-RU" sz="3600" b="1" cap="none" spc="0" dirty="0">
              <a:ln/>
              <a:solidFill>
                <a:srgbClr val="CC3399"/>
              </a:solidFill>
              <a:effectLst/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Дети\Оформление уголка\шаблоны\пустые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71600" y="548680"/>
            <a:ext cx="707206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Социально – личностное развитие: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умение  соблюдать в процессе игры правила поведения.</a:t>
            </a:r>
            <a:endParaRPr lang="ru-RU" sz="3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139952" y="2852936"/>
            <a:ext cx="720080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717032"/>
            <a:ext cx="813690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Овладевший необходимыми умениями и навыками: умение слушать воспитателя, отвечать на вопросы.</a:t>
            </a:r>
            <a:endParaRPr lang="ru-RU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Дети\Оформление уголка\шаблоны\пустые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45507" y="2967335"/>
            <a:ext cx="7652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</a:t>
            </a:r>
            <a:endParaRPr lang="ru-RU" sz="54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E:\Дети\Оформление уголка\шаблоны\пустые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476672"/>
            <a:ext cx="835292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Конструкт разработан в соответствии с: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1772816"/>
            <a:ext cx="7992888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3399"/>
                </a:solidFill>
              </a:rPr>
              <a:t>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3399"/>
                </a:solidFill>
              </a:rPr>
              <a:t>Федеральными государственными требованиями к структуре основной общеобразовательной программы дошкольного образования, приказ о введении данных требованиях №655 от 23.11.2009.</a:t>
            </a:r>
          </a:p>
          <a:p>
            <a:pPr algn="ctr">
              <a:buFont typeface="Arial" pitchFamily="34" charset="0"/>
              <a:buChar char="•"/>
            </a:pP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3399"/>
                </a:solidFill>
                <a:effectLst/>
              </a:rPr>
              <a:t>Основной общеобразовательной программой дошкольного образования «от рождения до школы, под редакцией 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3399"/>
                </a:solidFill>
                <a:effectLst/>
              </a:rPr>
              <a:t>Вераксы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3399"/>
                </a:solidFill>
                <a:effectLst/>
              </a:rPr>
              <a:t>».</a:t>
            </a:r>
          </a:p>
          <a:p>
            <a:pPr algn="ctr">
              <a:buFont typeface="Arial" pitchFamily="34" charset="0"/>
              <a:buChar char="•"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3399"/>
                </a:solidFill>
              </a:rPr>
              <a:t>Действующими санитарно - гигиеническими требованиями (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3399"/>
                </a:solidFill>
              </a:rPr>
              <a:t>СанПином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3399"/>
                </a:solidFill>
              </a:rPr>
              <a:t>).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3399"/>
              </a:solidFill>
              <a:effectLst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Дети\Оформление уголка\шаблоны\пустые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03648" y="908720"/>
            <a:ext cx="671006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Тема: </a:t>
            </a:r>
            <a:r>
              <a:rPr lang="ru-RU" sz="5400" b="1" cap="none" spc="0" dirty="0" smtClean="0">
                <a:ln w="11430"/>
                <a:solidFill>
                  <a:srgbClr val="FF5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 Игрушки (сравнивание большого и маленького мишек)»</a:t>
            </a:r>
            <a:endParaRPr lang="ru-RU" sz="5400" b="1" cap="none" spc="0" dirty="0">
              <a:ln w="11430"/>
              <a:solidFill>
                <a:srgbClr val="FF5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E:\Дети\Оформление уголка\шаблоны\пустые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692696"/>
            <a:ext cx="7776864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/>
                <a:solidFill>
                  <a:schemeClr val="accent4">
                    <a:lumMod val="75000"/>
                  </a:schemeClr>
                </a:solidFill>
              </a:rPr>
              <a:t>Интеграция образовательных областей:</a:t>
            </a:r>
            <a:endParaRPr lang="ru-RU" sz="4000" b="1" dirty="0" smtClean="0">
              <a:ln/>
              <a:solidFill>
                <a:schemeClr val="accent4">
                  <a:lumMod val="75000"/>
                </a:schemeClr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3600" b="1" cap="none" spc="0" dirty="0" smtClean="0">
                <a:ln/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ru-RU" sz="3600" b="1" cap="none" spc="0" dirty="0" smtClean="0">
                <a:ln/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«Социализация»</a:t>
            </a:r>
          </a:p>
          <a:p>
            <a:pPr algn="ctr">
              <a:buFont typeface="Arial" pitchFamily="34" charset="0"/>
              <a:buChar char="•"/>
            </a:pPr>
            <a:r>
              <a:rPr lang="ru-RU" sz="3600" b="1" dirty="0" smtClean="0">
                <a:ln/>
                <a:solidFill>
                  <a:schemeClr val="tx2">
                    <a:lumMod val="60000"/>
                    <a:lumOff val="40000"/>
                  </a:schemeClr>
                </a:solidFill>
              </a:rPr>
              <a:t> «Познавательно – исследовательская»</a:t>
            </a:r>
          </a:p>
          <a:p>
            <a:pPr algn="ctr">
              <a:buFont typeface="Arial" pitchFamily="34" charset="0"/>
              <a:buChar char="•"/>
            </a:pPr>
            <a:r>
              <a:rPr lang="ru-RU" sz="3600" b="1" cap="none" spc="0" dirty="0" smtClean="0">
                <a:ln/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ru-RU" sz="3600" b="1" cap="none" spc="0" dirty="0" smtClean="0">
                <a:ln/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«Коммуникация»</a:t>
            </a:r>
          </a:p>
          <a:p>
            <a:pPr algn="ctr">
              <a:buFont typeface="Arial" pitchFamily="34" charset="0"/>
              <a:buChar char="•"/>
            </a:pPr>
            <a:r>
              <a:rPr lang="ru-RU" sz="3600" b="1" dirty="0" smtClean="0">
                <a:ln/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b="1" dirty="0" smtClean="0">
                <a:ln/>
                <a:solidFill>
                  <a:schemeClr val="tx2">
                    <a:lumMod val="60000"/>
                    <a:lumOff val="40000"/>
                  </a:schemeClr>
                </a:solidFill>
              </a:rPr>
              <a:t>« Чтение художественной литературы»</a:t>
            </a:r>
            <a:endParaRPr lang="ru-RU" sz="3600" b="1" cap="none" spc="0" dirty="0" smtClean="0">
              <a:ln/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  <a:p>
            <a:pPr algn="ctr">
              <a:buFont typeface="Arial" pitchFamily="34" charset="0"/>
              <a:buChar char="•"/>
            </a:pPr>
            <a:endParaRPr lang="ru-RU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Дети\Оформление уголка\шаблоны\пустые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85786" y="571480"/>
            <a:ext cx="7643865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Цель: </a:t>
            </a: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познакомить детей с ближайшим окружением, т.е. игрушками;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Учить детей обращать внимание на величину предметов, учитывать её при выполнении действий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DSCN35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140968"/>
            <a:ext cx="3888432" cy="2916324"/>
          </a:xfrm>
          <a:prstGeom prst="round2DiagRect">
            <a:avLst/>
          </a:prstGeom>
          <a:ln w="101600">
            <a:solidFill>
              <a:srgbClr val="49DF41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4788024" y="2636912"/>
            <a:ext cx="388843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игрушками, формировать умение правильно ориентироваться на слова большой, маленький.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Дети\Оформление уголка\шаблоны\пустые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500042"/>
            <a:ext cx="8001056" cy="59400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Задачи</a:t>
            </a:r>
            <a:r>
              <a:rPr lang="ru-RU" sz="6600" b="1" dirty="0" smtClean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ru-RU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742950" indent="-742950" algn="just">
              <a:buFont typeface="+mj-lt"/>
              <a:buAutoNum type="arabicPeriod"/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Продолжать формировать ориентировку в окружающей игровой среде;</a:t>
            </a:r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742950" indent="-742950" algn="just">
              <a:buFont typeface="+mj-lt"/>
              <a:buAutoNum type="arabicPeriod"/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Активизировать интерес детей к пребыванию в группе через разыгрывание понятного малышам сюжета « Знакомство с Мишкой» (презентация новой игрушки);</a:t>
            </a:r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742950" indent="-742950" algn="just">
              <a:buFont typeface="+mj-lt"/>
              <a:buAutoNum type="arabicPeriod"/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Учить описывать игрушку (называть части, величину, признаки);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Формировать умение сравнивать большую и маленькую игрушку;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Ввести в активную речь слова: «мишка», «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Мишенька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», «Мишутка», «большой», «маленький»;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Обогащать детей яркими впечатлениями;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Воспитывать бережное отношение к ближайшему окружению.</a:t>
            </a:r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742950" indent="-742950" algn="just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Дети\Оформление уголка\шаблоны\пустые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714357"/>
            <a:ext cx="78895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Оборудование</a:t>
            </a: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800" b="1" dirty="0" smtClean="0">
                <a:ln w="1905"/>
                <a:solidFill>
                  <a:srgbClr val="D6009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Два плюшевых медведя, отличающихся по размеру, картинки с изображением различных </a:t>
            </a:r>
            <a:r>
              <a:rPr lang="ru-RU" sz="2800" b="1" dirty="0" smtClean="0">
                <a:ln w="1905"/>
                <a:solidFill>
                  <a:srgbClr val="D6009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игрушек( матрешка, самолет, медведь, пирамидка, кукла).</a:t>
            </a:r>
            <a:endParaRPr lang="ru-RU" sz="2800" b="1" dirty="0">
              <a:ln w="1905"/>
              <a:solidFill>
                <a:srgbClr val="D6009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 descr="DSCN34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3356992"/>
            <a:ext cx="3672408" cy="2754306"/>
          </a:xfrm>
          <a:prstGeom prst="round2DiagRect">
            <a:avLst/>
          </a:prstGeom>
          <a:ln w="88900">
            <a:solidFill>
              <a:srgbClr val="49DF41"/>
            </a:solidFill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Дети\Оформление уголка\шаблоны\пустые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714356"/>
            <a:ext cx="7888960" cy="48320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Запланированные мероприятия состоят из трех этапов:</a:t>
            </a:r>
          </a:p>
          <a:p>
            <a:pPr algn="ctr"/>
            <a:endParaRPr lang="ru-RU" sz="4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buBlip>
                <a:blip r:embed="rId3"/>
              </a:buBlip>
            </a:pP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организационный</a:t>
            </a:r>
          </a:p>
          <a:p>
            <a:pPr algn="ctr">
              <a:buBlip>
                <a:blip r:embed="rId3"/>
              </a:buBlip>
            </a:pP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основной</a:t>
            </a:r>
          </a:p>
          <a:p>
            <a:pPr algn="ctr">
              <a:buBlip>
                <a:blip r:embed="rId3"/>
              </a:buBlip>
            </a:pP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заключительный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Дети\Оформление уголка\шаблоны\пустые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764704"/>
            <a:ext cx="810441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indent="-1028700" algn="ctr">
              <a:buAutoNum type="romanUcPeriod"/>
            </a:pPr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Этап</a:t>
            </a:r>
          </a:p>
          <a:p>
            <a:pPr marL="1028700" indent="-1028700" algn="ctr"/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Знакомство с игрушкой «мишкой».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</a:p>
          <a:p>
            <a:pPr marL="1028700" indent="-1028700" algn="ctr"/>
            <a:endParaRPr lang="ru-RU" sz="28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1028700" indent="-1028700" algn="ctr"/>
            <a:endParaRPr lang="ru-RU" sz="28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 descr="DSCN34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2492896"/>
            <a:ext cx="4143712" cy="3107784"/>
          </a:xfrm>
          <a:prstGeom prst="roundRect">
            <a:avLst/>
          </a:prstGeom>
          <a:ln w="76200">
            <a:solidFill>
              <a:srgbClr val="0000FF"/>
            </a:solidFill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</TotalTime>
  <Words>396</Words>
  <Application>Microsoft Office PowerPoint</Application>
  <PresentationFormat>Экран (4:3)</PresentationFormat>
  <Paragraphs>54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Андрей</cp:lastModifiedBy>
  <cp:revision>47</cp:revision>
  <dcterms:created xsi:type="dcterms:W3CDTF">2013-09-30T06:21:34Z</dcterms:created>
  <dcterms:modified xsi:type="dcterms:W3CDTF">2013-12-05T14:03:28Z</dcterms:modified>
</cp:coreProperties>
</file>