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6" r:id="rId4"/>
    <p:sldId id="277" r:id="rId5"/>
    <p:sldId id="270" r:id="rId6"/>
    <p:sldId id="273" r:id="rId7"/>
    <p:sldId id="279" r:id="rId8"/>
    <p:sldId id="274" r:id="rId9"/>
    <p:sldId id="301" r:id="rId10"/>
    <p:sldId id="302" r:id="rId11"/>
    <p:sldId id="278" r:id="rId12"/>
    <p:sldId id="280" r:id="rId13"/>
    <p:sldId id="284" r:id="rId14"/>
    <p:sldId id="298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663300"/>
    <a:srgbClr val="422C16"/>
    <a:srgbClr val="0C788E"/>
    <a:srgbClr val="006666"/>
    <a:srgbClr val="0099CC"/>
    <a:srgbClr val="3366CC"/>
    <a:srgbClr val="660033"/>
    <a:srgbClr val="00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7323" autoAdjust="0"/>
    <p:restoredTop sz="94652" autoAdjust="0"/>
  </p:normalViewPr>
  <p:slideViewPr>
    <p:cSldViewPr>
      <p:cViewPr varScale="1">
        <p:scale>
          <a:sx n="37" d="100"/>
          <a:sy n="37" d="100"/>
        </p:scale>
        <p:origin x="-16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1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5782C-B764-4105-8AB1-685FE7CF79B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F868-AC75-4397-9BF2-EE6710A7771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F8D77-B70F-42B0-A716-5F6A5B81D56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25B53-F846-438F-AD1A-214DA7FDFCC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F75D8-B32B-4790-94BA-ECA5420E488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DE902-401A-47D7-861D-1E846088871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AAEF9-C66C-4B3B-9F63-56FE7511B11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45908-B4B7-4FD1-85A3-BEED1719368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81BA0-0B08-4CFF-AB4F-D5137468800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8DA32-C634-4634-9E11-D9F0DEFCDEF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66B55-6145-4AF8-A912-A4BF171AF11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37AE8A2-07CC-4FE9-AB49-0CAEF6AA072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00C13C0203281508A732657C437F479B67F2D0F8595B9462C00B0E1578A43079748ADEB6BF2D23NEJCF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642938" y="4786313"/>
            <a:ext cx="8143875" cy="1857375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663300"/>
                </a:solidFill>
              </a:rPr>
              <a:t>Психолого  –  педагогическая гостиная   «Непоседы»</a:t>
            </a:r>
            <a:endParaRPr lang="es-ES" sz="4000" b="1" i="1" dirty="0" smtClean="0">
              <a:solidFill>
                <a:srgbClr val="6633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6563" y="6643688"/>
            <a:ext cx="2357437" cy="214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Prezentacii.com</a:t>
            </a:r>
            <a:endParaRPr lang="ru-RU" dirty="0"/>
          </a:p>
        </p:txBody>
      </p:sp>
      <p:sp>
        <p:nvSpPr>
          <p:cNvPr id="2052" name="Прямоугольник 6"/>
          <p:cNvSpPr>
            <a:spLocks noChangeArrowheads="1"/>
          </p:cNvSpPr>
          <p:nvPr/>
        </p:nvSpPr>
        <p:spPr bwMode="auto">
          <a:xfrm>
            <a:off x="428625" y="214313"/>
            <a:ext cx="828675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/>
              <a:t>Муниципальное бюджетное дошкольное образовательное учреждение</a:t>
            </a:r>
          </a:p>
          <a:p>
            <a:pPr algn="ctr"/>
            <a:r>
              <a:rPr lang="ru-RU" sz="2000" dirty="0"/>
              <a:t>«Добрянский детский сад № 8»</a:t>
            </a:r>
          </a:p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algn="r"/>
            <a:r>
              <a:rPr lang="ru-RU" sz="2000" dirty="0"/>
              <a:t>Галина  </a:t>
            </a:r>
            <a:r>
              <a:rPr lang="ru-RU" sz="2000" dirty="0" err="1"/>
              <a:t>Рашида</a:t>
            </a:r>
            <a:r>
              <a:rPr lang="ru-RU" sz="2000" dirty="0"/>
              <a:t> Николаевна  педагог – психолог </a:t>
            </a:r>
          </a:p>
          <a:p>
            <a:pPr algn="r"/>
            <a:r>
              <a:rPr lang="ru-RU" sz="2000" dirty="0" err="1"/>
              <a:t>Первак</a:t>
            </a:r>
            <a:r>
              <a:rPr lang="ru-RU" sz="2000" dirty="0"/>
              <a:t>  Ирина Юрьевна  учитель – логопед </a:t>
            </a:r>
          </a:p>
          <a:p>
            <a:pPr algn="r"/>
            <a:r>
              <a:rPr lang="ru-RU" sz="2000" dirty="0"/>
              <a:t>Сенина  Антонина Васильевна  воспитатель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229600" cy="12144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1600" dirty="0" smtClean="0"/>
              <a:t>План мероприятий выстраивается в формате блочно-тематического планирования.</a:t>
            </a:r>
            <a:br>
              <a:rPr lang="ru-RU" sz="1600" dirty="0" smtClean="0"/>
            </a:br>
            <a:r>
              <a:rPr lang="ru-RU" sz="1600" dirty="0" smtClean="0"/>
              <a:t>Например: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3" y="1030944"/>
          <a:ext cx="8358248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995"/>
                <a:gridCol w="1409212"/>
                <a:gridCol w="1600200"/>
                <a:gridCol w="3048000"/>
                <a:gridCol w="1547841"/>
              </a:tblGrid>
              <a:tr h="493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Месяц </a:t>
                      </a:r>
                      <a:endParaRPr lang="ru-RU" sz="14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Тема недельного проекта</a:t>
                      </a:r>
                      <a:endParaRPr lang="ru-RU" sz="1400" dirty="0" smtClean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Тема встречи</a:t>
                      </a:r>
                      <a:endParaRPr lang="ru-RU" sz="14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 smtClean="0">
                          <a:solidFill>
                            <a:srgbClr val="7030A0"/>
                          </a:solidFill>
                        </a:rPr>
                        <a:t>План встречи </a:t>
                      </a:r>
                      <a:endParaRPr lang="ru-RU" sz="1200" i="0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Продуктивная деятельность</a:t>
                      </a:r>
                      <a:endParaRPr lang="ru-RU" sz="14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8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Март 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«Кто заботится о нас?»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«Мамины</a:t>
                      </a:r>
                      <a:r>
                        <a:rPr lang="ru-RU" sz="14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помощники</a:t>
                      </a: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ru-RU" sz="1000" dirty="0" smtClean="0">
                          <a:latin typeface="+mn-lt"/>
                        </a:rPr>
                        <a:t>Коммуникативная игра «Настроение»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ru-RU" sz="1000" baseline="0" dirty="0" smtClean="0">
                          <a:latin typeface="+mn-lt"/>
                        </a:rPr>
                        <a:t>2.    Пальчиковая игра «Мамины помощники»</a:t>
                      </a:r>
                    </a:p>
                    <a:p>
                      <a:pPr marL="228600" indent="-228600">
                        <a:buAutoNum type="arabicPeriod" startAt="3"/>
                      </a:pPr>
                      <a:r>
                        <a:rPr lang="ru-RU" sz="1000" baseline="0" dirty="0" smtClean="0">
                          <a:latin typeface="+mn-lt"/>
                        </a:rPr>
                        <a:t>Ритмическое упражнение с выраженным ударением «Печем пироги»</a:t>
                      </a:r>
                    </a:p>
                    <a:p>
                      <a:pPr marL="228600" indent="-228600">
                        <a:buAutoNum type="arabicPeriod" startAt="3"/>
                      </a:pPr>
                      <a:r>
                        <a:rPr lang="ru-RU" sz="1000" baseline="0" dirty="0" smtClean="0">
                          <a:latin typeface="+mn-lt"/>
                        </a:rPr>
                        <a:t>Музыкальная игра «Поссорились – помирились»</a:t>
                      </a:r>
                    </a:p>
                    <a:p>
                      <a:pPr marL="228600" indent="-228600">
                        <a:buAutoNum type="arabicPeriod" startAt="3"/>
                      </a:pPr>
                      <a:r>
                        <a:rPr lang="ru-RU" sz="1000" baseline="0" dirty="0" smtClean="0">
                          <a:latin typeface="+mn-lt"/>
                        </a:rPr>
                        <a:t>Игра «Узнай по описанию свою маму»</a:t>
                      </a:r>
                    </a:p>
                    <a:p>
                      <a:pPr marL="228600" indent="-228600">
                        <a:buAutoNum type="arabicPeriod" startAt="3"/>
                      </a:pPr>
                      <a:r>
                        <a:rPr lang="ru-RU" sz="1000" baseline="0" dirty="0" smtClean="0">
                          <a:latin typeface="+mn-lt"/>
                        </a:rPr>
                        <a:t>Совместное чаепитие (сервировка стола к чаю)</a:t>
                      </a:r>
                    </a:p>
                    <a:p>
                      <a:pPr marL="228600" indent="-228600">
                        <a:buNone/>
                      </a:pPr>
                      <a:endParaRPr lang="ru-RU" sz="1000" dirty="0" smtClean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«Угощение для мамы» сладкая мастика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88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Апрель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«Солнце, воздух</a:t>
                      </a:r>
                      <a:r>
                        <a:rPr lang="ru-RU" sz="1400" baseline="0" dirty="0" smtClean="0">
                          <a:latin typeface="+mn-lt"/>
                        </a:rPr>
                        <a:t> и вода – наши лучшие друзья</a:t>
                      </a:r>
                      <a:r>
                        <a:rPr lang="ru-RU" sz="1400" dirty="0" smtClean="0">
                          <a:latin typeface="+mn-lt"/>
                        </a:rPr>
                        <a:t>»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400" dirty="0" smtClean="0">
                          <a:latin typeface="+mn-lt"/>
                        </a:rPr>
                        <a:t>Солнце, воздух</a:t>
                      </a:r>
                      <a:r>
                        <a:rPr lang="ru-RU" sz="1400" baseline="0" dirty="0" smtClean="0">
                          <a:latin typeface="+mn-lt"/>
                        </a:rPr>
                        <a:t> и вода – наши лучшие друзья</a:t>
                      </a: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ru-RU" sz="1000" dirty="0" smtClean="0">
                          <a:latin typeface="+mn-lt"/>
                        </a:rPr>
                        <a:t>Коммуникативная</a:t>
                      </a:r>
                      <a:r>
                        <a:rPr lang="ru-RU" sz="1000" baseline="0" dirty="0" smtClean="0">
                          <a:latin typeface="+mn-lt"/>
                        </a:rPr>
                        <a:t> игра «Гномики»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000" baseline="0" dirty="0" smtClean="0">
                          <a:latin typeface="+mn-lt"/>
                        </a:rPr>
                        <a:t>Пальчиковая гимнастика «Заботливое солнышко», «Пришла весна»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000" baseline="0" dirty="0" smtClean="0">
                          <a:latin typeface="+mn-lt"/>
                        </a:rPr>
                        <a:t>Опыт с водой «Льдинки»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000" baseline="0" dirty="0" err="1" smtClean="0">
                          <a:latin typeface="+mn-lt"/>
                        </a:rPr>
                        <a:t>Речедвигательная</a:t>
                      </a:r>
                      <a:r>
                        <a:rPr lang="ru-RU" sz="1000" baseline="0" dirty="0" smtClean="0">
                          <a:latin typeface="+mn-lt"/>
                        </a:rPr>
                        <a:t> игра «Моем шею, моем уши»</a:t>
                      </a:r>
                      <a:endParaRPr lang="ru-RU" sz="1000" dirty="0" smtClean="0">
                        <a:latin typeface="+mn-lt"/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000" baseline="0" dirty="0" smtClean="0">
                          <a:latin typeface="+mn-lt"/>
                        </a:rPr>
                        <a:t>Продуктивная деятельность оригами «Кораблики»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000" baseline="0" dirty="0" smtClean="0">
                          <a:latin typeface="+mn-lt"/>
                        </a:rPr>
                        <a:t>Дыхательная гимнастика «Кораблики большие и маленькие»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000" baseline="0" dirty="0" smtClean="0">
                          <a:latin typeface="+mn-lt"/>
                        </a:rPr>
                        <a:t>Игра с зонтиками «Солнышко и дождик»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ru-RU" sz="1000" baseline="0" dirty="0" smtClean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Буклет</a:t>
                      </a:r>
                      <a:r>
                        <a:rPr lang="ru-RU" sz="14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для родителей  «Игры с водой»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8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Май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«Наша дружная семья»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«Цветок</a:t>
                      </a:r>
                      <a:r>
                        <a:rPr lang="ru-RU" sz="14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- счастья</a:t>
                      </a: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ru-RU" sz="1000" dirty="0" smtClean="0">
                          <a:latin typeface="+mn-lt"/>
                        </a:rPr>
                        <a:t>Пальчиковая гимнастика «Дружная семейка»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000" dirty="0" smtClean="0">
                          <a:latin typeface="+mn-lt"/>
                        </a:rPr>
                        <a:t>Игра «Найди </a:t>
                      </a:r>
                      <a:r>
                        <a:rPr lang="ru-RU" sz="1000" baseline="0" dirty="0" smtClean="0">
                          <a:latin typeface="+mn-lt"/>
                        </a:rPr>
                        <a:t> малышу маму»</a:t>
                      </a:r>
                      <a:endParaRPr lang="ru-RU" sz="1000" dirty="0" smtClean="0">
                        <a:latin typeface="+mn-lt"/>
                      </a:endParaRPr>
                    </a:p>
                    <a:p>
                      <a:pPr marL="228600" indent="-228600">
                        <a:buAutoNum type="arabicPeriod" startAt="3"/>
                      </a:pPr>
                      <a:r>
                        <a:rPr lang="ru-RU" sz="1000" baseline="0" dirty="0" smtClean="0">
                          <a:latin typeface="+mn-lt"/>
                        </a:rPr>
                        <a:t>Загадки о семье</a:t>
                      </a:r>
                      <a:endParaRPr lang="ru-RU" sz="1000" dirty="0" smtClean="0">
                        <a:latin typeface="+mn-lt"/>
                      </a:endParaRPr>
                    </a:p>
                    <a:p>
                      <a:pPr marL="228600" indent="-228600">
                        <a:buAutoNum type="arabicPeriod" startAt="4"/>
                      </a:pPr>
                      <a:r>
                        <a:rPr lang="ru-RU" sz="1000" dirty="0" smtClean="0">
                          <a:latin typeface="+mn-lt"/>
                        </a:rPr>
                        <a:t>Игра</a:t>
                      </a:r>
                      <a:r>
                        <a:rPr lang="ru-RU" sz="1000" baseline="0" dirty="0" smtClean="0">
                          <a:latin typeface="+mn-lt"/>
                        </a:rPr>
                        <a:t>  для родителей «Дочки и сыночки»</a:t>
                      </a:r>
                    </a:p>
                    <a:p>
                      <a:pPr marL="228600" indent="-228600">
                        <a:buAutoNum type="arabicPeriod" startAt="4"/>
                      </a:pPr>
                      <a:r>
                        <a:rPr lang="ru-RU" sz="1000" baseline="0" dirty="0" smtClean="0">
                          <a:latin typeface="+mn-lt"/>
                        </a:rPr>
                        <a:t>Музыкальная игра с мамами и папами</a:t>
                      </a:r>
                    </a:p>
                    <a:p>
                      <a:pPr marL="228600" indent="-228600">
                        <a:buAutoNum type="arabicPeriod" startAt="4"/>
                      </a:pPr>
                      <a:r>
                        <a:rPr lang="ru-RU" sz="1000" baseline="0" dirty="0" smtClean="0">
                          <a:latin typeface="+mn-lt"/>
                        </a:rPr>
                        <a:t>Игра в кругу «Назови ласково»</a:t>
                      </a:r>
                    </a:p>
                    <a:p>
                      <a:pPr marL="228600" indent="-228600">
                        <a:buAutoNum type="arabicPeriod" startAt="4"/>
                      </a:pPr>
                      <a:endParaRPr lang="ru-RU" sz="1000" dirty="0" smtClean="0">
                        <a:latin typeface="+mn-lt"/>
                      </a:endParaRPr>
                    </a:p>
                    <a:p>
                      <a:endParaRPr lang="ru-RU" sz="10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Создание своего цветка счастья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75" y="0"/>
            <a:ext cx="3322638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1600" dirty="0" smtClean="0"/>
              <a:t>Работа с родителями – является одним из ведущих направлений в нашей деятельности по созданию благоприятных условий для развития  детей.</a:t>
            </a:r>
            <a:br>
              <a:rPr lang="ru-RU" sz="1600" dirty="0" smtClean="0"/>
            </a:br>
            <a:r>
              <a:rPr lang="ru-RU" sz="1600" dirty="0" smtClean="0"/>
              <a:t>Организация игровых форм взаимодействия детей и родителей ведется в нашем ДОУ с 2010 года.  Мы можем сказать, что используемые нами методы и приемы в работе дали положительный результат и обогатили педагогические знания и умения родителей. </a:t>
            </a:r>
            <a:br>
              <a:rPr lang="ru-RU" sz="1600" dirty="0" smtClean="0"/>
            </a:br>
            <a:r>
              <a:rPr lang="ru-RU" sz="1600" dirty="0" smtClean="0"/>
              <a:t>Участники проекта  -  дети и взрослые получают в рамках содеятельности как практические навыки игровой содеятельности, так и положительный эмоциональный заряд.  </a:t>
            </a:r>
          </a:p>
          <a:p>
            <a:pPr eaLnBrk="1" hangingPunct="1">
              <a:defRPr/>
            </a:pPr>
            <a:r>
              <a:rPr lang="ru-RU" sz="1600" dirty="0" smtClean="0"/>
              <a:t>Доступность и простота, используемых приемов и материалов, позволяет значительно обогатить палитру </a:t>
            </a:r>
            <a:r>
              <a:rPr lang="ru-RU" sz="1600" dirty="0" err="1" smtClean="0"/>
              <a:t>детско</a:t>
            </a:r>
            <a:r>
              <a:rPr lang="ru-RU" sz="1600" dirty="0" smtClean="0"/>
              <a:t> – родительских отношений в условиях семьи.</a:t>
            </a:r>
            <a:br>
              <a:rPr lang="ru-RU" sz="1600" dirty="0" smtClean="0"/>
            </a:br>
            <a:endParaRPr lang="ru-RU" sz="1600" dirty="0" smtClean="0"/>
          </a:p>
          <a:p>
            <a:pPr eaLnBrk="1" hangingPunct="1">
              <a:defRPr/>
            </a:pPr>
            <a:endParaRPr lang="ru-RU" dirty="0"/>
          </a:p>
        </p:txBody>
      </p:sp>
      <p:pic>
        <p:nvPicPr>
          <p:cNvPr id="10243" name="Picture 2" descr="D:\РАБОТА В ДОУ\фото садика\Проект по работе с род. группа № 11 2013-2014 уч. год\Игрове взаимодейтсвие Дом в котором я живу\P103088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733800" y="990600"/>
            <a:ext cx="5111750" cy="38338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 eaLnBrk="1" hangingPunct="1">
              <a:defRPr/>
            </a:pPr>
            <a:r>
              <a:rPr lang="ru-RU" sz="1400" b="1" dirty="0" smtClean="0"/>
              <a:t>Приложение 1</a:t>
            </a:r>
            <a:br>
              <a:rPr lang="ru-RU" sz="1400" b="1" dirty="0" smtClean="0"/>
            </a:br>
            <a:r>
              <a:rPr lang="ru-RU" sz="2800" b="1" dirty="0" smtClean="0"/>
              <a:t>Анкетирование родителей</a:t>
            </a:r>
            <a:endParaRPr lang="ru-RU" sz="1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28600" indent="-228600" algn="ctr" eaLnBrk="1" hangingPunct="1">
              <a:lnSpc>
                <a:spcPct val="150000"/>
              </a:lnSpc>
              <a:buFontTx/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Уважаемы родители,  для организации эффективной  работы </a:t>
            </a:r>
          </a:p>
          <a:p>
            <a:pPr marL="228600" indent="-228600" algn="ctr" eaLnBrk="1" hangingPunct="1">
              <a:lnSpc>
                <a:spcPct val="150000"/>
              </a:lnSpc>
              <a:buFontTx/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психолого-педагогической гостиной «Непоседы», </a:t>
            </a:r>
          </a:p>
          <a:p>
            <a:pPr marL="228600" indent="-228600" algn="ctr" eaLnBrk="1" hangingPunct="1">
              <a:lnSpc>
                <a:spcPct val="150000"/>
              </a:lnSpc>
              <a:buFontTx/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просим Вас ответить на следующие вопросы:</a:t>
            </a:r>
          </a:p>
          <a:p>
            <a:pPr marL="228600" indent="-228600" eaLnBrk="1" hangingPunct="1">
              <a:lnSpc>
                <a:spcPct val="150000"/>
              </a:lnSpc>
              <a:buFontTx/>
              <a:buNone/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1. Как много времени в семье Вам удается выделить на досуг (общение) с ребенком?</a:t>
            </a:r>
          </a:p>
          <a:p>
            <a:pPr marL="228600" indent="-228600" eaLnBrk="1" hangingPunct="1">
              <a:lnSpc>
                <a:spcPct val="150000"/>
              </a:lnSpc>
              <a:buFontTx/>
              <a:buNone/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2. Каким образом вы организуете совместный досуг ? Вы с ним читаете? Играете в игры? Смотрите телевизор? Напишите, что еще вы делаете вместе?</a:t>
            </a:r>
          </a:p>
          <a:p>
            <a:pPr marL="228600" indent="-228600" eaLnBrk="1" hangingPunct="1">
              <a:lnSpc>
                <a:spcPct val="150000"/>
              </a:lnSpc>
              <a:buFontTx/>
              <a:buNone/>
              <a:defRPr/>
            </a:pPr>
            <a:r>
              <a:rPr lang="ru-RU" sz="1400" dirty="0" smtClean="0"/>
              <a:t>3. Знаете ли Вы, игровые предпочтения вашего малыша?</a:t>
            </a:r>
          </a:p>
          <a:p>
            <a:pPr marL="228600" indent="-228600" eaLnBrk="1" hangingPunct="1">
              <a:lnSpc>
                <a:spcPct val="150000"/>
              </a:lnSpc>
              <a:buFontTx/>
              <a:buNone/>
              <a:defRPr/>
            </a:pPr>
            <a:r>
              <a:rPr lang="ru-RU" sz="1400" dirty="0" smtClean="0"/>
              <a:t>4. Всегда ли Вам удается поддержать игру ребенка?</a:t>
            </a:r>
          </a:p>
          <a:p>
            <a:pPr marL="228600" indent="-228600" eaLnBrk="1" hangingPunct="1">
              <a:lnSpc>
                <a:spcPct val="150000"/>
              </a:lnSpc>
              <a:buFontTx/>
              <a:buNone/>
              <a:defRPr/>
            </a:pPr>
            <a:r>
              <a:rPr lang="ru-RU" sz="1400" dirty="0" smtClean="0"/>
              <a:t>5. Какими умениями (знаниями) по вашему мнению, должен владеть ребенок 4-го года жизни?</a:t>
            </a:r>
          </a:p>
          <a:p>
            <a:pPr marL="228600" indent="-228600" eaLnBrk="1" hangingPunct="1">
              <a:lnSpc>
                <a:spcPct val="150000"/>
              </a:lnSpc>
              <a:buFontTx/>
              <a:buNone/>
              <a:defRPr/>
            </a:pPr>
            <a:r>
              <a:rPr lang="ru-RU" sz="1400" dirty="0" smtClean="0"/>
              <a:t>6. Имеются ли по вашему мнению проблемы в развитии Вашего ребенка и какие? </a:t>
            </a:r>
          </a:p>
          <a:p>
            <a:pPr marL="228600" indent="-228600" eaLnBrk="1" hangingPunct="1">
              <a:lnSpc>
                <a:spcPct val="150000"/>
              </a:lnSpc>
              <a:buFontTx/>
              <a:buNone/>
              <a:defRPr/>
            </a:pPr>
            <a:r>
              <a:rPr lang="ru-RU" sz="1400" dirty="0" smtClean="0"/>
              <a:t>7. Нуждаетесь ли вы в консультации специалистов? Какую помощь вы бы хотели получить от воспитателя, учителя -логопеда, педагога – психолога?</a:t>
            </a:r>
          </a:p>
          <a:p>
            <a:pPr marL="228600" indent="-228600" algn="ctr" eaLnBrk="1" hangingPunct="1">
              <a:lnSpc>
                <a:spcPct val="150000"/>
              </a:lnSpc>
              <a:buFontTx/>
              <a:buNone/>
              <a:defRPr/>
            </a:pPr>
            <a:r>
              <a:rPr lang="ru-RU" sz="1400" b="1" dirty="0" smtClean="0"/>
              <a:t>Благодарим Вас за участие в анкетировании!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543800" cy="914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 eaLnBrk="1" hangingPunct="1">
              <a:defRPr/>
            </a:pPr>
            <a:r>
              <a:rPr lang="ru-RU" sz="1600" b="1" dirty="0" smtClean="0"/>
              <a:t>Приложение 2</a:t>
            </a:r>
            <a:br>
              <a:rPr lang="ru-RU" sz="1600" b="1" dirty="0" smtClean="0"/>
            </a:br>
            <a:r>
              <a:rPr lang="ru-RU" sz="1600" b="1" i="1" dirty="0" smtClean="0"/>
              <a:t> </a:t>
            </a:r>
            <a:r>
              <a:rPr lang="ru-RU" sz="1800" b="1" dirty="0" smtClean="0"/>
              <a:t>Анализ результатов первичного мониторинга </a:t>
            </a:r>
            <a:br>
              <a:rPr lang="ru-RU" sz="1800" b="1" dirty="0" smtClean="0"/>
            </a:br>
            <a:endParaRPr lang="ru-RU" sz="1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657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1600" dirty="0" smtClean="0"/>
              <a:t>Анализ итогов психолого – педагогического обследования выявил следующие проблемы:</a:t>
            </a:r>
          </a:p>
          <a:p>
            <a:pPr eaLnBrk="1" hangingPunct="1">
              <a:defRPr/>
            </a:pPr>
            <a:r>
              <a:rPr lang="ru-RU" sz="1600" dirty="0" smtClean="0"/>
              <a:t>В группе выявлены 5 семей с проблемами в умении выстраивать межличностные отношения: взрослый - ребенок;</a:t>
            </a:r>
          </a:p>
          <a:p>
            <a:pPr eaLnBrk="1" hangingPunct="1">
              <a:defRPr/>
            </a:pPr>
            <a:r>
              <a:rPr lang="ru-RU" sz="1600" dirty="0" smtClean="0"/>
              <a:t>В группе имеются 2 семьи состоящие на учете «группа риска» и СОП;</a:t>
            </a:r>
          </a:p>
          <a:p>
            <a:pPr eaLnBrk="1" hangingPunct="1">
              <a:defRPr/>
            </a:pPr>
            <a:r>
              <a:rPr lang="ru-RU" sz="1600" dirty="0" smtClean="0"/>
              <a:t>В группе имеется  семья с ребенком с ограниченными возможностями здоровья.</a:t>
            </a: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3886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1600" dirty="0" smtClean="0"/>
              <a:t>В результате проведённого логопедического мониторинга были выделены следующие нарушения:</a:t>
            </a:r>
          </a:p>
          <a:p>
            <a:pPr eaLnBrk="1" hangingPunct="1">
              <a:defRPr/>
            </a:pPr>
            <a:r>
              <a:rPr lang="ru-RU" sz="1600" dirty="0" smtClean="0"/>
              <a:t>У 13 детей наблюдается отставание  артикуляционной моторики от возрастной нормы и ,как  следствие, нарушение звукопроизношения;</a:t>
            </a:r>
          </a:p>
          <a:p>
            <a:pPr eaLnBrk="1" hangingPunct="1">
              <a:defRPr/>
            </a:pPr>
            <a:r>
              <a:rPr lang="ru-RU" sz="1600" dirty="0" smtClean="0"/>
              <a:t>2 ребёнка имеют заикание (по медицинскому заключению) ; </a:t>
            </a:r>
          </a:p>
          <a:p>
            <a:pPr eaLnBrk="1" hangingPunct="1">
              <a:defRPr/>
            </a:pPr>
            <a:r>
              <a:rPr lang="ru-RU" sz="1600" dirty="0" smtClean="0"/>
              <a:t>У 13 детей наблюдается несформированность фонематического слуха и восприятия;</a:t>
            </a:r>
          </a:p>
          <a:p>
            <a:pPr eaLnBrk="1" hangingPunct="1">
              <a:defRPr/>
            </a:pPr>
            <a:r>
              <a:rPr lang="ru-RU" sz="1600" dirty="0" smtClean="0"/>
              <a:t>У 5 детей наблюдается нарушение общей и мелкой моторики.</a:t>
            </a:r>
          </a:p>
          <a:p>
            <a:pPr eaLnBrk="1" hangingPunct="1">
              <a:defRPr/>
            </a:pPr>
            <a:endParaRPr lang="ru-RU" sz="1600" dirty="0" smtClean="0"/>
          </a:p>
          <a:p>
            <a:pPr eaLnBrk="1" hangingPunct="1">
              <a:defRPr/>
            </a:pPr>
            <a:endParaRPr lang="ru-RU" sz="1600" dirty="0" smtClean="0"/>
          </a:p>
          <a:p>
            <a:pPr eaLnBrk="1" hangingPunct="1">
              <a:defRPr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algn="l"/>
            <a:r>
              <a:rPr lang="ru-RU" sz="1600" b="1" dirty="0" smtClean="0"/>
              <a:t>Отзывы родителей:</a:t>
            </a:r>
            <a:endParaRPr lang="ru-RU" sz="1600" b="1" dirty="0"/>
          </a:p>
        </p:txBody>
      </p:sp>
      <p:pic>
        <p:nvPicPr>
          <p:cNvPr id="1027" name="Picture 3" descr="C:\Documents and Settings\Ирина\Рабочий стол\сканер\Изображение 0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5997" y="685800"/>
            <a:ext cx="8707603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357188" y="838200"/>
            <a:ext cx="8229600" cy="4233863"/>
          </a:xfrm>
        </p:spPr>
        <p:txBody>
          <a:bodyPr/>
          <a:lstStyle/>
          <a:p>
            <a:pPr algn="l" eaLnBrk="1" hangingPunct="1"/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	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800" dirty="0" smtClean="0"/>
              <a:t>На современном этапе развития образования одной из актуальных является проблема увеличения количества детей с проблемами в развитии, которые достаточно часто связанны с неумением родителей  эффективно строить взаимоотношения с детьми. 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Однако в соответствии с 44 статьей Закона об образовании РФ</a:t>
            </a:r>
            <a:br>
              <a:rPr lang="ru-RU" sz="1800" dirty="0" smtClean="0"/>
            </a:br>
            <a:r>
              <a:rPr lang="ru-RU" sz="1800" dirty="0" smtClean="0"/>
              <a:t>1. </a:t>
            </a:r>
            <a:r>
              <a:rPr lang="ru-RU" sz="1800" dirty="0" smtClean="0">
                <a:solidFill>
                  <a:schemeClr val="tx1"/>
                </a:solidFill>
              </a:rPr>
              <a:t>Родители </a:t>
            </a:r>
            <a:r>
              <a:rPr lang="ru-RU" sz="1800" dirty="0" smtClean="0">
                <a:solidFill>
                  <a:schemeClr val="tx1"/>
                </a:solidFill>
                <a:hlinkClick r:id="rId2"/>
              </a:rPr>
              <a:t>(законные представители)</a:t>
            </a:r>
            <a:r>
              <a:rPr lang="ru-RU" sz="1800" dirty="0" smtClean="0">
                <a:solidFill>
                  <a:schemeClr val="tx1"/>
                </a:solidFill>
              </a:rPr>
              <a:t> несовершеннолетних </a:t>
            </a:r>
            <a:r>
              <a:rPr lang="ru-RU" sz="1800" dirty="0" smtClean="0"/>
              <a:t>обучающихся имеют преимущественное право на обучение и воспитание детей перед всеми другими лицами. </a:t>
            </a:r>
            <a:r>
              <a:rPr lang="ru-RU" sz="1800" b="1" u="sng" dirty="0" smtClean="0"/>
              <a:t>Они обязаны заложить основы физического, нравственного и интеллектуального развития личности ребенка.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2. </a:t>
            </a:r>
            <a:r>
              <a:rPr lang="ru-RU" sz="1800" u="sng" dirty="0" smtClean="0"/>
              <a:t>Органы государственной власти и органы местного самоуправления, образовательные организации </a:t>
            </a:r>
            <a:r>
              <a:rPr lang="ru-RU" sz="1800" b="1" u="sng" dirty="0" smtClean="0"/>
              <a:t>оказывают помощь родителям </a:t>
            </a:r>
            <a:r>
              <a:rPr lang="ru-RU" sz="1800" u="sng" dirty="0" smtClean="0"/>
              <a:t>(законным представителям) несовершеннолетних обучающихся в воспитании детей, охране и укреплении их физического и психического здоровья, развитии индивидуальных способностей и необходимой коррекции нарушений их развития.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	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75" y="428625"/>
            <a:ext cx="4352925" cy="62769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000" dirty="0" smtClean="0"/>
              <a:t>Семья и детский сад не могут заменить друг друга: у каждого свой функционал и назначение в  воспитании и развитии ребенка, но они могут  конструктивно взаимодействовать друг с другом. </a:t>
            </a:r>
            <a:br>
              <a:rPr lang="ru-RU" sz="2000" dirty="0" smtClean="0"/>
            </a:br>
            <a:endParaRPr lang="ru-RU" sz="2000" dirty="0" smtClean="0"/>
          </a:p>
          <a:p>
            <a:pPr eaLnBrk="1" hangingPunct="1">
              <a:buFontTx/>
              <a:buNone/>
              <a:defRPr/>
            </a:pPr>
            <a:r>
              <a:rPr lang="ru-RU" sz="2000" dirty="0" smtClean="0"/>
              <a:t> В связи с этим возрастает необходимость обучить родителей  способам эффективного  развивающего общения с детьми, посредством игровых тренингов и упражнений.</a:t>
            </a:r>
          </a:p>
          <a:p>
            <a:pPr eaLnBrk="1" hangingPunct="1">
              <a:buFontTx/>
              <a:buNone/>
              <a:defRPr/>
            </a:pPr>
            <a:endParaRPr lang="ru-RU" sz="1400" dirty="0" smtClean="0"/>
          </a:p>
        </p:txBody>
      </p:sp>
      <p:pic>
        <p:nvPicPr>
          <p:cNvPr id="4099" name="Picture 2" descr="D:\РАБОТА В ДОУ\фото садика\Проект по работе с род. группа № 11 2013-2014 уч. год\Игрове взаимодейтсвие Дом в котором я живу\P103087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786313" y="1319213"/>
            <a:ext cx="4038600" cy="3028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95800" y="685800"/>
            <a:ext cx="4419600" cy="5943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000" dirty="0" smtClean="0"/>
              <a:t>В коррекционной практике широко используются различные формы работы с семьей, но, не всегда эта работа приносит желаемый результат. </a:t>
            </a:r>
          </a:p>
          <a:p>
            <a:pPr eaLnBrk="1" hangingPunct="1">
              <a:buFontTx/>
              <a:buNone/>
              <a:defRPr/>
            </a:pPr>
            <a:endParaRPr lang="ru-RU" sz="2000" dirty="0" smtClean="0"/>
          </a:p>
          <a:p>
            <a:pPr eaLnBrk="1" hangingPunct="1">
              <a:buFontTx/>
              <a:buNone/>
              <a:defRPr/>
            </a:pPr>
            <a:r>
              <a:rPr lang="ru-RU" sz="2000" dirty="0" smtClean="0"/>
              <a:t>Для нас важно, чтобы родители были не пассивными слушателями, а активными участниками, помощниками и поэтому мы выбрали практические формы взаимодействия с семьей, наполняя их актуальным (значимым для ребенка и взрослого) содержанием.</a:t>
            </a:r>
          </a:p>
          <a:p>
            <a:pPr eaLnBrk="1" hangingPunct="1">
              <a:buNone/>
              <a:defRPr/>
            </a:pPr>
            <a:endParaRPr lang="ru-RU" sz="2000" dirty="0"/>
          </a:p>
        </p:txBody>
      </p:sp>
      <p:pic>
        <p:nvPicPr>
          <p:cNvPr id="5123" name="Picture 3" descr="D:\РАБОТА В ДОУ\фото садика\Проект по работе с род. группа № 11 2013-2014 уч. год\Игрове взаимодейтсвие Дом в котором я живу\P103089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57188" y="1176338"/>
            <a:ext cx="4038600" cy="3028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495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 eaLnBrk="1" hangingPunct="1">
              <a:defRPr/>
            </a:pPr>
            <a:r>
              <a:rPr lang="ru-RU" sz="1800" dirty="0" smtClean="0"/>
              <a:t>Исходя из вышесказанного оформилась </a:t>
            </a:r>
            <a:r>
              <a:rPr lang="ru-RU" sz="1800" b="1" dirty="0" smtClean="0"/>
              <a:t>идея:</a:t>
            </a:r>
            <a:r>
              <a:rPr lang="ru-RU" sz="1800" dirty="0" smtClean="0"/>
              <a:t>  разработать  цикл  встреч, в форме «психолого-педагогической гостиной»</a:t>
            </a:r>
            <a:br>
              <a:rPr lang="ru-RU" sz="1800" dirty="0" smtClean="0"/>
            </a:br>
            <a:r>
              <a:rPr lang="ru-RU" sz="1800" b="1" dirty="0" smtClean="0"/>
              <a:t>Форма организации:</a:t>
            </a:r>
            <a:r>
              <a:rPr lang="ru-RU" sz="1800" dirty="0" smtClean="0"/>
              <a:t> игровая </a:t>
            </a:r>
            <a:r>
              <a:rPr lang="ru-RU" sz="1800" dirty="0" err="1" smtClean="0"/>
              <a:t>содеятельность</a:t>
            </a:r>
            <a:r>
              <a:rPr lang="ru-RU" sz="1800" dirty="0" smtClean="0"/>
              <a:t> взрослых и детей.</a:t>
            </a:r>
            <a:br>
              <a:rPr lang="ru-RU" sz="1800" dirty="0" smtClean="0"/>
            </a:br>
            <a:r>
              <a:rPr lang="ru-RU" sz="1800" b="1" dirty="0" smtClean="0"/>
              <a:t>Периодичность:</a:t>
            </a:r>
            <a:r>
              <a:rPr lang="ru-RU" sz="1800" dirty="0" smtClean="0"/>
              <a:t> 1 раз в месяц.</a:t>
            </a:r>
            <a:br>
              <a:rPr lang="ru-RU" sz="1800" dirty="0" smtClean="0"/>
            </a:br>
            <a:r>
              <a:rPr lang="ru-RU" sz="1800" b="1" dirty="0" smtClean="0"/>
              <a:t>Охват:</a:t>
            </a:r>
            <a:r>
              <a:rPr lang="ru-RU" sz="1800" dirty="0" smtClean="0"/>
              <a:t> дети второй младшей группы (3 - 4  года) и их родители.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Цель</a:t>
            </a:r>
            <a:r>
              <a:rPr lang="ru-RU" sz="1800" dirty="0" smtClean="0"/>
              <a:t>: Повышение общей родительской компетенции через игровую, познавательно – речевую и творческую  совместную деятельность.</a:t>
            </a:r>
            <a:br>
              <a:rPr lang="ru-RU" sz="1800" dirty="0" smtClean="0"/>
            </a:br>
            <a:r>
              <a:rPr lang="ru-RU" sz="1800" b="1" dirty="0" smtClean="0"/>
              <a:t>Задачи</a:t>
            </a:r>
            <a:r>
              <a:rPr lang="ru-RU" sz="1800" dirty="0" smtClean="0"/>
              <a:t>:</a:t>
            </a:r>
            <a:br>
              <a:rPr lang="ru-RU" sz="1800" dirty="0" smtClean="0"/>
            </a:br>
            <a:r>
              <a:rPr lang="ru-RU" sz="1800" dirty="0" smtClean="0"/>
              <a:t> - Разработать сценарии и организовать  игровые – творческие встречи для детей  четвертого года жизни и их родителей.</a:t>
            </a:r>
            <a:br>
              <a:rPr lang="ru-RU" sz="1800" dirty="0" smtClean="0"/>
            </a:br>
            <a:r>
              <a:rPr lang="ru-RU" sz="1800" dirty="0" smtClean="0"/>
              <a:t> - Обучить родителей  способам эффективного общения, посредством игровых тренингов и упражнений</a:t>
            </a:r>
            <a:br>
              <a:rPr lang="ru-RU" sz="1800" dirty="0" smtClean="0"/>
            </a:br>
            <a:r>
              <a:rPr lang="ru-RU" sz="1800" dirty="0" smtClean="0"/>
              <a:t>  - Познакомить родителей со способами развития компонентов детской речи: звукопроизношение, фонематическое восприятие, темпо - ритмические навыки.</a:t>
            </a:r>
            <a:br>
              <a:rPr lang="ru-RU" sz="1800" dirty="0" smtClean="0"/>
            </a:br>
            <a:r>
              <a:rPr lang="ru-RU" sz="1800" dirty="0" smtClean="0"/>
              <a:t>  - Создать условия для развития творческих способностей и задатков детей и взрослых</a:t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419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 eaLnBrk="1" hangingPunct="1">
              <a:defRPr/>
            </a:pPr>
            <a:r>
              <a:rPr lang="ru-RU" sz="1800" b="1" dirty="0" smtClean="0"/>
              <a:t>Этапы организации: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u="sng" dirty="0" smtClean="0"/>
              <a:t>1 этап:</a:t>
            </a:r>
            <a:r>
              <a:rPr lang="ru-RU" sz="1600" dirty="0" smtClean="0"/>
              <a:t> </a:t>
            </a:r>
            <a:r>
              <a:rPr lang="ru-RU" sz="1600" b="1" i="1" dirty="0" smtClean="0"/>
              <a:t>Анкетирование</a:t>
            </a:r>
            <a:r>
              <a:rPr lang="ru-RU" sz="1600" dirty="0" smtClean="0"/>
              <a:t> - позволяет выявить уровень компетенции родителей в вопросах развития детей, умения строить межличностные отношения в семье, установить обратную связь, проанализировать эффективность работы педагога психолога и учителя логопеда с родителями в процессе организации коррекционно-развивающей деятельности. В дальнейшем данная информация помогает при построении и организации образовательного процесса </a:t>
            </a:r>
            <a:r>
              <a:rPr lang="ru-RU" sz="1600" i="1" dirty="0" smtClean="0"/>
              <a:t>(см. приложение 1).</a:t>
            </a:r>
            <a:br>
              <a:rPr lang="ru-RU" sz="1600" i="1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u="sng" dirty="0" smtClean="0"/>
              <a:t>2 этап:</a:t>
            </a:r>
            <a:r>
              <a:rPr lang="ru-RU" sz="1600" dirty="0" smtClean="0"/>
              <a:t> </a:t>
            </a:r>
            <a:r>
              <a:rPr lang="ru-RU" sz="1600" b="1" i="1" dirty="0" smtClean="0"/>
              <a:t>Анализ результатов первичного мониторинга </a:t>
            </a:r>
            <a:r>
              <a:rPr lang="ru-RU" sz="1600" i="1" dirty="0" smtClean="0"/>
              <a:t>(см. приложение 2)</a:t>
            </a:r>
            <a:r>
              <a:rPr lang="ru-RU" sz="1600" dirty="0" smtClean="0"/>
              <a:t> - позволяет  сформировать группу участников игровых взаимодействий.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u="sng" dirty="0" smtClean="0"/>
              <a:t>3 этап:</a:t>
            </a:r>
            <a:r>
              <a:rPr lang="ru-RU" sz="1600" dirty="0" smtClean="0"/>
              <a:t> </a:t>
            </a:r>
            <a:r>
              <a:rPr lang="ru-RU" sz="1600" b="1" i="1" dirty="0" smtClean="0"/>
              <a:t>Организация и проведение интегрированных занятий</a:t>
            </a:r>
            <a:r>
              <a:rPr lang="ru-RU" sz="1600" dirty="0" smtClean="0"/>
              <a:t> - происходит на основании разработанных конспектов 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u="sng" dirty="0" smtClean="0"/>
              <a:t>4 этап:</a:t>
            </a:r>
            <a:r>
              <a:rPr lang="ru-RU" sz="1600" dirty="0" smtClean="0"/>
              <a:t>  </a:t>
            </a:r>
            <a:r>
              <a:rPr lang="ru-RU" sz="1600" b="1" i="1" dirty="0" smtClean="0"/>
              <a:t>Сбор и анализ отзывов</a:t>
            </a:r>
            <a:r>
              <a:rPr lang="ru-RU" sz="1600" dirty="0" smtClean="0"/>
              <a:t> о проведенном мероприятии </a:t>
            </a:r>
            <a:r>
              <a:rPr lang="ru-RU" sz="1600" i="1" dirty="0" smtClean="0"/>
              <a:t>(см. приложение 3) </a:t>
            </a:r>
            <a:br>
              <a:rPr lang="ru-RU" sz="1600" i="1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u="sng" dirty="0" smtClean="0"/>
              <a:t>5 этап: </a:t>
            </a:r>
            <a:r>
              <a:rPr lang="ru-RU" sz="1600" b="1" i="1" dirty="0" smtClean="0"/>
              <a:t>Итоговый мониторинг – </a:t>
            </a:r>
            <a:r>
              <a:rPr lang="ru-RU" sz="1600" dirty="0" smtClean="0"/>
              <a:t>позволяет обобщить результаты работы и обозначить перспективу развития – рекомендации родителям и педагогам.</a:t>
            </a:r>
            <a:br>
              <a:rPr lang="ru-RU" sz="1600" dirty="0" smtClean="0"/>
            </a:br>
            <a:r>
              <a:rPr lang="ru-RU" sz="1600" b="1" dirty="0" smtClean="0"/>
              <a:t> 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413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Формы совместной деятельности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88" y="1500188"/>
            <a:ext cx="3543300" cy="35718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fontAlgn="t" hangingPunct="1">
              <a:buFont typeface="Wingdings" pitchFamily="2" charset="2"/>
              <a:buChar char="Ø"/>
              <a:defRPr/>
            </a:pPr>
            <a:r>
              <a:rPr lang="ru-RU" sz="1600" dirty="0" smtClean="0"/>
              <a:t>Игровые коммуникативные упражнения</a:t>
            </a:r>
          </a:p>
          <a:p>
            <a:pPr eaLnBrk="1" fontAlgn="t" hangingPunct="1">
              <a:buFont typeface="Wingdings" pitchFamily="2" charset="2"/>
              <a:buChar char="Ø"/>
              <a:defRPr/>
            </a:pPr>
            <a:r>
              <a:rPr lang="ru-RU" sz="1600" dirty="0" err="1" smtClean="0"/>
              <a:t>Логоритмические</a:t>
            </a:r>
            <a:r>
              <a:rPr lang="ru-RU" sz="1600" dirty="0" smtClean="0"/>
              <a:t> упражнения</a:t>
            </a:r>
          </a:p>
          <a:p>
            <a:pPr eaLnBrk="1" fontAlgn="t" hangingPunct="1">
              <a:buFont typeface="Wingdings" pitchFamily="2" charset="2"/>
              <a:buChar char="Ø"/>
              <a:defRPr/>
            </a:pPr>
            <a:r>
              <a:rPr lang="ru-RU" sz="1600" dirty="0" smtClean="0"/>
              <a:t>Игры на развитие всех форм моторики (общей, мелкой, артикуляционной)</a:t>
            </a:r>
          </a:p>
          <a:p>
            <a:pPr eaLnBrk="1" fontAlgn="t" hangingPunct="1">
              <a:buFont typeface="Wingdings" pitchFamily="2" charset="2"/>
              <a:buChar char="Ø"/>
              <a:defRPr/>
            </a:pPr>
            <a:r>
              <a:rPr lang="ru-RU" sz="1600" dirty="0" smtClean="0"/>
              <a:t>Игры на стабилизацию эмоционального состояния</a:t>
            </a:r>
          </a:p>
          <a:p>
            <a:pPr eaLnBrk="1" fontAlgn="t" hangingPunct="1">
              <a:buFont typeface="Wingdings" pitchFamily="2" charset="2"/>
              <a:buChar char="Ø"/>
              <a:defRPr/>
            </a:pPr>
            <a:r>
              <a:rPr lang="ru-RU" sz="1600" dirty="0" err="1" smtClean="0"/>
              <a:t>Психоэмоциональные</a:t>
            </a:r>
            <a:r>
              <a:rPr lang="ru-RU" sz="1600" dirty="0" smtClean="0"/>
              <a:t> тренинги</a:t>
            </a:r>
          </a:p>
          <a:p>
            <a:pPr eaLnBrk="1" fontAlgn="t" hangingPunct="1">
              <a:buFont typeface="Wingdings" pitchFamily="2" charset="2"/>
              <a:buChar char="Ø"/>
              <a:defRPr/>
            </a:pPr>
            <a:r>
              <a:rPr lang="ru-RU" sz="1600" dirty="0" smtClean="0"/>
              <a:t>Игровые этюды </a:t>
            </a:r>
          </a:p>
          <a:p>
            <a:pPr eaLnBrk="1" fontAlgn="t" hangingPunct="1">
              <a:buFont typeface="Wingdings" pitchFamily="2" charset="2"/>
              <a:buChar char="Ø"/>
              <a:defRPr/>
            </a:pPr>
            <a:r>
              <a:rPr lang="ru-RU" sz="1600" dirty="0" smtClean="0"/>
              <a:t>Продуктивная деятельность</a:t>
            </a:r>
          </a:p>
          <a:p>
            <a:pPr eaLnBrk="1" fontAlgn="t" hangingPunct="1">
              <a:buFont typeface="Wingdings" pitchFamily="2" charset="2"/>
              <a:buChar char="Ø"/>
              <a:defRPr/>
            </a:pPr>
            <a:endParaRPr lang="ru-RU" sz="1800" dirty="0" smtClean="0"/>
          </a:p>
          <a:p>
            <a:pPr eaLnBrk="1" fontAlgn="t" hangingPunct="1">
              <a:buFont typeface="Wingdings" pitchFamily="2" charset="2"/>
              <a:buChar char="Ø"/>
              <a:defRPr/>
            </a:pPr>
            <a:endParaRPr lang="ru-RU" sz="1800" dirty="0" smtClean="0"/>
          </a:p>
          <a:p>
            <a:pPr eaLnBrk="1" fontAlgn="t" hangingPunct="1">
              <a:defRPr/>
            </a:pPr>
            <a:endParaRPr lang="ru-RU" b="1" dirty="0" smtClean="0"/>
          </a:p>
          <a:p>
            <a:pPr eaLnBrk="1" hangingPunct="1">
              <a:defRPr/>
            </a:pPr>
            <a:endParaRPr lang="ru-RU" dirty="0"/>
          </a:p>
        </p:txBody>
      </p:sp>
      <p:pic>
        <p:nvPicPr>
          <p:cNvPr id="8196" name="Picture 2" descr="D:\РАБОТА В ДОУ\фото садика\Проект по работе с род. группа № 11 2013-2014 уч. год\Первак, Галина, Сенина Снеговики\P104006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038600" y="966788"/>
            <a:ext cx="4724400" cy="35417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229600" cy="12144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1600" dirty="0" smtClean="0"/>
              <a:t>План мероприятий выстраивается в формате блочно-тематического планирования.</a:t>
            </a:r>
            <a:br>
              <a:rPr lang="ru-RU" sz="1600" dirty="0" smtClean="0"/>
            </a:br>
            <a:r>
              <a:rPr lang="ru-RU" sz="1600" dirty="0" smtClean="0"/>
              <a:t>Например: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3" y="1030944"/>
          <a:ext cx="8358248" cy="4019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995"/>
                <a:gridCol w="1581290"/>
                <a:gridCol w="1656590"/>
                <a:gridCol w="2607752"/>
                <a:gridCol w="1759621"/>
              </a:tblGrid>
              <a:tr h="750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Месяц </a:t>
                      </a:r>
                      <a:endParaRPr lang="ru-RU" sz="14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Тема недельного проекта</a:t>
                      </a:r>
                      <a:endParaRPr lang="ru-RU" sz="1400" dirty="0" smtClean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Тема встречи</a:t>
                      </a:r>
                      <a:endParaRPr lang="ru-RU" sz="14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План встречи </a:t>
                      </a:r>
                      <a:endParaRPr lang="ru-RU" sz="1200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Продуктивная деятельность</a:t>
                      </a:r>
                      <a:endParaRPr lang="ru-RU" sz="14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8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Сентябрь 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«Во саду ли в огороде»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«Что нам осень подарила?»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ru-RU" sz="1000" dirty="0" smtClean="0">
                          <a:latin typeface="+mn-lt"/>
                        </a:rPr>
                        <a:t>Коммуникативная игра «Солнышко»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000" baseline="0" dirty="0" smtClean="0">
                          <a:latin typeface="+mn-lt"/>
                        </a:rPr>
                        <a:t>Игры на развитие лексического словаря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000" baseline="0" dirty="0" smtClean="0">
                          <a:latin typeface="+mn-lt"/>
                        </a:rPr>
                        <a:t>Игровой этюд «Репка»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000" baseline="0" dirty="0" smtClean="0">
                          <a:latin typeface="+mn-lt"/>
                        </a:rPr>
                        <a:t>Продуктивная деятельность</a:t>
                      </a:r>
                      <a:endParaRPr lang="ru-RU" sz="1000" dirty="0" smtClean="0">
                        <a:latin typeface="+mn-lt"/>
                      </a:endParaRPr>
                    </a:p>
                    <a:p>
                      <a:endParaRPr lang="ru-RU" sz="1000" dirty="0" smtClean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«Овощи – фрукты» соленое тесто</a:t>
                      </a:r>
                    </a:p>
                  </a:txBody>
                  <a:tcPr marL="68580" marR="68580" marT="0" marB="0"/>
                </a:tc>
              </a:tr>
              <a:tr h="1288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Октябрь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«Семья петушка»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«Птичий двор»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ru-RU" sz="1000" dirty="0" smtClean="0">
                          <a:latin typeface="+mn-lt"/>
                        </a:rPr>
                        <a:t>Коммуникативная</a:t>
                      </a:r>
                      <a:r>
                        <a:rPr lang="ru-RU" sz="1000" baseline="0" dirty="0" smtClean="0">
                          <a:latin typeface="+mn-lt"/>
                        </a:rPr>
                        <a:t> игра «Знакомство» (с клубочком)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000" baseline="0" dirty="0" smtClean="0">
                          <a:latin typeface="+mn-lt"/>
                        </a:rPr>
                        <a:t>Игры на развитие фонематического слуха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000" baseline="0" dirty="0" smtClean="0">
                          <a:latin typeface="+mn-lt"/>
                        </a:rPr>
                        <a:t>Игровой этюд «Смелые гуси»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000" baseline="0" dirty="0" smtClean="0">
                          <a:latin typeface="+mn-lt"/>
                        </a:rPr>
                        <a:t>Продуктивная деятельность</a:t>
                      </a:r>
                      <a:endParaRPr lang="ru-RU" sz="1000" dirty="0" smtClean="0">
                        <a:latin typeface="+mn-lt"/>
                      </a:endParaRPr>
                    </a:p>
                    <a:p>
                      <a:endParaRPr lang="ru-RU" sz="10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Коллективная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аппликация «Птичий двор»</a:t>
                      </a:r>
                    </a:p>
                  </a:txBody>
                  <a:tcPr marL="68580" marR="68580" marT="0" marB="0"/>
                </a:tc>
              </a:tr>
              <a:tr h="858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Ноябрь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«Все живое любит дом, хорошо</a:t>
                      </a:r>
                      <a:r>
                        <a:rPr lang="ru-RU" sz="1400" baseline="0" dirty="0" smtClean="0">
                          <a:latin typeface="+mn-lt"/>
                        </a:rPr>
                        <a:t> уютно в нем</a:t>
                      </a:r>
                      <a:r>
                        <a:rPr lang="ru-RU" sz="1400" dirty="0" smtClean="0">
                          <a:latin typeface="+mn-lt"/>
                        </a:rPr>
                        <a:t>»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« Дом, в котором я живу»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ru-RU" sz="1000" dirty="0" smtClean="0">
                          <a:latin typeface="+mn-lt"/>
                        </a:rPr>
                        <a:t>Коммуникативная игра «Здравствуйте!»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000" dirty="0" err="1" smtClean="0">
                          <a:latin typeface="+mn-lt"/>
                        </a:rPr>
                        <a:t>Логоритмика</a:t>
                      </a:r>
                      <a:r>
                        <a:rPr lang="ru-RU" sz="1000" dirty="0" smtClean="0">
                          <a:latin typeface="+mn-lt"/>
                        </a:rPr>
                        <a:t> «Домик»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000" dirty="0" smtClean="0">
                          <a:latin typeface="+mn-lt"/>
                        </a:rPr>
                        <a:t>Артикуляционная гимнастика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000" dirty="0" smtClean="0">
                          <a:latin typeface="+mn-lt"/>
                        </a:rPr>
                        <a:t>Игровой этюд «ДОМ»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000" dirty="0" smtClean="0">
                          <a:latin typeface="+mn-lt"/>
                        </a:rPr>
                        <a:t>Продуктивная деятельность </a:t>
                      </a:r>
                    </a:p>
                    <a:p>
                      <a:endParaRPr lang="ru-RU" sz="10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Макет своего дома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229600" cy="12144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1600" dirty="0" smtClean="0"/>
              <a:t>План мероприятий выстраивается в формате блочно-тематического планирования.</a:t>
            </a:r>
            <a:br>
              <a:rPr lang="ru-RU" sz="1600" dirty="0" smtClean="0"/>
            </a:br>
            <a:r>
              <a:rPr lang="ru-RU" sz="1600" dirty="0" smtClean="0"/>
              <a:t>Например: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3" y="1030944"/>
          <a:ext cx="8358248" cy="412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995"/>
                <a:gridCol w="1581290"/>
                <a:gridCol w="1656590"/>
                <a:gridCol w="2607752"/>
                <a:gridCol w="1759621"/>
              </a:tblGrid>
              <a:tr h="569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Месяц </a:t>
                      </a:r>
                      <a:endParaRPr lang="ru-RU" sz="14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Тема недельного проекта</a:t>
                      </a:r>
                      <a:endParaRPr lang="ru-RU" sz="1400" dirty="0" smtClean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Тема встречи</a:t>
                      </a:r>
                      <a:endParaRPr lang="ru-RU" sz="14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План встречи </a:t>
                      </a:r>
                      <a:endParaRPr lang="ru-RU" sz="1200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Продуктивная деятельность</a:t>
                      </a:r>
                      <a:endParaRPr lang="ru-RU" sz="14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2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Декабрь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«Почему зима холодная?»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«Почему зима холодная?»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ru-RU" sz="1000" dirty="0" smtClean="0">
                          <a:latin typeface="+mn-lt"/>
                        </a:rPr>
                        <a:t>Коммуникативная  Игра «Снежинка»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000" baseline="0" dirty="0" smtClean="0">
                          <a:latin typeface="+mn-lt"/>
                        </a:rPr>
                        <a:t>Игра «Зимняя одежда»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000" baseline="0" dirty="0" smtClean="0">
                          <a:latin typeface="+mn-lt"/>
                        </a:rPr>
                        <a:t>Пальчиковая игра «Снежок»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000" baseline="0" dirty="0" smtClean="0">
                          <a:latin typeface="+mn-lt"/>
                        </a:rPr>
                        <a:t>Дыхательная гимнастика «Вьюга»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000" baseline="0" dirty="0" err="1" smtClean="0">
                          <a:latin typeface="+mn-lt"/>
                        </a:rPr>
                        <a:t>Речедвигательные</a:t>
                      </a:r>
                      <a:r>
                        <a:rPr lang="ru-RU" sz="1000" baseline="0" dirty="0" smtClean="0">
                          <a:latin typeface="+mn-lt"/>
                        </a:rPr>
                        <a:t> упражнения «Снеговик», «Лыжники»</a:t>
                      </a:r>
                      <a:endParaRPr lang="ru-RU" sz="1000" dirty="0" smtClean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«Изготовление снеговиков» ( разной фактуры» 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88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Январь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«Новогодний калейдоскоп»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«Зимние забавы»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ru-RU" sz="1000" baseline="0" dirty="0" smtClean="0">
                          <a:latin typeface="+mn-lt"/>
                        </a:rPr>
                        <a:t>Дидактическая  игра «Собери одежду»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000" baseline="0" dirty="0" smtClean="0">
                          <a:latin typeface="+mn-lt"/>
                        </a:rPr>
                        <a:t>Пальчиковые игры с прищепками «Снежинка», «Елочки»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000" baseline="0" dirty="0" err="1" smtClean="0">
                          <a:latin typeface="+mn-lt"/>
                        </a:rPr>
                        <a:t>Речедвигательные</a:t>
                      </a:r>
                      <a:r>
                        <a:rPr lang="ru-RU" sz="1000" baseline="0" dirty="0" smtClean="0">
                          <a:latin typeface="+mn-lt"/>
                        </a:rPr>
                        <a:t> упражнения «Мы погреемся немножко», «Жили – были зайчики»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000" baseline="0" dirty="0" smtClean="0">
                          <a:latin typeface="+mn-lt"/>
                        </a:rPr>
                        <a:t>Игра «Найди  вторую  рукавичку»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000" baseline="0" dirty="0" err="1" smtClean="0">
                          <a:latin typeface="+mn-lt"/>
                        </a:rPr>
                        <a:t>п</a:t>
                      </a:r>
                      <a:r>
                        <a:rPr lang="ru-RU" sz="1000" baseline="0" dirty="0" smtClean="0">
                          <a:latin typeface="+mn-lt"/>
                        </a:rPr>
                        <a:t>/и «Перепрыгни через метлу»</a:t>
                      </a:r>
                      <a:endParaRPr lang="ru-RU" sz="1000" dirty="0" smtClean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Создание буклета для родителей «подвижные игры</a:t>
                      </a:r>
                      <a:r>
                        <a:rPr lang="ru-RU" sz="14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 с ребенком зимой»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8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Февраль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«Мы едем, едем, едем…»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« </a:t>
                      </a: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Транспорт»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ru-RU" sz="1000" dirty="0" smtClean="0">
                          <a:latin typeface="+mn-lt"/>
                        </a:rPr>
                        <a:t>Коммуникативная игра «подарю я вам улыбку»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000" dirty="0" smtClean="0">
                          <a:latin typeface="+mn-lt"/>
                        </a:rPr>
                        <a:t>Презентация виды</a:t>
                      </a:r>
                      <a:r>
                        <a:rPr lang="ru-RU" sz="1000" baseline="0" dirty="0" smtClean="0">
                          <a:latin typeface="+mn-lt"/>
                        </a:rPr>
                        <a:t> </a:t>
                      </a:r>
                      <a:r>
                        <a:rPr lang="ru-RU" sz="1000" dirty="0" smtClean="0">
                          <a:latin typeface="+mn-lt"/>
                        </a:rPr>
                        <a:t>транспорта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000" dirty="0" smtClean="0">
                          <a:latin typeface="+mn-lt"/>
                        </a:rPr>
                        <a:t>Массаж в парах «Паровоз»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000" dirty="0" err="1" smtClean="0">
                          <a:latin typeface="+mn-lt"/>
                        </a:rPr>
                        <a:t>Фонопедические</a:t>
                      </a:r>
                      <a:r>
                        <a:rPr lang="ru-RU" sz="1000" dirty="0" smtClean="0">
                          <a:latin typeface="+mn-lt"/>
                        </a:rPr>
                        <a:t> упражнения «Самолеты»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000" dirty="0" smtClean="0">
                          <a:latin typeface="+mn-lt"/>
                        </a:rPr>
                        <a:t>П/и «Автомобили»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000" dirty="0" smtClean="0">
                          <a:latin typeface="+mn-lt"/>
                        </a:rPr>
                        <a:t>Игра «Едем, плывем, летим…»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Создание макетов</a:t>
                      </a:r>
                      <a:r>
                        <a:rPr lang="ru-RU" sz="14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разного вида транспорта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5834</TotalTime>
  <Words>994</Words>
  <Application>Microsoft Office PowerPoint</Application>
  <PresentationFormat>Экран (4:3)</PresentationFormat>
  <Paragraphs>158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Diseño predeterminado</vt:lpstr>
      <vt:lpstr>Психолого  –  педагогическая гостиная   «Непоседы»</vt:lpstr>
      <vt:lpstr>     На современном этапе развития образования одной из актуальных является проблема увеличения количества детей с проблемами в развитии, которые достаточно часто связанны с неумением родителей  эффективно строить взаимоотношения с детьми.    Однако в соответствии с 44 статьей Закона об образовании РФ 1. Родители (законные представители) несовершеннолетних обучающихся имеют преимущественное право на обучение и воспитание детей перед всеми другими лицами. Они обязаны заложить основы физического, нравственного и интеллектуального развития личности ребенка. 2. Органы государственной власти и органы местного самоуправления, образовательные организации оказывают помощь родителям (законным представителям) несовершеннолетних обучающихся в воспитании детей, охране и укреплении их физического и психического здоровья, развитии индивидуальных способностей и необходимой коррекции нарушений их развития.      </vt:lpstr>
      <vt:lpstr>Слайд 3</vt:lpstr>
      <vt:lpstr>Слайд 4</vt:lpstr>
      <vt:lpstr>Исходя из вышесказанного оформилась идея:  разработать  цикл  встреч, в форме «психолого-педагогической гостиной» Форма организации: игровая содеятельность взрослых и детей. Периодичность: 1 раз в месяц. Охват: дети второй младшей группы (3 - 4  года) и их родители.  Цель: Повышение общей родительской компетенции через игровую, познавательно – речевую и творческую  совместную деятельность. Задачи:  - Разработать сценарии и организовать  игровые – творческие встречи для детей  четвертого года жизни и их родителей.  - Обучить родителей  способам эффективного общения, посредством игровых тренингов и упражнений   - Познакомить родителей со способами развития компонентов детской речи: звукопроизношение, фонематическое восприятие, темпо - ритмические навыки.   - Создать условия для развития творческих способностей и задатков детей и взрослых </vt:lpstr>
      <vt:lpstr>Этапы организации:   1 этап: Анкетирование - позволяет выявить уровень компетенции родителей в вопросах развития детей, умения строить межличностные отношения в семье, установить обратную связь, проанализировать эффективность работы педагога психолога и учителя логопеда с родителями в процессе организации коррекционно-развивающей деятельности. В дальнейшем данная информация помогает при построении и организации образовательного процесса (см. приложение 1).  2 этап: Анализ результатов первичного мониторинга (см. приложение 2) - позволяет  сформировать группу участников игровых взаимодействий.   3 этап: Организация и проведение интегрированных занятий - происходит на основании разработанных конспектов   4 этап:  Сбор и анализ отзывов о проведенном мероприятии (см. приложение 3)   5 этап: Итоговый мониторинг – позволяет обобщить результаты работы и обозначить перспективу развития – рекомендации родителям и педагогам.   </vt:lpstr>
      <vt:lpstr>Формы совместной деятельности </vt:lpstr>
      <vt:lpstr>План мероприятий выстраивается в формате блочно-тематического планирования. Например:  </vt:lpstr>
      <vt:lpstr>План мероприятий выстраивается в формате блочно-тематического планирования. Например:  </vt:lpstr>
      <vt:lpstr>План мероприятий выстраивается в формате блочно-тематического планирования. Например:  </vt:lpstr>
      <vt:lpstr>Слайд 11</vt:lpstr>
      <vt:lpstr>Приложение 1 Анкетирование родителей</vt:lpstr>
      <vt:lpstr>Приложение 2  Анализ результатов первичного мониторинга  </vt:lpstr>
      <vt:lpstr>Отзывы родителей: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Ирина</cp:lastModifiedBy>
  <cp:revision>817</cp:revision>
  <dcterms:created xsi:type="dcterms:W3CDTF">2010-05-23T14:28:12Z</dcterms:created>
  <dcterms:modified xsi:type="dcterms:W3CDTF">2014-06-25T09:36:35Z</dcterms:modified>
</cp:coreProperties>
</file>