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9" r:id="rId3"/>
    <p:sldId id="280" r:id="rId4"/>
    <p:sldId id="285" r:id="rId5"/>
    <p:sldId id="293" r:id="rId6"/>
    <p:sldId id="287" r:id="rId7"/>
    <p:sldId id="288" r:id="rId8"/>
    <p:sldId id="289" r:id="rId9"/>
    <p:sldId id="290" r:id="rId10"/>
    <p:sldId id="291" r:id="rId11"/>
    <p:sldId id="271" r:id="rId12"/>
    <p:sldId id="272" r:id="rId13"/>
    <p:sldId id="273" r:id="rId14"/>
    <p:sldId id="275" r:id="rId15"/>
    <p:sldId id="274" r:id="rId16"/>
    <p:sldId id="282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178C-C801-442A-B939-92917C5F34F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04FD-F769-47B6-8727-CEB3BA31F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04FD-F769-47B6-8727-CEB3BA31F1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04FD-F769-47B6-8727-CEB3BA31F1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8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Формирование УУД у дошкольников как предпосылка к формированию УУД у первоклассников в образовательном учреждении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«Начальная школа – детский сад»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Подготовила: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МБОУ «Начальная школа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– детский сад №44»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Уманец Инна Витальевна </a:t>
            </a:r>
          </a:p>
          <a:p>
            <a:pPr algn="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Рисунок 3" descr="Описание: \\Server0\vip\Проскуриной\IMG_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r="-325" b="-64"/>
          <a:stretch>
            <a:fillRect/>
          </a:stretch>
        </p:blipFill>
        <p:spPr bwMode="auto">
          <a:xfrm>
            <a:off x="539553" y="3717032"/>
            <a:ext cx="4176463" cy="26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1700808"/>
            <a:ext cx="78901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отметить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факт, что предпосылки универсальных учебных действий  дошкольника находят свое развитие на начальной ступени образования.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о моу 44\преемственность\SC_4111.JPG"/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664296" cy="226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D:\Фото с семинаров\семинар 10.11.11\SC_8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4811"/>
            <a:ext cx="2272530" cy="1523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Семинары нш-дс 44\Семинары (материалы)\Семинар 13.04.2012\фото семинар 13.04.12 НШ-ДС 44\SDC13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44993"/>
            <a:ext cx="1701013" cy="253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140968"/>
            <a:ext cx="7408333" cy="298519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Основные формы взаимодействия специалистов начальной школы и детского сада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(из опыта работы)</a:t>
            </a:r>
            <a:endParaRPr lang="ru-RU" b="1" dirty="0"/>
          </a:p>
        </p:txBody>
      </p:sp>
      <p:pic>
        <p:nvPicPr>
          <p:cNvPr id="1026" name="Picture 2" descr="D:\фото моу 44\логопед и психолог\DSC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43" y="4233142"/>
            <a:ext cx="3096344" cy="232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моу 44\логопед и психолог\SC_8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03588"/>
            <a:ext cx="2613050" cy="184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Фото с семинаров\семинар 10.11.11\SC_8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376264" cy="1668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Семинары нш-дс 44\Семинары (материалы)\Семинар 25.01.2012\Фото семинара\SC_1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72" y="2803589"/>
            <a:ext cx="2128515" cy="142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фото моу 44\преемственность\IMG_07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9316"/>
            <a:ext cx="2952328" cy="223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моу 44\преемственность\SC_41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76" y="4612646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9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72816"/>
            <a:ext cx="7920879" cy="4353347"/>
          </a:xfrm>
        </p:spPr>
        <p:txBody>
          <a:bodyPr/>
          <a:lstStyle/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Составление координационного плана совместной работы </a:t>
            </a:r>
            <a:r>
              <a:rPr lang="ru-RU" dirty="0" smtClean="0">
                <a:solidFill>
                  <a:schemeClr val="tx1"/>
                </a:solidFill>
              </a:rPr>
              <a:t>учителя-логопеда</a:t>
            </a:r>
            <a:r>
              <a:rPr lang="ru-RU" dirty="0">
                <a:solidFill>
                  <a:schemeClr val="tx1"/>
                </a:solidFill>
              </a:rPr>
              <a:t>, учителей,  воспитателей, </a:t>
            </a:r>
            <a:r>
              <a:rPr lang="ru-RU" dirty="0" smtClean="0">
                <a:solidFill>
                  <a:schemeClr val="tx1"/>
                </a:solidFill>
              </a:rPr>
              <a:t>педагога-психолога</a:t>
            </a:r>
            <a:r>
              <a:rPr lang="ru-RU" dirty="0">
                <a:solidFill>
                  <a:schemeClr val="tx1"/>
                </a:solidFill>
              </a:rPr>
              <a:t>, социального </a:t>
            </a:r>
            <a:r>
              <a:rPr lang="ru-RU" dirty="0" smtClean="0">
                <a:solidFill>
                  <a:schemeClr val="tx1"/>
                </a:solidFill>
              </a:rPr>
              <a:t>педагога</a:t>
            </a:r>
            <a:endParaRPr lang="ru-RU" dirty="0">
              <a:solidFill>
                <a:schemeClr val="tx1"/>
              </a:solidFill>
            </a:endParaRPr>
          </a:p>
          <a:p>
            <a:pPr marL="43434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Целеполагание и постановка задач на данный учебный год (согласно выявленному контингенту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Выбор </a:t>
            </a:r>
            <a:r>
              <a:rPr lang="ru-RU" dirty="0" err="1">
                <a:solidFill>
                  <a:schemeClr val="tx1"/>
                </a:solidFill>
              </a:rPr>
              <a:t>педтехнологий</a:t>
            </a:r>
            <a:r>
              <a:rPr lang="ru-RU" dirty="0">
                <a:solidFill>
                  <a:schemeClr val="tx1"/>
                </a:solidFill>
              </a:rPr>
              <a:t> обучения и успешного сопровождения учащихся с особыми образовательными </a:t>
            </a:r>
            <a:r>
              <a:rPr lang="ru-RU" dirty="0" smtClean="0">
                <a:solidFill>
                  <a:schemeClr val="tx1"/>
                </a:solidFill>
              </a:rPr>
              <a:t>потребностями</a:t>
            </a:r>
            <a:endParaRPr lang="ru-RU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</a:rPr>
              <a:t>Проведение родительского собрания для будущих </a:t>
            </a:r>
            <a:r>
              <a:rPr lang="ru-RU" dirty="0" smtClean="0">
                <a:solidFill>
                  <a:schemeClr val="tx1"/>
                </a:solidFill>
              </a:rPr>
              <a:t>первоклассников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 по осуществлению преемственности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–школы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5" cy="4320480"/>
          </a:xfrm>
        </p:spPr>
        <p:txBody>
          <a:bodyPr>
            <a:normAutofit lnSpcReduction="10000"/>
          </a:bodyPr>
          <a:lstStyle/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уроки, занятия, консультации для будущих первоклассников (октябрь-май). </a:t>
            </a: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учителями, учителем-  логопедом.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совещания-“круглого стола”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окончании учебного года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апрель- май). </a:t>
            </a: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уроков в школе воспитателями,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учителем-логопедом, педагогом-психологом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программы “Адаптация первоклассников”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(сентябрь - ноябрь).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совещания-“круглого стола” в рамках программы “Я – первоклассник”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(ноябрь).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осуществлению преемственности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– начальной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9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9"/>
            <a:ext cx="8496944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6000" y="1071563"/>
            <a:ext cx="2214563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02695" y="1492568"/>
            <a:ext cx="164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Verdana" pitchFamily="34" charset="0"/>
              </a:rPr>
              <a:t>Учитель-логопед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3" y="1000125"/>
            <a:ext cx="2214562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429250" y="1500188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latin typeface="Verdana" pitchFamily="34" charset="0"/>
              </a:rPr>
              <a:t>Учитель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6215063" y="3000375"/>
            <a:ext cx="2214562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тели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0" y="4929188"/>
            <a:ext cx="2214563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804693" y="5188268"/>
            <a:ext cx="1643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latin typeface="Verdana" pitchFamily="34" charset="0"/>
              </a:rPr>
              <a:t>Педагог доп. образования (английский язык)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86000" y="4857750"/>
            <a:ext cx="2214563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570956" y="5286375"/>
            <a:ext cx="164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Verdana" pitchFamily="34" charset="0"/>
              </a:rPr>
              <a:t>Педагог-психолог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857250" y="3500438"/>
            <a:ext cx="192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latin typeface="Verdana" pitchFamily="34" charset="0"/>
              </a:rPr>
              <a:t>Музыкальный руководитель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2143125" y="2500313"/>
            <a:ext cx="785813" cy="64293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49550" y="2821781"/>
            <a:ext cx="2928937" cy="1285875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500" y="3857625"/>
            <a:ext cx="3286125" cy="158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86063" y="4143375"/>
            <a:ext cx="2857500" cy="121443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321719" y="4536282"/>
            <a:ext cx="428625" cy="35718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4"/>
            <a:endCxn id="11" idx="0"/>
          </p:cNvCxnSpPr>
          <p:nvPr/>
        </p:nvCxnSpPr>
        <p:spPr>
          <a:xfrm rot="5400000">
            <a:off x="2213769" y="3679032"/>
            <a:ext cx="2359025" cy="158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571875" y="2714625"/>
            <a:ext cx="2643188" cy="207168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57688" y="2214563"/>
            <a:ext cx="2000250" cy="121443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6"/>
          </p:cNvCxnSpPr>
          <p:nvPr/>
        </p:nvCxnSpPr>
        <p:spPr>
          <a:xfrm>
            <a:off x="4500563" y="1785938"/>
            <a:ext cx="571500" cy="7143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857625" y="2286002"/>
            <a:ext cx="1714500" cy="257174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912519" y="3607594"/>
            <a:ext cx="2571750" cy="214312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6393656" y="2464594"/>
            <a:ext cx="642938" cy="57150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0"/>
          </p:cNvCxnSpPr>
          <p:nvPr/>
        </p:nvCxnSpPr>
        <p:spPr>
          <a:xfrm rot="5400000" flipH="1" flipV="1">
            <a:off x="6340475" y="4554538"/>
            <a:ext cx="571500" cy="17780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429125" y="5786438"/>
            <a:ext cx="928688" cy="158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4286250" y="4000500"/>
            <a:ext cx="2000250" cy="114300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71500" y="2821781"/>
            <a:ext cx="2752725" cy="2107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857250" y="3652838"/>
            <a:ext cx="2081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latin typeface="Verdana" pitchFamily="34" charset="0"/>
              </a:rPr>
              <a:t>Музыкальный руководитель </a:t>
            </a:r>
          </a:p>
        </p:txBody>
      </p:sp>
    </p:spTree>
    <p:extLst>
      <p:ext uri="{BB962C8B-B14F-4D97-AF65-F5344CB8AC3E}">
        <p14:creationId xmlns:p14="http://schemas.microsoft.com/office/powerpoint/2010/main" val="175794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920879" cy="4968552"/>
          </a:xfrm>
        </p:spPr>
        <p:txBody>
          <a:bodyPr>
            <a:normAutofit fontScale="92500" lnSpcReduction="20000"/>
          </a:bodyPr>
          <a:lstStyle/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Четкое представление о психофизических особенностях будущего </a:t>
            </a:r>
            <a:r>
              <a:rPr lang="ru-RU" sz="2900" dirty="0" smtClean="0">
                <a:solidFill>
                  <a:schemeClr val="tx1"/>
                </a:solidFill>
              </a:rPr>
              <a:t>первоклассника</a:t>
            </a:r>
            <a:endParaRPr lang="ru-RU" sz="2900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Целостное видение проблем будущего </a:t>
            </a:r>
            <a:r>
              <a:rPr lang="ru-RU" sz="2900" dirty="0" smtClean="0">
                <a:solidFill>
                  <a:schemeClr val="tx1"/>
                </a:solidFill>
              </a:rPr>
              <a:t>ученика</a:t>
            </a:r>
            <a:endParaRPr lang="ru-RU" sz="2900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Экономию времени в диагностировании </a:t>
            </a:r>
            <a:r>
              <a:rPr lang="ru-RU" sz="2900" dirty="0" smtClean="0">
                <a:solidFill>
                  <a:schemeClr val="tx1"/>
                </a:solidFill>
              </a:rPr>
              <a:t>ребенка</a:t>
            </a:r>
            <a:endParaRPr lang="ru-RU" sz="2900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Постановку и формулирование грамотного речевого </a:t>
            </a:r>
            <a:r>
              <a:rPr lang="ru-RU" sz="2900" dirty="0" smtClean="0">
                <a:solidFill>
                  <a:schemeClr val="tx1"/>
                </a:solidFill>
              </a:rPr>
              <a:t>заключения</a:t>
            </a:r>
            <a:endParaRPr lang="ru-RU" sz="2900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Выбор действенных педагогических технологий обучения и успешного сопровождения детей с особыми образовательными потребностями 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endParaRPr lang="ru-RU" sz="2900" dirty="0">
              <a:solidFill>
                <a:schemeClr val="tx1"/>
              </a:solidFill>
            </a:endParaRPr>
          </a:p>
          <a:p>
            <a:pPr marL="43434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Осуществление планирования коррекционного воздействия с целью успешного усвоения учебного материала </a:t>
            </a:r>
            <a:r>
              <a:rPr lang="ru-RU" sz="2900" dirty="0" smtClean="0">
                <a:solidFill>
                  <a:schemeClr val="tx1"/>
                </a:solidFill>
              </a:rPr>
              <a:t>учащимися</a:t>
            </a:r>
            <a:endParaRPr lang="ru-RU" sz="2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Что дает такое взаимодействие?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920879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Партнёрские отношения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cs typeface="Arial" pitchFamily="34" charset="0"/>
              </a:rPr>
              <a:t>Совмещение работы узких специалистов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Есть </a:t>
            </a:r>
            <a:r>
              <a:rPr lang="ru-RU" sz="2800" dirty="0">
                <a:solidFill>
                  <a:schemeClr val="tx1"/>
                </a:solidFill>
                <a:cs typeface="Arial" pitchFamily="34" charset="0"/>
              </a:rPr>
              <a:t>возможность обмениваться вопросами сразу, отслеживать все проблемы на месте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cs typeface="Arial" pitchFamily="34" charset="0"/>
              </a:rPr>
              <a:t>Работа, начатая в детском саду – имеет продолжение в школе во внеурочной </a:t>
            </a: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деятельности в следующих направлениях: духовно-нравственное, художественно-эстетическое, социальное, </a:t>
            </a:r>
            <a:r>
              <a:rPr lang="ru-RU" sz="2800" dirty="0" err="1" smtClean="0">
                <a:solidFill>
                  <a:schemeClr val="tx1"/>
                </a:solidFill>
                <a:cs typeface="Arial" pitchFamily="34" charset="0"/>
              </a:rPr>
              <a:t>общеинтеллектуальное</a:t>
            </a: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, спортивно-оздоровительное</a:t>
            </a:r>
            <a:endParaRPr lang="ru-RU" sz="28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Что дает такое взаимодействие?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824536"/>
          </a:xfrm>
        </p:spPr>
        <p:txBody>
          <a:bodyPr>
            <a:normAutofit fontScale="85000" lnSpcReduction="20000"/>
          </a:bodyPr>
          <a:lstStyle/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более мягкое прохождение периода адаптации у </a:t>
            </a:r>
            <a:r>
              <a:rPr lang="ru-RU" sz="2900" dirty="0" smtClean="0">
                <a:solidFill>
                  <a:schemeClr val="tx1"/>
                </a:solidFill>
              </a:rPr>
              <a:t>детей</a:t>
            </a:r>
            <a:endParaRPr lang="ru-RU" sz="2900" dirty="0">
              <a:solidFill>
                <a:schemeClr val="tx1"/>
              </a:solidFill>
            </a:endParaRPr>
          </a:p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успешное выполнение работы по постановке звуков в стенах МБОУ «Начальная школа-детский сад №44</a:t>
            </a:r>
            <a:r>
              <a:rPr lang="ru-RU" sz="2900" dirty="0" smtClean="0">
                <a:solidFill>
                  <a:schemeClr val="tx1"/>
                </a:solidFill>
              </a:rPr>
              <a:t>»</a:t>
            </a:r>
            <a:endParaRPr lang="ru-RU" sz="2900" dirty="0">
              <a:solidFill>
                <a:schemeClr val="tx1"/>
              </a:solidFill>
            </a:endParaRPr>
          </a:p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стопроцентный охват детей, нуждающихся в помощи </a:t>
            </a:r>
            <a:r>
              <a:rPr lang="ru-RU" sz="2900" dirty="0" smtClean="0">
                <a:solidFill>
                  <a:schemeClr val="tx1"/>
                </a:solidFill>
              </a:rPr>
              <a:t>учителя-логопеда и педагога-психолога </a:t>
            </a:r>
            <a:endParaRPr lang="ru-RU" sz="2900" dirty="0">
              <a:solidFill>
                <a:schemeClr val="tx1"/>
              </a:solidFill>
            </a:endParaRPr>
          </a:p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>
                <a:solidFill>
                  <a:schemeClr val="tx1"/>
                </a:solidFill>
              </a:rPr>
              <a:t>возможность отслеживания </a:t>
            </a:r>
            <a:r>
              <a:rPr lang="ru-RU" sz="2900" dirty="0" smtClean="0">
                <a:solidFill>
                  <a:schemeClr val="tx1"/>
                </a:solidFill>
              </a:rPr>
              <a:t>учителем-логопедом </a:t>
            </a:r>
            <a:r>
              <a:rPr lang="ru-RU" sz="2900" dirty="0">
                <a:solidFill>
                  <a:schemeClr val="tx1"/>
                </a:solidFill>
              </a:rPr>
              <a:t>результатов обучения в школе с целью совершенствования коррекционной </a:t>
            </a:r>
            <a:r>
              <a:rPr lang="ru-RU" sz="2900" dirty="0" smtClean="0">
                <a:solidFill>
                  <a:schemeClr val="tx1"/>
                </a:solidFill>
              </a:rPr>
              <a:t>работы</a:t>
            </a:r>
            <a:endParaRPr lang="ru-RU" sz="2900" dirty="0">
              <a:solidFill>
                <a:schemeClr val="tx1"/>
              </a:solidFill>
            </a:endParaRPr>
          </a:p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прогноз </a:t>
            </a:r>
            <a:r>
              <a:rPr lang="ru-RU" sz="2900" dirty="0">
                <a:solidFill>
                  <a:schemeClr val="tx1"/>
                </a:solidFill>
              </a:rPr>
              <a:t>уровня усвоения учебного материала учениками с особыми образовательными потребностями по результатам </a:t>
            </a:r>
            <a:r>
              <a:rPr lang="ru-RU" sz="2900" dirty="0" smtClean="0">
                <a:solidFill>
                  <a:schemeClr val="tx1"/>
                </a:solidFill>
              </a:rPr>
              <a:t>диагностики</a:t>
            </a:r>
            <a:endParaRPr lang="en-US" sz="2900" dirty="0">
              <a:solidFill>
                <a:schemeClr val="tx1"/>
              </a:solidFill>
            </a:endParaRPr>
          </a:p>
          <a:p>
            <a:pPr marL="54864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составление </a:t>
            </a:r>
            <a:r>
              <a:rPr lang="ru-RU" sz="2900" dirty="0">
                <a:solidFill>
                  <a:schemeClr val="tx1"/>
                </a:solidFill>
              </a:rPr>
              <a:t>плана сопровождения детей с особыми педагогическими потребностями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Результатом единой работы </a:t>
            </a:r>
            <a:r>
              <a:rPr lang="ru-RU" b="1" dirty="0" smtClean="0">
                <a:solidFill>
                  <a:schemeClr val="tx1"/>
                </a:solidFill>
              </a:rPr>
              <a:t>является: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фото моу 44\Семинар март2013\IMG_2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6" y="1628775"/>
            <a:ext cx="5996517" cy="449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7" cy="49685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Открываются широкие возможности по осуществлению преемственности в работе детского сада и школы, более того вскрываются невидимые ранее резервы для того, чтобы эта преемственность проявилась на качественно новом </a:t>
            </a:r>
            <a:r>
              <a:rPr lang="ru-RU" b="1" dirty="0" smtClean="0">
                <a:solidFill>
                  <a:schemeClr val="tx1"/>
                </a:solidFill>
              </a:rPr>
              <a:t>уровне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Создаются </a:t>
            </a:r>
            <a:r>
              <a:rPr lang="ru-RU" b="1" dirty="0">
                <a:solidFill>
                  <a:schemeClr val="tx1"/>
                </a:solidFill>
              </a:rPr>
              <a:t>лучшие условия для подготовки дошкольников к обучению к </a:t>
            </a:r>
            <a:r>
              <a:rPr lang="ru-RU" b="1" dirty="0" smtClean="0">
                <a:solidFill>
                  <a:schemeClr val="tx1"/>
                </a:solidFill>
              </a:rPr>
              <a:t>школе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Сокращается период адаптации дошкольников к школьному </a:t>
            </a:r>
            <a:r>
              <a:rPr lang="ru-RU" b="1" dirty="0" smtClean="0">
                <a:solidFill>
                  <a:schemeClr val="tx1"/>
                </a:solidFill>
              </a:rPr>
              <a:t>режиму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Сохраняется </a:t>
            </a:r>
            <a:r>
              <a:rPr lang="ru-RU" b="1" dirty="0">
                <a:solidFill>
                  <a:schemeClr val="tx1"/>
                </a:solidFill>
              </a:rPr>
              <a:t>стабильность детского коллектива при переходе в </a:t>
            </a:r>
            <a:r>
              <a:rPr lang="ru-RU" b="1" dirty="0" smtClean="0">
                <a:solidFill>
                  <a:schemeClr val="tx1"/>
                </a:solidFill>
              </a:rPr>
              <a:t>школу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реимущества </a:t>
            </a:r>
            <a:r>
              <a:rPr lang="ru-RU" b="1" dirty="0">
                <a:solidFill>
                  <a:schemeClr val="tx1"/>
                </a:solidFill>
              </a:rPr>
              <a:t>школы-сада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</a:rPr>
              <a:t>Цель начального образования – </a:t>
            </a:r>
            <a:r>
              <a:rPr lang="ru-RU" sz="2800" dirty="0">
                <a:solidFill>
                  <a:schemeClr val="tx1"/>
                </a:solidFill>
              </a:rPr>
              <a:t>продолжение всестороннего развития детей наряду с освоением  важнейших учебных навыков в чтении, письме, математике, становлением учебной деятельности, </a:t>
            </a:r>
            <a:r>
              <a:rPr lang="ru-RU" sz="2800" dirty="0" smtClean="0">
                <a:solidFill>
                  <a:schemeClr val="tx1"/>
                </a:solidFill>
              </a:rPr>
              <a:t>и, </a:t>
            </a:r>
            <a:r>
              <a:rPr lang="ru-RU" sz="2800" dirty="0">
                <a:solidFill>
                  <a:schemeClr val="tx1"/>
                </a:solidFill>
              </a:rPr>
              <a:t>по федеральным государственным стандартам второго поколения, развитие Универсальных Учебных Действий (УУД)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Основная цель </a:t>
            </a:r>
            <a:r>
              <a:rPr lang="ru-RU" sz="2800" b="1" dirty="0" smtClean="0">
                <a:solidFill>
                  <a:schemeClr val="tx1"/>
                </a:solidFill>
              </a:rPr>
              <a:t>ФГОС дошкольного </a:t>
            </a:r>
            <a:r>
              <a:rPr lang="ru-RU" sz="2800" b="1" dirty="0">
                <a:solidFill>
                  <a:schemeClr val="tx1"/>
                </a:solidFill>
              </a:rPr>
              <a:t>образования: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96239"/>
              </p:ext>
            </p:extLst>
          </p:nvPr>
        </p:nvGraphicFramePr>
        <p:xfrm>
          <a:off x="251520" y="908720"/>
          <a:ext cx="8640960" cy="52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997"/>
                <a:gridCol w="3513897"/>
                <a:gridCol w="2581066"/>
              </a:tblGrid>
              <a:tr h="3675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ФГТ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ФГОС ДО (целевые ориентиры)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ФГОС НШ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</a:tr>
              <a:tr h="712588">
                <a:tc>
                  <a:txBody>
                    <a:bodyPr/>
                    <a:lstStyle/>
                    <a:p>
                      <a:pPr marL="0" indent="0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 развитый, овладевший основными культурно-гигиеническими навыками 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ими, может соблюдать правила личной гигиены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Выполняющий правила  -здорового и безопасного образа жизни для себя и окружающих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91882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Любознательный, активный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Проявляет любознательность, задаёт вопросы, интересуется причинно-следственными связями, пытается самостоятельно придумывать объяснения явлениям природы и поступкам людей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Любознательный,  интересующийся, активно познающий мир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131098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Эмоционально отзывчивый. Овладевший средствами общения и способами взаимодействия со взрослыми и сверстниками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Может следовать социальным нормам поведения и правилам в разных видах деятельности,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 взаимоотношениях со взрослыми и сверстниками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Доброжелательный, умеющий слушать и слышать партнера, </a:t>
                      </a:r>
                      <a:r>
                        <a:rPr lang="ru-RU" sz="1600" b="1" i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у</a:t>
                      </a: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меющий высказать свое мнение</a:t>
                      </a: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78374"/>
            <a:ext cx="8219256" cy="3143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Преемственность в «портрете выпускника»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971336"/>
              </p:ext>
            </p:extLst>
          </p:nvPr>
        </p:nvGraphicFramePr>
        <p:xfrm>
          <a:off x="395536" y="764704"/>
          <a:ext cx="8496945" cy="56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99"/>
                <a:gridCol w="2827951"/>
                <a:gridCol w="2408995"/>
              </a:tblGrid>
              <a:tr h="2736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ФГТ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ФГОС ДО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ФГОС НШ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</a:tr>
              <a:tr h="1597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к волевым усилиям, может следовать социальным нормам поведения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правилам в разных видах деятельности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Готовый самостоятельно действовать и отвечать за свои поступки перед семьей и школой</a:t>
                      </a:r>
                    </a:p>
                  </a:txBody>
                  <a:tcPr marT="45722" marB="45722"/>
                </a:tc>
              </a:tr>
              <a:tr h="790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универсальными предпосылками учебной деятельности 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Обладает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развитым воображением, достаточно хорошо владеет устной 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речью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Владеющий основами умения учиться</a:t>
                      </a:r>
                    </a:p>
                  </a:txBody>
                  <a:tcPr marT="45722" marB="45722"/>
                </a:tc>
              </a:tr>
              <a:tr h="1493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Способный решать интеллектуальные и личностные задачи (проблемы), адекватные возрасту. Овладевший необходимыми умениями и навыками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к принятию собственных решений, опираясь на свои знания и умения в различных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видах деятельности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Умеет ориентироваться в базовых и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межпредметных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понятиях, необходимых для получения начального образования и продолжения образования на следующей ступени.</a:t>
                      </a:r>
                    </a:p>
                  </a:txBody>
                  <a:tcPr marT="45722" marB="45722"/>
                </a:tc>
              </a:tr>
              <a:tr h="1280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Умеет ориентироваться в базовых и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межпредметных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понятиях, необходимых для получения начального образования и продолжения образования на следующей ступени.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Обладает начальными знаниями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себе, о природном и социальном мире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Любящий родной край и свою страну,  уважающий и принимающий ценности семьи и общества</a:t>
                      </a: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78374"/>
            <a:ext cx="8219256" cy="3143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Преемственность в «портрете </a:t>
            </a:r>
            <a:r>
              <a:rPr lang="ru-RU" sz="2400" b="1" dirty="0" smtClean="0">
                <a:solidFill>
                  <a:schemeClr val="tx1"/>
                </a:solidFill>
              </a:rPr>
              <a:t>выпускника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Универсальные учебные действия (УУД)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85992"/>
            <a:ext cx="3207830" cy="3962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14612" y="150017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928662" y="2285992"/>
            <a:ext cx="3857652" cy="4071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широком смысле означает умение учиться, т. е. способность обучающегося к саморазвитию и самосовершенствованию путём присвоения нового социального опыта;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036479" y="1535893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929190" y="2143116"/>
            <a:ext cx="3929090" cy="4286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узком значении, этот термин можно определить как совокупность способов действий обучающегося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6752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универсальных учебных действий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1714488"/>
            <a:ext cx="585791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Личностные действия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714620"/>
            <a:ext cx="585791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3786190"/>
            <a:ext cx="585791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Познавательные универсальные действия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4786322"/>
            <a:ext cx="585791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Коммуникативные действия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0042"/>
            <a:ext cx="6984776" cy="18488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Применительно к моменту поступления ребенка в школу можно выделить следующие предпосылки   регулятивных универсальных учебных действий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394136" cy="3539480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осуществлять действие по образцу и заданному правилу;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умение сохранять заданную цель;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умение видеть указанную ошибку и исправлять ее по указанию взрослого;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умение контролировать свою деятельность по результату;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умение адекватно понимать оценку взрослого и сверстника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85794"/>
            <a:ext cx="86409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сфере  формирования коммуникативных УУД предполагается, что при поступлении в школу ребенок достигает определенного уровня развития общения. В состав абсолютно необходимых для начала обучения ребенка в школе предпосылок входят следующие компоненты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174082" cy="3960440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ребенка в общении со взрослыми и сверстниками;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определенными вербальными и невербальными средствами общения;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желательно эмоционально позитивное  отношение к  процессу сотрудничества;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ориентация на партнера по общению,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слушать собеседника.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446</TotalTime>
  <Words>882</Words>
  <Application>Microsoft Office PowerPoint</Application>
  <PresentationFormat>Экран (4:3)</PresentationFormat>
  <Paragraphs>109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Преимущества школы-сада</vt:lpstr>
      <vt:lpstr>Основная цель ФГОС дошкольного образования:   обеспечение преемственности целей, задач и содержания образования, реализуемых в рамках образовательных программ различных уровней. </vt:lpstr>
      <vt:lpstr>Преемственность в «портрете выпускника»</vt:lpstr>
      <vt:lpstr>Преемственность в «портрете выпускника»</vt:lpstr>
      <vt:lpstr>Универсальные учебные действия (УУД)</vt:lpstr>
      <vt:lpstr>Виды универсальных учебных действий</vt:lpstr>
      <vt:lpstr>Применительно к моменту поступления ребенка в школу можно выделить следующие предпосылки   регулятивных универсальных учебных действий: </vt:lpstr>
      <vt:lpstr>В сфере  формирования коммуникативных УУД предполагается, что при поступлении в школу ребенок достигает определенного уровня развития общения. В состав абсолютно необходимых для начала обучения ребенка в школе предпосылок входят следующие компоненты: </vt:lpstr>
      <vt:lpstr>Презентация PowerPoint</vt:lpstr>
      <vt:lpstr>Основные формы взаимодействия специалистов начальной школы и детского сада  (из опыта работы)</vt:lpstr>
      <vt:lpstr>План работы по осуществлению преемственности детского сада –школы</vt:lpstr>
      <vt:lpstr> План работы по осуществлению преемственности детского сада – начальной школы </vt:lpstr>
      <vt:lpstr>  </vt:lpstr>
      <vt:lpstr>Что дает такое взаимодействие? </vt:lpstr>
      <vt:lpstr>Что дает такое взаимодействие? </vt:lpstr>
      <vt:lpstr>Результатом единой работы является: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УВР-школа</dc:creator>
  <cp:lastModifiedBy>Inna</cp:lastModifiedBy>
  <cp:revision>55</cp:revision>
  <cp:lastPrinted>2013-03-28T18:13:28Z</cp:lastPrinted>
  <dcterms:created xsi:type="dcterms:W3CDTF">2013-03-28T05:24:18Z</dcterms:created>
  <dcterms:modified xsi:type="dcterms:W3CDTF">2014-04-16T00:56:20Z</dcterms:modified>
</cp:coreProperties>
</file>