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19"/>
  </p:notesMasterIdLst>
  <p:handoutMasterIdLst>
    <p:handoutMasterId r:id="rId20"/>
  </p:handoutMasterIdLst>
  <p:sldIdLst>
    <p:sldId id="257" r:id="rId5"/>
    <p:sldId id="270" r:id="rId6"/>
    <p:sldId id="287" r:id="rId7"/>
    <p:sldId id="282" r:id="rId8"/>
    <p:sldId id="283" r:id="rId9"/>
    <p:sldId id="284" r:id="rId10"/>
    <p:sldId id="285" r:id="rId11"/>
    <p:sldId id="269" r:id="rId12"/>
    <p:sldId id="289" r:id="rId13"/>
    <p:sldId id="286" r:id="rId14"/>
    <p:sldId id="272" r:id="rId15"/>
    <p:sldId id="274" r:id="rId16"/>
    <p:sldId id="275" r:id="rId17"/>
    <p:sldId id="28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80" autoAdjust="0"/>
    <p:restoredTop sz="86410"/>
  </p:normalViewPr>
  <p:slideViewPr>
    <p:cSldViewPr>
      <p:cViewPr>
        <p:scale>
          <a:sx n="100" d="100"/>
          <a:sy n="100" d="100"/>
        </p:scale>
        <p:origin x="-24" y="84"/>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8/18/2015</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8/18/2015</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A077768-21C8-4125-A345-258E48D2EED0}"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A077768-21C8-4125-A345-258E48D2EED0}" type="slidenum">
              <a:rPr lang="en-US" smtClean="0"/>
              <a:pPr/>
              <a:t>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18D56518-97C3-48E4-82E8-60116777BB7A}" type="datetime1">
              <a:rPr lang="en-US" smtClean="0"/>
              <a:pPr/>
              <a:t>8/18/2015</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02F3D3FC-D22B-4F5A-975F-F5D44020936A}" type="datetime1">
              <a:rPr lang="en-US" smtClean="0"/>
              <a:pPr/>
              <a:t>8/18/2015</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986EEEE6-5FA2-4852-A99E-6AA9456094D0}" type="datetime1">
              <a:rPr lang="en-US" smtClean="0"/>
              <a:pPr/>
              <a:t>8/18/2015</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D7F0F92-A33F-49A2-89B4-96E6D8556D53}" type="datetime1">
              <a:rPr lang="en-US" smtClean="0"/>
              <a:pPr/>
              <a:t>8/18/2015</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F5C19968-5488-4AD8-AE93-30BEAA8D7A6D}" type="datetime1">
              <a:rPr lang="en-US" smtClean="0"/>
              <a:pPr/>
              <a:t>8/18/2015</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EADBFA5B-501B-4101-BB37-3B01F1721FF7}" type="datetime1">
              <a:rPr lang="en-US" smtClean="0"/>
              <a:pPr/>
              <a:t>8/18/2015</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24A0FEBD-531E-4B0E-8AC8-407B8D078D1E}" type="datetime1">
              <a:rPr lang="en-US" smtClean="0"/>
              <a:pPr/>
              <a:t>8/18/2015</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92415CDE-11DA-4A77-98D6-FFD2F082E501}" type="datetime1">
              <a:rPr lang="en-US" smtClean="0"/>
              <a:pPr/>
              <a:t>8/18/2015</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hyperlink" Target="file:///C:\Documents%20and%20Settings\Admin\&#1056;&#1072;&#1073;&#1086;&#1095;&#1080;&#1081;%20&#1089;&#1090;&#1086;&#1083;\&#1055;&#1056;&#1048;&#1056;&#1054;&#1044;&#1054;&#1042;&#1045;&#1044;&#1045;&#1053;&#1048;&#1045;,%205%20&#1082;&#1083;&#1072;&#1089;&#1089;%20&#1063;&#1040;&#1057;&#1058;&#1048;%201,%202,%203\&#1095;&#1072;&#1089;&#1090;&#1100;%202.%20&#1042;&#1057;&#1045;&#1051;&#1045;&#1053;&#1053;&#1040;&#1071;,%2011%20&#1063;&#1040;&#1057;&#1054;&#1042;\&#8470;2%20&#1054;&#1058;%20&#1050;&#1054;&#1055;&#1045;&#1056;&#1053;&#1048;&#1050;&#1040;%20&#1044;&#1054;%20&#1053;&#1040;&#1064;&#1048;&#1061;%20&#1044;&#1053;&#1045;&#1049;\&#1043;&#1072;&#1083;&#1080;&#1083;&#1077;&#1086;%20&#1043;&#1072;&#1083;&#1080;&#1083;&#1077;&#1081;u0027.flv"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hyperlink" Target="file:///C:\Documents%20and%20Settings\Admin\&#1056;&#1072;&#1073;&#1086;&#1095;&#1080;&#1081;%20&#1089;&#1090;&#1086;&#1083;\&#1055;&#1056;&#1048;&#1056;&#1054;&#1044;&#1054;&#1042;&#1045;&#1044;&#1045;&#1053;&#1048;&#1045;,%205%20&#1082;&#1083;&#1072;&#1089;&#1089;%20&#1063;&#1040;&#1057;&#1058;&#1048;%201,%202,%203\&#1095;&#1072;&#1089;&#1090;&#1100;%202.%20&#1042;&#1057;&#1045;&#1051;&#1045;&#1053;&#1053;&#1040;&#1071;,%2011%20&#1063;&#1040;&#1057;&#1054;&#1042;\&#8470;2%20&#1054;&#1058;%20&#1050;&#1054;&#1055;&#1045;&#1056;&#1053;&#1048;&#1050;&#1040;%20&#1044;&#1054;%20&#1053;&#1040;&#1064;&#1048;&#1061;%20&#1044;&#1053;&#1045;&#1049;\&#1087;&#1083;&#1072;&#1085;&#1077;&#1090;&#1099;%20&#1057;&#1083;&#1085;&#1077;&#1095;&#1085;&#1086;&#1081;%20&#1089;&#1080;&#1089;&#1090;&#1077;&#1084;&#1099;%20%20(&#1087;&#1077;&#1089;&#1077;&#1085;&#1082;&#1072;%20&#1085;&#1072;%20&#1072;&#1085;&#1075;&#1083;.).mp4" TargetMode="Externa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emf"/><Relationship Id="rId1" Type="http://schemas.openxmlformats.org/officeDocument/2006/relationships/slideLayout" Target="../slideLayouts/slideLayout4.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9/9f/Magellan_Elcano_Circumnavigation-ru.sv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ru.wikipedia.org/wiki/%D0%A4%D0%B0%D0%B9%D0%BB:CopernicusHouse.jpg" TargetMode="External"/><Relationship Id="rId1" Type="http://schemas.openxmlformats.org/officeDocument/2006/relationships/slideLayout" Target="../slideLayouts/slideLayout4.xml"/><Relationship Id="rId6" Type="http://schemas.openxmlformats.org/officeDocument/2006/relationships/hyperlink" Target="http://upload.wikimedia.org/wikipedia/commons/8/85/Kopernik.JPG" TargetMode="External"/><Relationship Id="rId5" Type="http://schemas.openxmlformats.org/officeDocument/2006/relationships/image" Target="../media/image11.png"/><Relationship Id="rId4" Type="http://schemas.openxmlformats.org/officeDocument/2006/relationships/hyperlink" Target="http://upload.wikimedia.org/wikipedia/commons/c/cb/Pkopernik.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4/4b/Giordano_Bruno_BW_1.JP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hyperlink" Target="file:///D:\&#1084;&#1086;&#1080;%20&#1076;&#1086;&#1082;&#1091;&#1084;&#1077;&#1085;&#1090;&#1099;\&#1055;&#1056;&#1048;&#1056;&#1054;&#1044;&#1054;&#1042;&#1045;&#1044;&#1045;&#1053;&#1048;&#1045;,%205%20&#1082;&#1083;&#1072;&#1089;&#1089;%20&#1063;&#1040;&#1057;&#1058;&#1048;%201,%202,%203\&#1095;&#1072;&#1089;&#1090;&#1100;%202.%20&#1042;&#1057;&#1045;&#1051;&#1045;&#1053;&#1053;&#1040;&#1071;,%2011%20&#1063;&#1040;&#1057;&#1054;&#1042;\&#8470;2%20&#1054;&#1058;%20&#1050;&#1054;&#1055;&#1045;&#1056;&#1053;&#1048;&#1050;&#1040;%20&#1044;&#1054;%20&#1053;&#1040;&#1064;&#1048;&#1061;%20&#1044;&#1053;&#1045;&#1049;\&#1044;&#1078;&#1086;&#1088;&#1076;&#1072;&#1085;&#1086;%20&#1041;&#1088;&#1091;&#1085;&#1086;.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upload.wikimedia.org/wikipedia/commons/c/cc/Galileo.arp.300pix.jpg" TargetMode="Externa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upload.wikimedia.org/wikipedia/commons/e/ef/Galileo_Galilei01.jp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4" descr="http://img1.liveinternet.ru/images/attach/c/0/40/72/40072902_star_und_planets_pictures.jpg"/>
          <p:cNvPicPr>
            <a:picLocks noChangeAspect="1" noChangeArrowheads="1"/>
          </p:cNvPicPr>
          <p:nvPr/>
        </p:nvPicPr>
        <p:blipFill>
          <a:blip r:embed="rId2" cstate="print"/>
          <a:srcRect/>
          <a:stretch>
            <a:fillRect/>
          </a:stretch>
        </p:blipFill>
        <p:spPr bwMode="auto">
          <a:xfrm>
            <a:off x="0" y="0"/>
            <a:ext cx="9144000" cy="6093296"/>
          </a:xfrm>
          <a:prstGeom prst="rect">
            <a:avLst/>
          </a:prstGeom>
          <a:noFill/>
        </p:spPr>
      </p:pic>
      <p:sp>
        <p:nvSpPr>
          <p:cNvPr id="5" name="Прямоугольник 4"/>
          <p:cNvSpPr/>
          <p:nvPr/>
        </p:nvSpPr>
        <p:spPr>
          <a:xfrm>
            <a:off x="251520" y="2060848"/>
            <a:ext cx="8892480" cy="1938992"/>
          </a:xfrm>
          <a:prstGeom prst="rect">
            <a:avLst/>
          </a:prstGeom>
        </p:spPr>
        <p:txBody>
          <a:bodyPr wrap="square">
            <a:spAutoFit/>
          </a:bodyPr>
          <a:lstStyle/>
          <a:p>
            <a:r>
              <a:rPr lang="ru-RU" sz="6000" b="1" dirty="0" smtClean="0">
                <a:solidFill>
                  <a:schemeClr val="bg1"/>
                </a:solidFill>
                <a:latin typeface="Bookman Old Style" pitchFamily="18" charset="0"/>
              </a:rPr>
              <a:t>От Коперника </a:t>
            </a:r>
            <a:endParaRPr lang="en-US" sz="6000" b="1" dirty="0" smtClean="0">
              <a:solidFill>
                <a:schemeClr val="bg1"/>
              </a:solidFill>
              <a:latin typeface="Bookman Old Style" pitchFamily="18" charset="0"/>
            </a:endParaRPr>
          </a:p>
          <a:p>
            <a:r>
              <a:rPr lang="en-US" sz="6000" b="1" dirty="0" smtClean="0">
                <a:solidFill>
                  <a:schemeClr val="bg1"/>
                </a:solidFill>
                <a:latin typeface="Bookman Old Style" pitchFamily="18" charset="0"/>
              </a:rPr>
              <a:t>        </a:t>
            </a:r>
            <a:r>
              <a:rPr lang="ru-RU" sz="6000" b="1" dirty="0" smtClean="0">
                <a:solidFill>
                  <a:schemeClr val="bg1"/>
                </a:solidFill>
                <a:latin typeface="Bookman Old Style" pitchFamily="18" charset="0"/>
              </a:rPr>
              <a:t>до наших дней</a:t>
            </a:r>
            <a:endParaRPr lang="ru-RU" sz="6000" dirty="0">
              <a:solidFill>
                <a:schemeClr val="bg1"/>
              </a:solidFill>
            </a:endParaRPr>
          </a:p>
        </p:txBody>
      </p:sp>
      <p:sp>
        <p:nvSpPr>
          <p:cNvPr id="6" name="TextBox 5"/>
          <p:cNvSpPr txBox="1"/>
          <p:nvPr/>
        </p:nvSpPr>
        <p:spPr>
          <a:xfrm>
            <a:off x="251520" y="4437112"/>
            <a:ext cx="2376264" cy="646331"/>
          </a:xfrm>
          <a:prstGeom prst="rect">
            <a:avLst/>
          </a:prstGeom>
          <a:noFill/>
        </p:spPr>
        <p:txBody>
          <a:bodyPr wrap="square" rtlCol="0">
            <a:spAutoFit/>
          </a:bodyPr>
          <a:lstStyle/>
          <a:p>
            <a:r>
              <a:rPr lang="ru-RU" sz="3600" b="1" dirty="0" smtClean="0">
                <a:solidFill>
                  <a:schemeClr val="bg1"/>
                </a:solidFill>
              </a:rPr>
              <a:t>УРОК №2</a:t>
            </a:r>
            <a:endParaRPr lang="ru-RU" sz="36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4447607" y="43934"/>
            <a:ext cx="2487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 </a:t>
            </a:r>
            <a:endParaRPr kumimoji="0" lang="ru-RU" sz="18800" b="0" i="0" u="none" strike="noStrike" cap="none" normalizeH="0" baseline="0" dirty="0" smtClean="0">
              <a:ln>
                <a:noFill/>
              </a:ln>
              <a:solidFill>
                <a:schemeClr val="tx1"/>
              </a:solidFill>
              <a:effectLst/>
              <a:latin typeface="Arial" charset="0"/>
            </a:endParaRPr>
          </a:p>
        </p:txBody>
      </p:sp>
      <p:sp>
        <p:nvSpPr>
          <p:cNvPr id="6" name="Прямоугольник 5"/>
          <p:cNvSpPr/>
          <p:nvPr/>
        </p:nvSpPr>
        <p:spPr>
          <a:xfrm>
            <a:off x="0" y="908720"/>
            <a:ext cx="5796136" cy="4462760"/>
          </a:xfrm>
          <a:prstGeom prst="rect">
            <a:avLst/>
          </a:prstGeom>
        </p:spPr>
        <p:txBody>
          <a:bodyPr wrap="square">
            <a:spAutoFit/>
          </a:bodyPr>
          <a:lstStyle/>
          <a:p>
            <a:endParaRPr lang="ru-RU" sz="2800" b="1" dirty="0" smtClean="0">
              <a:latin typeface="Bookman Old Style" pitchFamily="18" charset="0"/>
            </a:endParaRPr>
          </a:p>
          <a:p>
            <a:pPr algn="ctr"/>
            <a:r>
              <a:rPr lang="ru-RU" sz="2800" b="1" dirty="0" smtClean="0">
                <a:latin typeface="Bookman Old Style" pitchFamily="18" charset="0"/>
              </a:rPr>
              <a:t> </a:t>
            </a:r>
            <a:r>
              <a:rPr lang="ru-RU" sz="3200" b="1" dirty="0" smtClean="0">
                <a:solidFill>
                  <a:srgbClr val="0070C0"/>
                </a:solidFill>
                <a:latin typeface="Bookman Old Style" pitchFamily="18" charset="0"/>
              </a:rPr>
              <a:t>Правда, Галилео пришлось выбирать: известно, например, что, обработав 300 линз, он отобрал</a:t>
            </a:r>
          </a:p>
          <a:p>
            <a:pPr algn="ctr"/>
            <a:r>
              <a:rPr lang="ru-RU" sz="3200" b="1" dirty="0" smtClean="0">
                <a:solidFill>
                  <a:srgbClr val="0070C0"/>
                </a:solidFill>
                <a:latin typeface="Bookman Old Style" pitchFamily="18" charset="0"/>
              </a:rPr>
              <a:t> для телескопов</a:t>
            </a:r>
          </a:p>
          <a:p>
            <a:pPr algn="ctr"/>
            <a:r>
              <a:rPr lang="ru-RU" sz="3200" b="1" dirty="0" smtClean="0">
                <a:solidFill>
                  <a:srgbClr val="0070C0"/>
                </a:solidFill>
                <a:latin typeface="Bookman Old Style" pitchFamily="18" charset="0"/>
              </a:rPr>
              <a:t> всего несколько из них.</a:t>
            </a:r>
            <a:br>
              <a:rPr lang="ru-RU" sz="3200" b="1" dirty="0" smtClean="0">
                <a:solidFill>
                  <a:srgbClr val="0070C0"/>
                </a:solidFill>
                <a:latin typeface="Bookman Old Style" pitchFamily="18" charset="0"/>
              </a:rPr>
            </a:br>
            <a:endParaRPr lang="ru-RU" sz="3200" b="1" dirty="0">
              <a:solidFill>
                <a:srgbClr val="0070C0"/>
              </a:solidFill>
              <a:latin typeface="Bookman Old Style" pitchFamily="18" charset="0"/>
            </a:endParaRPr>
          </a:p>
        </p:txBody>
      </p:sp>
      <p:pic>
        <p:nvPicPr>
          <p:cNvPr id="5" name="Picture 4" descr="http://images.astronet.ru/pubd/2009/12/17/0001237397/moon_s72.jpg"/>
          <p:cNvPicPr>
            <a:picLocks noChangeAspect="1" noChangeArrowheads="1"/>
          </p:cNvPicPr>
          <p:nvPr/>
        </p:nvPicPr>
        <p:blipFill>
          <a:blip r:embed="rId2" cstate="print"/>
          <a:srcRect l="44291"/>
          <a:stretch>
            <a:fillRect/>
          </a:stretch>
        </p:blipFill>
        <p:spPr bwMode="auto">
          <a:xfrm>
            <a:off x="5794694" y="908720"/>
            <a:ext cx="3349306" cy="45091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6628" name="Picture 4" descr="http://images.astronet.ru/pubd/2009/12/17/0001237397/moon_s72.jpg"/>
          <p:cNvPicPr>
            <a:picLocks noChangeAspect="1" noChangeArrowheads="1"/>
          </p:cNvPicPr>
          <p:nvPr/>
        </p:nvPicPr>
        <p:blipFill>
          <a:blip r:embed="rId2" cstate="print"/>
          <a:srcRect r="56102"/>
          <a:stretch>
            <a:fillRect/>
          </a:stretch>
        </p:blipFill>
        <p:spPr bwMode="auto">
          <a:xfrm>
            <a:off x="323528" y="260648"/>
            <a:ext cx="2765607" cy="4725144"/>
          </a:xfrm>
          <a:prstGeom prst="rect">
            <a:avLst/>
          </a:prstGeom>
          <a:noFill/>
        </p:spPr>
      </p:pic>
      <p:sp>
        <p:nvSpPr>
          <p:cNvPr id="5" name="Прямоугольник 4"/>
          <p:cNvSpPr/>
          <p:nvPr/>
        </p:nvSpPr>
        <p:spPr>
          <a:xfrm>
            <a:off x="3203848" y="764704"/>
            <a:ext cx="5760640" cy="2677656"/>
          </a:xfrm>
          <a:prstGeom prst="rect">
            <a:avLst/>
          </a:prstGeom>
        </p:spPr>
        <p:txBody>
          <a:bodyPr wrap="square">
            <a:spAutoFit/>
          </a:bodyPr>
          <a:lstStyle/>
          <a:p>
            <a:r>
              <a:rPr lang="ru-RU" sz="4400" b="1" dirty="0" smtClean="0">
                <a:solidFill>
                  <a:srgbClr val="FF0000"/>
                </a:solidFill>
                <a:latin typeface="Bookman Old Style" pitchFamily="18" charset="0"/>
              </a:rPr>
              <a:t>Телескоп </a:t>
            </a:r>
          </a:p>
          <a:p>
            <a:endParaRPr lang="ru-RU" sz="1600" b="1" dirty="0" smtClean="0">
              <a:solidFill>
                <a:schemeClr val="bg1"/>
              </a:solidFill>
            </a:endParaRPr>
          </a:p>
          <a:p>
            <a:r>
              <a:rPr lang="ru-RU" sz="3600" b="1" dirty="0" smtClean="0">
                <a:solidFill>
                  <a:srgbClr val="FF0000"/>
                </a:solidFill>
                <a:latin typeface="Bookman Old Style" pitchFamily="18" charset="0"/>
              </a:rPr>
              <a:t>"теле" </a:t>
            </a:r>
            <a:r>
              <a:rPr lang="ru-RU" sz="3600" b="1" dirty="0" smtClean="0">
                <a:solidFill>
                  <a:schemeClr val="bg1"/>
                </a:solidFill>
                <a:latin typeface="Bookman Old Style" pitchFamily="18" charset="0"/>
              </a:rPr>
              <a:t>- вдаль, далеко; </a:t>
            </a:r>
          </a:p>
          <a:p>
            <a:pPr>
              <a:buFontTx/>
              <a:buChar char="-"/>
            </a:pPr>
            <a:endParaRPr lang="ru-RU" sz="3600" b="1" dirty="0" smtClean="0">
              <a:solidFill>
                <a:schemeClr val="bg1"/>
              </a:solidFill>
              <a:latin typeface="Bookman Old Style" pitchFamily="18" charset="0"/>
            </a:endParaRPr>
          </a:p>
          <a:p>
            <a:r>
              <a:rPr lang="ru-RU" sz="3600" b="1" dirty="0" smtClean="0">
                <a:solidFill>
                  <a:srgbClr val="FF0000"/>
                </a:solidFill>
                <a:latin typeface="Bookman Old Style" pitchFamily="18" charset="0"/>
              </a:rPr>
              <a:t>"</a:t>
            </a:r>
            <a:r>
              <a:rPr lang="ru-RU" sz="3600" b="1" dirty="0" err="1" smtClean="0">
                <a:solidFill>
                  <a:srgbClr val="FF0000"/>
                </a:solidFill>
                <a:latin typeface="Bookman Old Style" pitchFamily="18" charset="0"/>
              </a:rPr>
              <a:t>скопео</a:t>
            </a:r>
            <a:r>
              <a:rPr lang="ru-RU" sz="3600" b="1" dirty="0" smtClean="0">
                <a:solidFill>
                  <a:srgbClr val="FF0000"/>
                </a:solidFill>
                <a:latin typeface="Bookman Old Style" pitchFamily="18" charset="0"/>
              </a:rPr>
              <a:t>" </a:t>
            </a:r>
            <a:r>
              <a:rPr lang="ru-RU" sz="3600" b="1" dirty="0" smtClean="0">
                <a:solidFill>
                  <a:schemeClr val="bg1"/>
                </a:solidFill>
                <a:latin typeface="Bookman Old Style" pitchFamily="18" charset="0"/>
              </a:rPr>
              <a:t>- смотрю </a:t>
            </a:r>
            <a:endParaRPr lang="ru-RU" sz="3600" b="1" dirty="0">
              <a:solidFill>
                <a:schemeClr val="bg1"/>
              </a:solidFill>
              <a:latin typeface="Bookman Old Style"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6876256" y="620688"/>
            <a:ext cx="1609725" cy="857250"/>
          </a:xfrm>
          <a:prstGeom prst="rect">
            <a:avLst/>
          </a:prstGeom>
          <a:noFill/>
          <a:ln w="9525">
            <a:noFill/>
            <a:miter lim="800000"/>
            <a:headEnd/>
            <a:tailEnd/>
          </a:ln>
        </p:spPr>
      </p:pic>
      <p:sp>
        <p:nvSpPr>
          <p:cNvPr id="7" name="Управляющая кнопка: фильм 6">
            <a:hlinkClick r:id="rId4" action="ppaction://hlinkfile" highlightClick="1"/>
          </p:cNvPr>
          <p:cNvSpPr/>
          <p:nvPr/>
        </p:nvSpPr>
        <p:spPr>
          <a:xfrm>
            <a:off x="5292080" y="4365104"/>
            <a:ext cx="1042416" cy="64807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139952" y="5013176"/>
            <a:ext cx="3550972" cy="523220"/>
          </a:xfrm>
          <a:prstGeom prst="rect">
            <a:avLst/>
          </a:prstGeom>
        </p:spPr>
        <p:txBody>
          <a:bodyPr wrap="none">
            <a:spAutoFit/>
          </a:bodyPr>
          <a:lstStyle/>
          <a:p>
            <a:pPr algn="ctr"/>
            <a:r>
              <a:rPr lang="ru-RU" sz="2800" b="1" dirty="0" smtClean="0">
                <a:solidFill>
                  <a:srgbClr val="FFC000"/>
                </a:solidFill>
                <a:latin typeface="Bookman Old Style" pitchFamily="18" charset="0"/>
              </a:rPr>
              <a:t>Галилео Галилей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Галилей показывает дожу телескоп"/>
          <p:cNvPicPr>
            <a:picLocks noChangeAspect="1" noChangeArrowheads="1"/>
          </p:cNvPicPr>
          <p:nvPr/>
        </p:nvPicPr>
        <p:blipFill>
          <a:blip r:embed="rId2" cstate="print"/>
          <a:srcRect/>
          <a:stretch>
            <a:fillRect/>
          </a:stretch>
        </p:blipFill>
        <p:spPr bwMode="auto">
          <a:xfrm>
            <a:off x="2411760" y="476672"/>
            <a:ext cx="4826694" cy="2952328"/>
          </a:xfrm>
          <a:prstGeom prst="rect">
            <a:avLst/>
          </a:prstGeom>
          <a:noFill/>
        </p:spPr>
      </p:pic>
      <p:sp>
        <p:nvSpPr>
          <p:cNvPr id="3" name="Прямоугольник 2"/>
          <p:cNvSpPr/>
          <p:nvPr/>
        </p:nvSpPr>
        <p:spPr>
          <a:xfrm>
            <a:off x="323528" y="3861048"/>
            <a:ext cx="8604448" cy="2677656"/>
          </a:xfrm>
          <a:prstGeom prst="rect">
            <a:avLst/>
          </a:prstGeom>
        </p:spPr>
        <p:txBody>
          <a:bodyPr wrap="square">
            <a:spAutoFit/>
          </a:bodyPr>
          <a:lstStyle/>
          <a:p>
            <a:pPr algn="just"/>
            <a:r>
              <a:rPr lang="ru-RU" sz="2400" b="1" dirty="0" smtClean="0"/>
              <a:t>Профессор решил показать свой инструмент друзьям в Венеции. «Многие знатные люди и сенаторы подымались на самые высокие колокольни церквей Венеции, чтобы увидеть паруса приближающихся кораблей, которые находились при этом так далеко, что им требовалось два часа полного хода, чтобы их заметили глазом без моей зрительной трубы», — сообщал он</a:t>
            </a:r>
            <a:endParaRPr lang="ru-RU" sz="2400" b="1" dirty="0"/>
          </a:p>
        </p:txBody>
      </p:sp>
      <p:sp>
        <p:nvSpPr>
          <p:cNvPr id="4" name="Выноска с четырьмя стрелками 3"/>
          <p:cNvSpPr/>
          <p:nvPr/>
        </p:nvSpPr>
        <p:spPr>
          <a:xfrm>
            <a:off x="7740352" y="1052736"/>
            <a:ext cx="792088" cy="864096"/>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a:t>
            </a:r>
            <a:r>
              <a:rPr lang="en-US" dirty="0" smtClean="0">
                <a:hlinkClick r:id="rId3" action="ppaction://hlinksldjump"/>
              </a:rPr>
              <a:t>1</a:t>
            </a:r>
            <a:r>
              <a:rPr lang="en-US" dirty="0" smtClean="0"/>
              <a:t>	`</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95536" y="114046"/>
            <a:ext cx="8424936"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2400" b="1" dirty="0" smtClean="0"/>
              <a:t>Ян </a:t>
            </a:r>
            <a:r>
              <a:rPr lang="ru-RU" sz="2400" b="1" dirty="0" smtClean="0">
                <a:latin typeface="Arial" pitchFamily="34" charset="0"/>
              </a:rPr>
              <a:t>Гевелий в </a:t>
            </a:r>
            <a:r>
              <a:rPr kumimoji="0" lang="ru-RU" sz="2400" b="1" i="0" u="none" strike="noStrike" cap="none" normalizeH="0" baseline="0" dirty="0" smtClean="0">
                <a:ln>
                  <a:noFill/>
                </a:ln>
                <a:solidFill>
                  <a:schemeClr val="tx1"/>
                </a:solidFill>
                <a:effectLst/>
                <a:latin typeface="Arial" pitchFamily="34" charset="0"/>
              </a:rPr>
              <a:t>1641 г. построил обсерваторию,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на которой работал вместе с женой Елизаветой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 и помощниками. Сделал следующий шаг в деле усовершенствования зрительных труб.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  </a:t>
            </a:r>
            <a:endParaRPr kumimoji="0" lang="ru-RU" sz="30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0722" name="Picture 2" descr="Ян Гевелий и его квадрант"/>
          <p:cNvPicPr>
            <a:picLocks noChangeAspect="1" noChangeArrowheads="1"/>
          </p:cNvPicPr>
          <p:nvPr/>
        </p:nvPicPr>
        <p:blipFill>
          <a:blip r:embed="rId2" cstate="print"/>
          <a:srcRect/>
          <a:stretch>
            <a:fillRect/>
          </a:stretch>
        </p:blipFill>
        <p:spPr bwMode="auto">
          <a:xfrm>
            <a:off x="467544" y="1916832"/>
            <a:ext cx="2843985" cy="3772023"/>
          </a:xfrm>
          <a:prstGeom prst="rect">
            <a:avLst/>
          </a:prstGeom>
          <a:noFill/>
        </p:spPr>
      </p:pic>
      <p:sp>
        <p:nvSpPr>
          <p:cNvPr id="4" name="Прямоугольник 3"/>
          <p:cNvSpPr/>
          <p:nvPr/>
        </p:nvSpPr>
        <p:spPr>
          <a:xfrm>
            <a:off x="3275856" y="2132856"/>
            <a:ext cx="5544616" cy="1015663"/>
          </a:xfrm>
          <a:prstGeom prst="rect">
            <a:avLst/>
          </a:prstGeom>
        </p:spPr>
        <p:txBody>
          <a:bodyPr wrap="square">
            <a:spAutoFit/>
          </a:bodyPr>
          <a:lstStyle/>
          <a:p>
            <a:pPr algn="ctr"/>
            <a:r>
              <a:rPr lang="ru-RU" sz="2000" b="1" dirty="0" smtClean="0">
                <a:solidFill>
                  <a:srgbClr val="FF0000"/>
                </a:solidFill>
              </a:rPr>
              <a:t>Сын состоятельного гражданина польского города Гданьска Ян Гевелий занимался астрономией с детства. </a:t>
            </a:r>
            <a:endParaRPr lang="ru-RU" sz="2000" b="1" dirty="0">
              <a:solidFill>
                <a:srgbClr val="FF0000"/>
              </a:solidFill>
            </a:endParaRPr>
          </a:p>
        </p:txBody>
      </p:sp>
      <p:pic>
        <p:nvPicPr>
          <p:cNvPr id="30724" name="Picture 4" descr="Четырёхметровый рефлектор обсерватории Китт Пик введён в действие в 1973 году"/>
          <p:cNvPicPr>
            <a:picLocks noChangeAspect="1" noChangeArrowheads="1"/>
          </p:cNvPicPr>
          <p:nvPr/>
        </p:nvPicPr>
        <p:blipFill>
          <a:blip r:embed="rId3" cstate="print"/>
          <a:srcRect/>
          <a:stretch>
            <a:fillRect/>
          </a:stretch>
        </p:blipFill>
        <p:spPr bwMode="auto">
          <a:xfrm>
            <a:off x="5292080" y="3933056"/>
            <a:ext cx="2612661" cy="2763391"/>
          </a:xfrm>
          <a:prstGeom prst="rect">
            <a:avLst/>
          </a:prstGeom>
          <a:noFill/>
        </p:spPr>
      </p:pic>
      <p:sp>
        <p:nvSpPr>
          <p:cNvPr id="7" name="5-конечная звезда 6">
            <a:hlinkClick r:id="rId4" action="ppaction://hlinksldjump"/>
          </p:cNvPr>
          <p:cNvSpPr/>
          <p:nvPr/>
        </p:nvSpPr>
        <p:spPr>
          <a:xfrm>
            <a:off x="8100392" y="5373216"/>
            <a:ext cx="864096" cy="86409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фильм 7">
            <a:hlinkClick r:id="rId5" action="ppaction://hlinkfile" highlightClick="1"/>
          </p:cNvPr>
          <p:cNvSpPr/>
          <p:nvPr/>
        </p:nvSpPr>
        <p:spPr>
          <a:xfrm>
            <a:off x="3707904" y="5301208"/>
            <a:ext cx="792088" cy="50405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07504" y="6021288"/>
            <a:ext cx="4968552" cy="461665"/>
          </a:xfrm>
          <a:prstGeom prst="rect">
            <a:avLst/>
          </a:prstGeom>
          <a:noFill/>
        </p:spPr>
        <p:txBody>
          <a:bodyPr wrap="square" rtlCol="0">
            <a:spAutoFit/>
          </a:bodyPr>
          <a:lstStyle/>
          <a:p>
            <a:r>
              <a:rPr lang="ru-RU" sz="2400" b="1" dirty="0" smtClean="0"/>
              <a:t>Песенка о планетах  на англ. языке</a:t>
            </a:r>
            <a:endParaRPr lang="ru-RU"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11560" y="2564904"/>
            <a:ext cx="866775" cy="914400"/>
          </a:xfrm>
          <a:prstGeom prst="rect">
            <a:avLst/>
          </a:prstGeom>
          <a:noFill/>
          <a:ln w="9525">
            <a:noFill/>
            <a:miter lim="800000"/>
            <a:headEnd/>
            <a:tailEnd/>
          </a:ln>
        </p:spPr>
      </p:pic>
      <p:sp>
        <p:nvSpPr>
          <p:cNvPr id="4" name="TextBox 3"/>
          <p:cNvSpPr txBox="1"/>
          <p:nvPr/>
        </p:nvSpPr>
        <p:spPr>
          <a:xfrm>
            <a:off x="1547664" y="1628800"/>
            <a:ext cx="7272808" cy="3539430"/>
          </a:xfrm>
          <a:prstGeom prst="rect">
            <a:avLst/>
          </a:prstGeom>
          <a:noFill/>
        </p:spPr>
        <p:txBody>
          <a:bodyPr wrap="square" rtlCol="0">
            <a:spAutoFit/>
          </a:bodyPr>
          <a:lstStyle/>
          <a:p>
            <a:pPr marL="514350" indent="-514350">
              <a:buAutoNum type="arabicPeriod"/>
            </a:pPr>
            <a:r>
              <a:rPr lang="ru-RU" sz="2800" b="1" dirty="0" smtClean="0"/>
              <a:t>ПРОЧИТАЙТЕ ПО УЧЕБНИКУ стр. 29-32 </a:t>
            </a:r>
          </a:p>
          <a:p>
            <a:pPr marL="514350" indent="-514350">
              <a:buAutoNum type="arabicPeriod"/>
            </a:pPr>
            <a:endParaRPr lang="ru-RU" sz="2800" b="1" dirty="0" smtClean="0"/>
          </a:p>
          <a:p>
            <a:pPr marL="514350" indent="-514350">
              <a:buAutoNum type="arabicPeriod"/>
            </a:pPr>
            <a:r>
              <a:rPr lang="ru-RU" sz="2800" b="1" dirty="0" smtClean="0">
                <a:solidFill>
                  <a:srgbClr val="00B050"/>
                </a:solidFill>
              </a:rPr>
              <a:t>Стр. 33, «Подумайте!». Предложи свою таблицу для сравнения и заполни таблицу!</a:t>
            </a:r>
          </a:p>
          <a:p>
            <a:pPr marL="514350" indent="-514350">
              <a:buAutoNum type="arabicPeriod"/>
            </a:pPr>
            <a:endParaRPr lang="ru-RU" sz="2800" b="1" dirty="0" smtClean="0"/>
          </a:p>
          <a:p>
            <a:pPr marL="514350" indent="-514350"/>
            <a:r>
              <a:rPr lang="ru-RU" sz="2800" b="1" dirty="0" smtClean="0">
                <a:solidFill>
                  <a:srgbClr val="FF00FF"/>
                </a:solidFill>
              </a:rPr>
              <a:t>3.     Презентация о естествоиспытателях и астрономах Х</a:t>
            </a:r>
            <a:r>
              <a:rPr lang="en-US" sz="2800" b="1" dirty="0" smtClean="0">
                <a:solidFill>
                  <a:srgbClr val="FF00FF"/>
                </a:solidFill>
              </a:rPr>
              <a:t>V</a:t>
            </a:r>
            <a:r>
              <a:rPr lang="ru-RU" sz="2800" b="1" dirty="0" smtClean="0">
                <a:solidFill>
                  <a:srgbClr val="FF00FF"/>
                </a:solidFill>
              </a:rPr>
              <a:t> –Х</a:t>
            </a:r>
            <a:r>
              <a:rPr lang="en-US" sz="2800" b="1" dirty="0" smtClean="0">
                <a:solidFill>
                  <a:srgbClr val="FF00FF"/>
                </a:solidFill>
              </a:rPr>
              <a:t>VI </a:t>
            </a:r>
            <a:r>
              <a:rPr lang="ru-RU" sz="2800" b="1" dirty="0" smtClean="0">
                <a:solidFill>
                  <a:srgbClr val="FF00FF"/>
                </a:solidFill>
              </a:rPr>
              <a:t>веков.</a:t>
            </a:r>
            <a:endParaRPr lang="ru-RU" sz="2800" b="1" dirty="0">
              <a:solidFill>
                <a:srgbClr val="FF00FF"/>
              </a:solidFill>
            </a:endParaRPr>
          </a:p>
        </p:txBody>
      </p:sp>
      <p:pic>
        <p:nvPicPr>
          <p:cNvPr id="1026" name="Picture 5" descr="anifukur"/>
          <p:cNvPicPr>
            <a:picLocks noChangeAspect="1" noChangeArrowheads="1" noCrop="1"/>
          </p:cNvPicPr>
          <p:nvPr/>
        </p:nvPicPr>
        <p:blipFill>
          <a:blip r:embed="rId3" cstate="print"/>
          <a:srcRect/>
          <a:stretch>
            <a:fillRect/>
          </a:stretch>
        </p:blipFill>
        <p:spPr bwMode="auto">
          <a:xfrm>
            <a:off x="683568" y="4221088"/>
            <a:ext cx="762000" cy="1000125"/>
          </a:xfrm>
          <a:prstGeom prst="rect">
            <a:avLst/>
          </a:prstGeom>
          <a:noFill/>
          <a:ln w="9525">
            <a:noFill/>
            <a:miter lim="800000"/>
            <a:headEnd/>
            <a:tailEnd/>
          </a:ln>
        </p:spPr>
      </p:pic>
      <p:sp>
        <p:nvSpPr>
          <p:cNvPr id="5" name="5-конечная звезда 4">
            <a:hlinkClick r:id="rId4" action="ppaction://hlinksldjump"/>
          </p:cNvPr>
          <p:cNvSpPr/>
          <p:nvPr/>
        </p:nvSpPr>
        <p:spPr>
          <a:xfrm>
            <a:off x="7956376" y="476672"/>
            <a:ext cx="864096" cy="86409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xpert.com.ua/wp-content/uploads/2010/01/univers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332656"/>
            <a:ext cx="9324528" cy="5632311"/>
          </a:xfrm>
          <a:prstGeom prst="rect">
            <a:avLst/>
          </a:prstGeom>
          <a:noFill/>
        </p:spPr>
        <p:txBody>
          <a:bodyPr wrap="square" rtlCol="0">
            <a:spAutoFit/>
          </a:bodyPr>
          <a:lstStyle/>
          <a:p>
            <a:pPr marL="742950" indent="-742950" algn="ctr"/>
            <a:r>
              <a:rPr lang="ru-RU" sz="4000" b="1" dirty="0" smtClean="0">
                <a:solidFill>
                  <a:schemeClr val="bg1"/>
                </a:solidFill>
                <a:latin typeface="Bookman Old Style" pitchFamily="18" charset="0"/>
              </a:rPr>
              <a:t>План   урока</a:t>
            </a:r>
            <a:endParaRPr lang="en-US" sz="4000" b="1" dirty="0" smtClean="0">
              <a:solidFill>
                <a:schemeClr val="bg1"/>
              </a:solidFill>
              <a:latin typeface="Bookman Old Style" pitchFamily="18" charset="0"/>
            </a:endParaRPr>
          </a:p>
          <a:p>
            <a:pPr marL="742950" indent="-742950">
              <a:buFont typeface="+mj-lt"/>
              <a:buAutoNum type="arabicPeriod"/>
            </a:pPr>
            <a:endParaRPr lang="en-US" sz="4000" b="1" dirty="0" smtClean="0">
              <a:solidFill>
                <a:srgbClr val="FF0000"/>
              </a:solidFill>
              <a:latin typeface="Bookman Old Style" pitchFamily="18" charset="0"/>
            </a:endParaRPr>
          </a:p>
          <a:p>
            <a:pPr marL="742950" indent="-742950">
              <a:buFont typeface="+mj-lt"/>
              <a:buAutoNum type="arabicPeriod"/>
            </a:pPr>
            <a:r>
              <a:rPr lang="ru-RU" sz="4000" b="1" dirty="0" smtClean="0">
                <a:solidFill>
                  <a:srgbClr val="FF0000"/>
                </a:solidFill>
                <a:latin typeface="Bookman Old Style" pitchFamily="18" charset="0"/>
              </a:rPr>
              <a:t>Открытия </a:t>
            </a:r>
            <a:r>
              <a:rPr lang="en-US" sz="4000" b="1" dirty="0" smtClean="0">
                <a:solidFill>
                  <a:srgbClr val="FF0000"/>
                </a:solidFill>
                <a:latin typeface="Bookman Old Style" pitchFamily="18" charset="0"/>
              </a:rPr>
              <a:t>XIV-XVI </a:t>
            </a:r>
            <a:r>
              <a:rPr lang="ru-RU" sz="4000" b="1" dirty="0" smtClean="0">
                <a:solidFill>
                  <a:srgbClr val="FF0000"/>
                </a:solidFill>
                <a:latin typeface="Bookman Old Style" pitchFamily="18" charset="0"/>
              </a:rPr>
              <a:t>в.в.</a:t>
            </a:r>
          </a:p>
          <a:p>
            <a:pPr marL="742950" indent="-742950">
              <a:buFont typeface="+mj-lt"/>
              <a:buAutoNum type="arabicPeriod"/>
            </a:pPr>
            <a:endParaRPr lang="ru-RU" sz="4000" b="1" dirty="0" smtClean="0">
              <a:solidFill>
                <a:srgbClr val="FF0000"/>
              </a:solidFill>
              <a:latin typeface="Bookman Old Style" pitchFamily="18" charset="0"/>
            </a:endParaRPr>
          </a:p>
          <a:p>
            <a:pPr marL="742950" indent="-742950">
              <a:buFont typeface="+mj-lt"/>
              <a:buAutoNum type="arabicPeriod"/>
            </a:pPr>
            <a:r>
              <a:rPr lang="ru-RU" sz="4000" b="1" dirty="0" smtClean="0">
                <a:solidFill>
                  <a:srgbClr val="FF0000"/>
                </a:solidFill>
                <a:latin typeface="Bookman Old Style" pitchFamily="18" charset="0"/>
              </a:rPr>
              <a:t>Система мира по Копернику</a:t>
            </a:r>
          </a:p>
          <a:p>
            <a:pPr marL="742950" indent="-742950">
              <a:buFont typeface="+mj-lt"/>
              <a:buAutoNum type="arabicPeriod"/>
            </a:pPr>
            <a:endParaRPr lang="ru-RU" sz="4000" b="1" dirty="0" smtClean="0">
              <a:solidFill>
                <a:srgbClr val="FF0000"/>
              </a:solidFill>
              <a:latin typeface="Bookman Old Style" pitchFamily="18" charset="0"/>
            </a:endParaRPr>
          </a:p>
          <a:p>
            <a:pPr marL="742950" indent="-742950">
              <a:buFont typeface="+mj-lt"/>
              <a:buAutoNum type="arabicPeriod"/>
            </a:pPr>
            <a:r>
              <a:rPr lang="ru-RU" sz="4000" b="1" dirty="0" smtClean="0">
                <a:solidFill>
                  <a:srgbClr val="FF0000"/>
                </a:solidFill>
                <a:latin typeface="Bookman Old Style" pitchFamily="18" charset="0"/>
              </a:rPr>
              <a:t>Великие итальянцы</a:t>
            </a:r>
          </a:p>
          <a:p>
            <a:pPr marL="742950" indent="-742950">
              <a:buFont typeface="+mj-lt"/>
              <a:buAutoNum type="arabicPeriod"/>
            </a:pPr>
            <a:endParaRPr lang="ru-RU" sz="4000" b="1" dirty="0" smtClean="0">
              <a:solidFill>
                <a:srgbClr val="FF0000"/>
              </a:solidFill>
              <a:latin typeface="Bookman Old Style" pitchFamily="18" charset="0"/>
            </a:endParaRPr>
          </a:p>
          <a:p>
            <a:pPr marL="742950" indent="-742950"/>
            <a:endParaRPr lang="ru-RU" sz="4000" b="1" dirty="0">
              <a:solidFill>
                <a:srgbClr val="FF0000"/>
              </a:solidFill>
              <a:latin typeface="Bookman Old Style" pitchFamily="18" charset="0"/>
            </a:endParaRPr>
          </a:p>
        </p:txBody>
      </p:sp>
      <p:sp>
        <p:nvSpPr>
          <p:cNvPr id="4" name="5-конечная звезда 3">
            <a:hlinkClick r:id="rId3" action="ppaction://hlinksldjump"/>
          </p:cNvPr>
          <p:cNvSpPr/>
          <p:nvPr/>
        </p:nvSpPr>
        <p:spPr>
          <a:xfrm>
            <a:off x="7740352" y="4941168"/>
            <a:ext cx="864096" cy="86409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4"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5" dur="2000"/>
                                        <p:tgtEl>
                                          <p:spTgt spid="3">
                                            <p:txEl>
                                              <p:pRg st="4" end="4"/>
                                            </p:txEl>
                                          </p:spTgt>
                                        </p:tgtEl>
                                      </p:cBhvr>
                                    </p:animEffect>
                                  </p:childTnLst>
                                </p:cTn>
                              </p:par>
                            </p:childTnLst>
                          </p:cTn>
                        </p:par>
                        <p:par>
                          <p:cTn id="16" fill="hold">
                            <p:stCondLst>
                              <p:cond delay="3000"/>
                            </p:stCondLst>
                            <p:childTnLst>
                              <p:par>
                                <p:cTn id="17" presetID="55"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2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0" dur="2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Прямоугольник 1"/>
          <p:cNvSpPr/>
          <p:nvPr/>
        </p:nvSpPr>
        <p:spPr>
          <a:xfrm>
            <a:off x="2286000" y="3105835"/>
            <a:ext cx="4572000" cy="646331"/>
          </a:xfrm>
          <a:prstGeom prst="rect">
            <a:avLst/>
          </a:prstGeom>
        </p:spPr>
        <p:txBody>
          <a:bodyPr>
            <a:spAutoFit/>
          </a:bodyPr>
          <a:lstStyle/>
          <a:p>
            <a:r>
              <a:rPr lang="ru-RU" dirty="0" smtClean="0"/>
              <a:t/>
            </a:r>
            <a:br>
              <a:rPr lang="ru-RU" dirty="0" smtClean="0"/>
            </a:br>
            <a:endParaRPr lang="ru-RU" dirty="0"/>
          </a:p>
        </p:txBody>
      </p:sp>
      <p:sp>
        <p:nvSpPr>
          <p:cNvPr id="1026" name="Rectangle 2"/>
          <p:cNvSpPr>
            <a:spLocks noChangeArrowheads="1"/>
          </p:cNvSpPr>
          <p:nvPr/>
        </p:nvSpPr>
        <p:spPr bwMode="auto">
          <a:xfrm>
            <a:off x="0" y="0"/>
            <a:ext cx="282575" cy="0"/>
          </a:xfrm>
          <a:prstGeom prst="rect">
            <a:avLst/>
          </a:prstGeom>
          <a:solidFill>
            <a:srgbClr val="FFFFFF"/>
          </a:solidFill>
          <a:ln w="9525">
            <a:noFill/>
            <a:miter lim="800000"/>
            <a:headEnd/>
            <a:tailEnd/>
          </a:ln>
          <a:effectLst/>
        </p:spPr>
        <p:txBody>
          <a:bodyPr vert="horz" wrap="none" lIns="4761" tIns="6348" rIns="4761" bIns="6348"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645AD"/>
                </a:solidFill>
                <a:effectLst/>
                <a:latin typeface="Arial" pitchFamily="34" charset="0"/>
                <a:hlinkClick r:id="rId3"/>
              </a:rPr>
              <a:t>  </a:t>
            </a:r>
            <a:r>
              <a:rPr kumimoji="0" lang="ru-RU" sz="25200" b="0" i="0" u="none" strike="noStrike" cap="none" normalizeH="0" baseline="0" smtClean="0">
                <a:ln>
                  <a:noFill/>
                </a:ln>
                <a:solidFill>
                  <a:srgbClr val="0645AD"/>
                </a:solidFill>
                <a:effectLst/>
                <a:latin typeface="Arial" pitchFamily="34" charset="0"/>
              </a:rPr>
              <a:t/>
            </a:r>
            <a:br>
              <a:rPr kumimoji="0" lang="ru-RU" sz="25200" b="0" i="0" u="none" strike="noStrike" cap="none" normalizeH="0" baseline="0" smtClean="0">
                <a:ln>
                  <a:noFill/>
                </a:ln>
                <a:solidFill>
                  <a:srgbClr val="0645AD"/>
                </a:solidFill>
                <a:effectLst/>
                <a:latin typeface="Arial" pitchFamily="34" charset="0"/>
              </a:rPr>
            </a:br>
            <a:endParaRPr kumimoji="0" lang="ru-RU" sz="1800" b="0" i="0" u="none" strike="noStrike" cap="none" normalizeH="0" baseline="0" smtClean="0">
              <a:ln>
                <a:noFill/>
              </a:ln>
              <a:solidFill>
                <a:srgbClr val="0645AD"/>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600" b="0" i="1" u="none" strike="noStrike" cap="none" normalizeH="0" baseline="0" smtClean="0">
                <a:ln>
                  <a:noFill/>
                </a:ln>
                <a:solidFill>
                  <a:srgbClr val="CD0A0A"/>
                </a:solidFill>
                <a:effectLst/>
                <a:latin typeface="Arial" pitchFamily="34" charset="0"/>
                <a:hlinkClick r:id="rId3" tooltip="Magellan Elcano Circumnavigation-ru.svg"/>
              </a:rPr>
              <a:t>Magellan_Elcano_Circumnavigation-ru.svg</a:t>
            </a:r>
            <a:r>
              <a:rPr kumimoji="0" lang="ru-RU" sz="600" b="0" i="0" u="none" strike="noStrike" cap="none" normalizeH="0" baseline="0" smtClean="0">
                <a:ln>
                  <a:noFill/>
                </a:ln>
                <a:solidFill>
                  <a:srgbClr val="0645AD"/>
                </a:solidFill>
                <a:effectLst/>
                <a:latin typeface="Arial" pitchFamily="34" charset="0"/>
              </a:rPr>
              <a:t>‎ </a:t>
            </a:r>
            <a:r>
              <a:rPr kumimoji="0" lang="ru-RU" sz="75000" b="0" i="0" u="none" strike="noStrike" cap="none" normalizeH="0" baseline="0" smtClean="0">
                <a:ln>
                  <a:noFill/>
                </a:ln>
                <a:solidFill>
                  <a:srgbClr val="666666"/>
                </a:solidFill>
                <a:effectLst/>
                <a:latin typeface="Courier New" pitchFamily="49" charset="0"/>
              </a:rPr>
              <a:t>(SVG-файл, номинально 2249 × 1181 пикселов, размер файла: 224 КБ)</a:t>
            </a:r>
            <a:r>
              <a:rPr kumimoji="0" lang="ru-RU" sz="600" b="0" i="0" u="none" strike="noStrike" cap="none" normalizeH="0" baseline="0" smtClean="0">
                <a:ln>
                  <a:noFill/>
                </a:ln>
                <a:solidFill>
                  <a:srgbClr val="0645AD"/>
                </a:solidFill>
                <a:effectLst/>
                <a:latin typeface="Arial" pitchFamily="34" charset="0"/>
              </a:rPr>
              <a:t> </a:t>
            </a:r>
            <a:endParaRPr kumimoji="0" lang="ru-RU" sz="1800" b="0" i="0" u="none" strike="noStrike" cap="none" normalizeH="0" baseline="0" smtClean="0">
              <a:ln>
                <a:noFill/>
              </a:ln>
              <a:solidFill>
                <a:srgbClr val="0645AD"/>
              </a:solidFill>
              <a:effectLst/>
              <a:latin typeface="Arial" pitchFamily="34" charset="0"/>
            </a:endParaRPr>
          </a:p>
        </p:txBody>
      </p:sp>
      <p:pic>
        <p:nvPicPr>
          <p:cNvPr id="1027" name="Picture 3" descr="Файл:Magellan Elcano Circumnavigation-ru.svg">
            <a:hlinkClick r:id="rId3"/>
          </p:cNvPr>
          <p:cNvPicPr>
            <a:picLocks noChangeAspect="1" noChangeArrowheads="1"/>
          </p:cNvPicPr>
          <p:nvPr/>
        </p:nvPicPr>
        <p:blipFill>
          <a:blip r:embed="rId4" cstate="print"/>
          <a:srcRect/>
          <a:stretch>
            <a:fillRect/>
          </a:stretch>
        </p:blipFill>
        <p:spPr bwMode="auto">
          <a:xfrm>
            <a:off x="9075738" y="-120335675"/>
            <a:ext cx="7620000" cy="4000500"/>
          </a:xfrm>
          <a:prstGeom prst="rect">
            <a:avLst/>
          </a:prstGeom>
          <a:noFill/>
        </p:spPr>
      </p:pic>
      <p:pic>
        <p:nvPicPr>
          <p:cNvPr id="1029" name="Picture 5" descr="Файл:Magellan Elcano Circumnavigation-ru.svg">
            <a:hlinkClick r:id="rId3"/>
          </p:cNvPr>
          <p:cNvPicPr>
            <a:picLocks noChangeAspect="1" noChangeArrowheads="1"/>
          </p:cNvPicPr>
          <p:nvPr/>
        </p:nvPicPr>
        <p:blipFill>
          <a:blip r:embed="rId4" cstate="print"/>
          <a:srcRect/>
          <a:stretch>
            <a:fillRect/>
          </a:stretch>
        </p:blipFill>
        <p:spPr bwMode="auto">
          <a:xfrm>
            <a:off x="395536" y="764704"/>
            <a:ext cx="8319696" cy="4365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f/fb/CopernicusHouse.jpg/220px-CopernicusHouse.jpg">
            <a:hlinkClick r:id="rId2"/>
          </p:cNvPr>
          <p:cNvPicPr>
            <a:picLocks noChangeAspect="1" noChangeArrowheads="1"/>
          </p:cNvPicPr>
          <p:nvPr/>
        </p:nvPicPr>
        <p:blipFill>
          <a:blip r:embed="rId3" cstate="print"/>
          <a:srcRect/>
          <a:stretch>
            <a:fillRect/>
          </a:stretch>
        </p:blipFill>
        <p:spPr bwMode="auto">
          <a:xfrm>
            <a:off x="251520" y="3429000"/>
            <a:ext cx="2016224" cy="2463553"/>
          </a:xfrm>
          <a:prstGeom prst="rect">
            <a:avLst/>
          </a:prstGeom>
          <a:noFill/>
        </p:spPr>
      </p:pic>
      <p:sp>
        <p:nvSpPr>
          <p:cNvPr id="1027" name="Rectangle 3"/>
          <p:cNvSpPr>
            <a:spLocks noChangeArrowheads="1"/>
          </p:cNvSpPr>
          <p:nvPr/>
        </p:nvSpPr>
        <p:spPr bwMode="auto">
          <a:xfrm>
            <a:off x="107504" y="5934670"/>
            <a:ext cx="36724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Польша, </a:t>
            </a:r>
            <a:r>
              <a:rPr kumimoji="0" lang="ru-RU" sz="1800" b="1" i="0" u="none" strike="noStrike" cap="none" normalizeH="0" baseline="0" dirty="0" err="1" smtClean="0">
                <a:ln>
                  <a:noFill/>
                </a:ln>
                <a:solidFill>
                  <a:schemeClr val="tx1"/>
                </a:solidFill>
                <a:effectLst/>
                <a:latin typeface="Arial" charset="0"/>
              </a:rPr>
              <a:t>г.Торунь</a:t>
            </a:r>
            <a:r>
              <a:rPr kumimoji="0" lang="ru-RU" sz="1800" b="1"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 дом, где родился </a:t>
            </a:r>
            <a:r>
              <a:rPr lang="ru-RU" b="1" dirty="0" smtClean="0">
                <a:latin typeface="Arial" charset="0"/>
              </a:rPr>
              <a:t>Н.</a:t>
            </a:r>
            <a:r>
              <a:rPr kumimoji="0" lang="ru-RU" sz="1800" b="1" i="0" u="none" strike="noStrike" cap="none" normalizeH="0" baseline="0" dirty="0" smtClean="0">
                <a:ln>
                  <a:noFill/>
                </a:ln>
                <a:solidFill>
                  <a:schemeClr val="tx1"/>
                </a:solidFill>
                <a:effectLst/>
                <a:latin typeface="Arial" charset="0"/>
              </a:rPr>
              <a:t> Коперник</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endParaRPr>
          </a:p>
        </p:txBody>
      </p:sp>
      <p:sp>
        <p:nvSpPr>
          <p:cNvPr id="7" name="Прямоугольник 6"/>
          <p:cNvSpPr/>
          <p:nvPr/>
        </p:nvSpPr>
        <p:spPr>
          <a:xfrm>
            <a:off x="2411760" y="4797152"/>
            <a:ext cx="4248472" cy="707886"/>
          </a:xfrm>
          <a:prstGeom prst="rect">
            <a:avLst/>
          </a:prstGeom>
        </p:spPr>
        <p:txBody>
          <a:bodyPr wrap="square">
            <a:spAutoFit/>
          </a:bodyPr>
          <a:lstStyle/>
          <a:p>
            <a:r>
              <a:rPr lang="en-US" sz="2000" b="1" i="1" dirty="0" smtClean="0"/>
              <a:t>De </a:t>
            </a:r>
            <a:r>
              <a:rPr lang="en-US" sz="2000" b="1" i="1" dirty="0" err="1" smtClean="0"/>
              <a:t>revolutionibus</a:t>
            </a:r>
            <a:r>
              <a:rPr lang="en-US" sz="2000" b="1" i="1" dirty="0" smtClean="0"/>
              <a:t> </a:t>
            </a:r>
            <a:r>
              <a:rPr lang="en-US" sz="2000" b="1" i="1" dirty="0" err="1" smtClean="0"/>
              <a:t>orbium</a:t>
            </a:r>
            <a:r>
              <a:rPr lang="en-US" sz="2000" b="1" i="1" dirty="0" smtClean="0"/>
              <a:t> </a:t>
            </a:r>
            <a:r>
              <a:rPr lang="en-US" sz="2000" b="1" i="1" dirty="0" err="1" smtClean="0"/>
              <a:t>coelestium</a:t>
            </a:r>
            <a:endParaRPr lang="ru-RU" sz="2000" b="1" i="1" dirty="0" smtClean="0"/>
          </a:p>
          <a:p>
            <a:r>
              <a:rPr lang="en-US" sz="2000" b="1" dirty="0" smtClean="0"/>
              <a:t> («</a:t>
            </a:r>
            <a:r>
              <a:rPr lang="ru-RU" sz="2000" b="1" dirty="0" smtClean="0"/>
              <a:t>Об обращении небесных сфер»). </a:t>
            </a:r>
            <a:endParaRPr lang="ru-RU" sz="2000" b="1" dirty="0"/>
          </a:p>
        </p:txBody>
      </p:sp>
      <p:pic>
        <p:nvPicPr>
          <p:cNvPr id="1029" name="Picture 5" descr="Файл:Pkopernik.png">
            <a:hlinkClick r:id="rId4"/>
          </p:cNvPr>
          <p:cNvPicPr>
            <a:picLocks noChangeAspect="1" noChangeArrowheads="1"/>
          </p:cNvPicPr>
          <p:nvPr/>
        </p:nvPicPr>
        <p:blipFill>
          <a:blip r:embed="rId5" cstate="print"/>
          <a:srcRect/>
          <a:stretch>
            <a:fillRect/>
          </a:stretch>
        </p:blipFill>
        <p:spPr bwMode="auto">
          <a:xfrm>
            <a:off x="6588224" y="3356992"/>
            <a:ext cx="2431635" cy="3385106"/>
          </a:xfrm>
          <a:prstGeom prst="rect">
            <a:avLst/>
          </a:prstGeom>
          <a:noFill/>
        </p:spPr>
      </p:pic>
      <p:pic>
        <p:nvPicPr>
          <p:cNvPr id="1031" name="Picture 7" descr="Файл:Kopernik.JPG">
            <a:hlinkClick r:id="rId6"/>
          </p:cNvPr>
          <p:cNvPicPr>
            <a:picLocks noChangeAspect="1" noChangeArrowheads="1"/>
          </p:cNvPicPr>
          <p:nvPr/>
        </p:nvPicPr>
        <p:blipFill>
          <a:blip r:embed="rId7" cstate="print"/>
          <a:srcRect/>
          <a:stretch>
            <a:fillRect/>
          </a:stretch>
        </p:blipFill>
        <p:spPr bwMode="auto">
          <a:xfrm>
            <a:off x="107504" y="116632"/>
            <a:ext cx="2834910" cy="3355951"/>
          </a:xfrm>
          <a:prstGeom prst="rect">
            <a:avLst/>
          </a:prstGeom>
          <a:noFill/>
        </p:spPr>
      </p:pic>
      <p:sp>
        <p:nvSpPr>
          <p:cNvPr id="8" name="TextBox 7"/>
          <p:cNvSpPr txBox="1"/>
          <p:nvPr/>
        </p:nvSpPr>
        <p:spPr>
          <a:xfrm>
            <a:off x="2771800" y="188640"/>
            <a:ext cx="5688632" cy="3108543"/>
          </a:xfrm>
          <a:prstGeom prst="rect">
            <a:avLst/>
          </a:prstGeom>
          <a:noFill/>
        </p:spPr>
        <p:txBody>
          <a:bodyPr wrap="square" rtlCol="0">
            <a:spAutoFit/>
          </a:bodyPr>
          <a:lstStyle/>
          <a:p>
            <a:pPr algn="ctr"/>
            <a:r>
              <a:rPr lang="ru-RU" sz="2800" b="1" dirty="0" smtClean="0">
                <a:solidFill>
                  <a:srgbClr val="FF0000"/>
                </a:solidFill>
                <a:latin typeface="Bookman Old Style" pitchFamily="18" charset="0"/>
              </a:rPr>
              <a:t>НИКОЛАЙ КОПЕРНИК </a:t>
            </a:r>
          </a:p>
          <a:p>
            <a:pPr algn="ctr"/>
            <a:r>
              <a:rPr lang="ru-RU" sz="2800" b="1" dirty="0" smtClean="0">
                <a:solidFill>
                  <a:srgbClr val="FF0000"/>
                </a:solidFill>
                <a:latin typeface="Bookman Old Style" pitchFamily="18" charset="0"/>
              </a:rPr>
              <a:t>(1473-1543) </a:t>
            </a:r>
          </a:p>
          <a:p>
            <a:pPr algn="ctr"/>
            <a:r>
              <a:rPr lang="ru-RU" sz="2800" b="1" dirty="0" smtClean="0">
                <a:latin typeface="Bookman Old Style" pitchFamily="18" charset="0"/>
              </a:rPr>
              <a:t>польский астроном, математик, экономист, каноник.</a:t>
            </a:r>
          </a:p>
          <a:p>
            <a:pPr algn="ctr"/>
            <a:r>
              <a:rPr lang="ru-RU" sz="2800" b="1" dirty="0" smtClean="0">
                <a:latin typeface="Bookman Old Style" pitchFamily="18" charset="0"/>
              </a:rPr>
              <a:t> </a:t>
            </a:r>
            <a:r>
              <a:rPr lang="ru-RU" sz="2800" b="1" dirty="0" smtClean="0">
                <a:solidFill>
                  <a:srgbClr val="0070C0"/>
                </a:solidFill>
                <a:latin typeface="Bookman Old Style" pitchFamily="18" charset="0"/>
              </a:rPr>
              <a:t>Автор гелиоцентрической системы мира.</a:t>
            </a:r>
            <a:endParaRPr lang="ru-RU" sz="2800" b="1" dirty="0">
              <a:solidFill>
                <a:srgbClr val="0070C0"/>
              </a:solidFill>
              <a:latin typeface="Bookman Old Style" pitchFamily="18" charset="0"/>
            </a:endParaRPr>
          </a:p>
        </p:txBody>
      </p:sp>
      <p:pic>
        <p:nvPicPr>
          <p:cNvPr id="9" name="Picture 2"/>
          <p:cNvPicPr>
            <a:picLocks noChangeAspect="1" noChangeArrowheads="1"/>
          </p:cNvPicPr>
          <p:nvPr/>
        </p:nvPicPr>
        <p:blipFill>
          <a:blip r:embed="rId8" cstate="print"/>
          <a:srcRect/>
          <a:stretch>
            <a:fillRect/>
          </a:stretch>
        </p:blipFill>
        <p:spPr bwMode="auto">
          <a:xfrm>
            <a:off x="7534275" y="764704"/>
            <a:ext cx="1609725"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ollection.edu.yar.ru/catalog/res/606f3e8f-e0fe-11db-8314-0800200c9a66/view/"/>
          <p:cNvPicPr>
            <a:picLocks noChangeAspect="1" noChangeArrowheads="1"/>
          </p:cNvPicPr>
          <p:nvPr/>
        </p:nvPicPr>
        <p:blipFill>
          <a:blip r:embed="rId3" cstate="print"/>
          <a:srcRect/>
          <a:stretch>
            <a:fillRect/>
          </a:stretch>
        </p:blipFill>
        <p:spPr bwMode="auto">
          <a:xfrm>
            <a:off x="5687616" y="3212976"/>
            <a:ext cx="3456384" cy="3456384"/>
          </a:xfrm>
          <a:prstGeom prst="rect">
            <a:avLst/>
          </a:prstGeom>
          <a:noFill/>
        </p:spPr>
      </p:pic>
      <p:sp>
        <p:nvSpPr>
          <p:cNvPr id="7" name="TextBox 6"/>
          <p:cNvSpPr txBox="1"/>
          <p:nvPr/>
        </p:nvSpPr>
        <p:spPr>
          <a:xfrm>
            <a:off x="107504" y="188640"/>
            <a:ext cx="9036496" cy="6278642"/>
          </a:xfrm>
          <a:prstGeom prst="rect">
            <a:avLst/>
          </a:prstGeom>
          <a:noFill/>
        </p:spPr>
        <p:txBody>
          <a:bodyPr wrap="square" rtlCol="0">
            <a:spAutoFit/>
          </a:bodyPr>
          <a:lstStyle/>
          <a:p>
            <a:pPr>
              <a:buFont typeface="Wingdings" pitchFamily="2" charset="2"/>
              <a:buChar char="v"/>
            </a:pPr>
            <a:r>
              <a:rPr lang="ru-RU" sz="3200" b="1" dirty="0" smtClean="0">
                <a:latin typeface="Bookman Old Style" pitchFamily="18" charset="0"/>
              </a:rPr>
              <a:t>Земля вращается вокруг Солнца.</a:t>
            </a:r>
          </a:p>
          <a:p>
            <a:pPr>
              <a:buFont typeface="Wingdings" pitchFamily="2" charset="2"/>
              <a:buChar char="v"/>
            </a:pPr>
            <a:endParaRPr lang="ru-RU" sz="3200" b="1" dirty="0" smtClean="0">
              <a:latin typeface="Bookman Old Style" pitchFamily="18" charset="0"/>
            </a:endParaRPr>
          </a:p>
          <a:p>
            <a:pPr>
              <a:buFont typeface="Wingdings" pitchFamily="2" charset="2"/>
              <a:buChar char="v"/>
            </a:pPr>
            <a:r>
              <a:rPr lang="ru-RU" sz="3200" b="1" dirty="0" smtClean="0">
                <a:latin typeface="Bookman Old Style" pitchFamily="18" charset="0"/>
              </a:rPr>
              <a:t>Центр мира – Солнце.</a:t>
            </a:r>
          </a:p>
          <a:p>
            <a:endParaRPr lang="ru-RU" sz="3200" b="1" dirty="0" smtClean="0">
              <a:latin typeface="Bookman Old Style" pitchFamily="18" charset="0"/>
            </a:endParaRPr>
          </a:p>
          <a:p>
            <a:pPr>
              <a:buFont typeface="Wingdings" pitchFamily="2" charset="2"/>
              <a:buChar char="v"/>
            </a:pPr>
            <a:r>
              <a:rPr lang="ru-RU" sz="3200" b="1" dirty="0" smtClean="0">
                <a:latin typeface="Bookman Old Style" pitchFamily="18" charset="0"/>
              </a:rPr>
              <a:t>Все планеты движутся вокруг Солнца, вращаясь при этом вокруг собственной оси.</a:t>
            </a:r>
          </a:p>
          <a:p>
            <a:pPr>
              <a:buFontTx/>
              <a:buChar char="-"/>
            </a:pPr>
            <a:endParaRPr lang="ru-RU" sz="3200" b="1" dirty="0" smtClean="0">
              <a:latin typeface="Bookman Old Style" pitchFamily="18" charset="0"/>
            </a:endParaRPr>
          </a:p>
          <a:p>
            <a:pPr>
              <a:buFont typeface="Wingdings" pitchFamily="2" charset="2"/>
              <a:buChar char="v"/>
            </a:pPr>
            <a:r>
              <a:rPr lang="ru-RU" sz="3200" b="1" dirty="0" smtClean="0">
                <a:latin typeface="Bookman Old Style" pitchFamily="18" charset="0"/>
              </a:rPr>
              <a:t>Звезды неподвижны.</a:t>
            </a:r>
          </a:p>
          <a:p>
            <a:r>
              <a:rPr lang="ru-RU" sz="3200" b="1" dirty="0" smtClean="0">
                <a:latin typeface="Bookman Old Style" pitchFamily="18" charset="0"/>
              </a:rPr>
              <a:t>Они образуют сферу,</a:t>
            </a:r>
          </a:p>
          <a:p>
            <a:r>
              <a:rPr lang="ru-RU" sz="3200" b="1" dirty="0" smtClean="0">
                <a:latin typeface="Bookman Old Style" pitchFamily="18" charset="0"/>
              </a:rPr>
              <a:t>которая ограничивает </a:t>
            </a:r>
          </a:p>
          <a:p>
            <a:r>
              <a:rPr lang="ru-RU" sz="3200" b="1" dirty="0" smtClean="0">
                <a:latin typeface="Bookman Old Style" pitchFamily="18" charset="0"/>
              </a:rPr>
              <a:t>Вселенную.</a:t>
            </a:r>
          </a:p>
          <a:p>
            <a:pPr>
              <a:buFontTx/>
              <a:buChar char="-"/>
            </a:pPr>
            <a:endParaRPr lang="ru-RU" dirty="0"/>
          </a:p>
        </p:txBody>
      </p:sp>
      <p:pic>
        <p:nvPicPr>
          <p:cNvPr id="1026" name="Picture 2"/>
          <p:cNvPicPr>
            <a:picLocks noChangeAspect="1" noChangeArrowheads="1"/>
          </p:cNvPicPr>
          <p:nvPr/>
        </p:nvPicPr>
        <p:blipFill>
          <a:blip r:embed="rId4" cstate="print"/>
          <a:srcRect/>
          <a:stretch>
            <a:fillRect/>
          </a:stretch>
        </p:blipFill>
        <p:spPr bwMode="auto">
          <a:xfrm>
            <a:off x="7452320" y="836712"/>
            <a:ext cx="1609725"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2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20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7">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 calcmode="lin" valueType="num">
                                      <p:cBhvr additive="base">
                                        <p:cTn id="29" dur="20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7">
                                            <p:txEl>
                                              <p:pRg st="7" end="7"/>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 calcmode="lin" valueType="num">
                                      <p:cBhvr additive="base">
                                        <p:cTn id="33" dur="20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7">
                                            <p:txEl>
                                              <p:pRg st="8" end="8"/>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 calcmode="lin" valueType="num">
                                      <p:cBhvr additive="base">
                                        <p:cTn id="37" dur="20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9" presetClass="emph" presetSubtype="0" fill="hold" nodeType="clickEffect">
                                  <p:stCondLst>
                                    <p:cond delay="0"/>
                                  </p:stCondLst>
                                  <p:childTnLst>
                                    <p:animClr clrSpc="rgb">
                                      <p:cBhvr override="childStyle">
                                        <p:cTn id="42" dur="500" fill="hold"/>
                                        <p:tgtEl>
                                          <p:spTgt spid="7">
                                            <p:txEl>
                                              <p:pRg st="6" end="6"/>
                                            </p:txEl>
                                          </p:spTgt>
                                        </p:tgtEl>
                                        <p:attrNameLst>
                                          <p:attrName>style.color</p:attrName>
                                        </p:attrNameLst>
                                      </p:cBhvr>
                                      <p:to>
                                        <a:srgbClr val="FB3413"/>
                                      </p:to>
                                    </p:animClr>
                                    <p:animClr clrSpc="rgb">
                                      <p:cBhvr>
                                        <p:cTn id="43" dur="500" fill="hold"/>
                                        <p:tgtEl>
                                          <p:spTgt spid="7">
                                            <p:txEl>
                                              <p:pRg st="6" end="6"/>
                                            </p:txEl>
                                          </p:spTgt>
                                        </p:tgtEl>
                                        <p:attrNameLst>
                                          <p:attrName>fillcolor</p:attrName>
                                        </p:attrNameLst>
                                      </p:cBhvr>
                                      <p:to>
                                        <a:srgbClr val="FB3413"/>
                                      </p:to>
                                    </p:animClr>
                                    <p:set>
                                      <p:cBhvr>
                                        <p:cTn id="44" dur="500" fill="hold"/>
                                        <p:tgtEl>
                                          <p:spTgt spid="7">
                                            <p:txEl>
                                              <p:pRg st="6" end="6"/>
                                            </p:txEl>
                                          </p:spTgt>
                                        </p:tgtEl>
                                        <p:attrNameLst>
                                          <p:attrName>fill.type</p:attrName>
                                        </p:attrNameLst>
                                      </p:cBhvr>
                                      <p:to>
                                        <p:strVal val="solid"/>
                                      </p:to>
                                    </p:set>
                                    <p:set>
                                      <p:cBhvr>
                                        <p:cTn id="45" dur="500" fill="hold"/>
                                        <p:tgtEl>
                                          <p:spTgt spid="7">
                                            <p:txEl>
                                              <p:pRg st="6" end="6"/>
                                            </p:txEl>
                                          </p:spTgt>
                                        </p:tgtEl>
                                        <p:attrNameLst>
                                          <p:attrName>fill.on</p:attrName>
                                        </p:attrNameLst>
                                      </p:cBhvr>
                                      <p:to>
                                        <p:strVal val="true"/>
                                      </p:to>
                                    </p:set>
                                  </p:childTnLst>
                                </p:cTn>
                              </p:par>
                              <p:par>
                                <p:cTn id="46" presetID="19" presetClass="emph" presetSubtype="0" fill="hold" nodeType="withEffect">
                                  <p:stCondLst>
                                    <p:cond delay="0"/>
                                  </p:stCondLst>
                                  <p:childTnLst>
                                    <p:animClr clrSpc="rgb">
                                      <p:cBhvr override="childStyle">
                                        <p:cTn id="47" dur="500" fill="hold"/>
                                        <p:tgtEl>
                                          <p:spTgt spid="7">
                                            <p:txEl>
                                              <p:pRg st="7" end="7"/>
                                            </p:txEl>
                                          </p:spTgt>
                                        </p:tgtEl>
                                        <p:attrNameLst>
                                          <p:attrName>style.color</p:attrName>
                                        </p:attrNameLst>
                                      </p:cBhvr>
                                      <p:to>
                                        <a:srgbClr val="FB3413"/>
                                      </p:to>
                                    </p:animClr>
                                    <p:animClr clrSpc="rgb">
                                      <p:cBhvr>
                                        <p:cTn id="48" dur="500" fill="hold"/>
                                        <p:tgtEl>
                                          <p:spTgt spid="7">
                                            <p:txEl>
                                              <p:pRg st="7" end="7"/>
                                            </p:txEl>
                                          </p:spTgt>
                                        </p:tgtEl>
                                        <p:attrNameLst>
                                          <p:attrName>fillcolor</p:attrName>
                                        </p:attrNameLst>
                                      </p:cBhvr>
                                      <p:to>
                                        <a:srgbClr val="FB3413"/>
                                      </p:to>
                                    </p:animClr>
                                    <p:set>
                                      <p:cBhvr>
                                        <p:cTn id="49" dur="500" fill="hold"/>
                                        <p:tgtEl>
                                          <p:spTgt spid="7">
                                            <p:txEl>
                                              <p:pRg st="7" end="7"/>
                                            </p:txEl>
                                          </p:spTgt>
                                        </p:tgtEl>
                                        <p:attrNameLst>
                                          <p:attrName>fill.type</p:attrName>
                                        </p:attrNameLst>
                                      </p:cBhvr>
                                      <p:to>
                                        <p:strVal val="solid"/>
                                      </p:to>
                                    </p:set>
                                    <p:set>
                                      <p:cBhvr>
                                        <p:cTn id="50" dur="500" fill="hold"/>
                                        <p:tgtEl>
                                          <p:spTgt spid="7">
                                            <p:txEl>
                                              <p:pRg st="7" end="7"/>
                                            </p:txEl>
                                          </p:spTgt>
                                        </p:tgtEl>
                                        <p:attrNameLst>
                                          <p:attrName>fill.on</p:attrName>
                                        </p:attrNameLst>
                                      </p:cBhvr>
                                      <p:to>
                                        <p:strVal val="true"/>
                                      </p:to>
                                    </p:set>
                                  </p:childTnLst>
                                </p:cTn>
                              </p:par>
                              <p:par>
                                <p:cTn id="51" presetID="19" presetClass="emph" presetSubtype="0" fill="hold" nodeType="withEffect">
                                  <p:stCondLst>
                                    <p:cond delay="0"/>
                                  </p:stCondLst>
                                  <p:childTnLst>
                                    <p:animClr clrSpc="rgb">
                                      <p:cBhvr override="childStyle">
                                        <p:cTn id="52" dur="500" fill="hold"/>
                                        <p:tgtEl>
                                          <p:spTgt spid="7">
                                            <p:txEl>
                                              <p:pRg st="8" end="8"/>
                                            </p:txEl>
                                          </p:spTgt>
                                        </p:tgtEl>
                                        <p:attrNameLst>
                                          <p:attrName>style.color</p:attrName>
                                        </p:attrNameLst>
                                      </p:cBhvr>
                                      <p:to>
                                        <a:srgbClr val="FB3413"/>
                                      </p:to>
                                    </p:animClr>
                                    <p:animClr clrSpc="rgb">
                                      <p:cBhvr>
                                        <p:cTn id="53" dur="500" fill="hold"/>
                                        <p:tgtEl>
                                          <p:spTgt spid="7">
                                            <p:txEl>
                                              <p:pRg st="8" end="8"/>
                                            </p:txEl>
                                          </p:spTgt>
                                        </p:tgtEl>
                                        <p:attrNameLst>
                                          <p:attrName>fillcolor</p:attrName>
                                        </p:attrNameLst>
                                      </p:cBhvr>
                                      <p:to>
                                        <a:srgbClr val="FB3413"/>
                                      </p:to>
                                    </p:animClr>
                                    <p:set>
                                      <p:cBhvr>
                                        <p:cTn id="54" dur="500" fill="hold"/>
                                        <p:tgtEl>
                                          <p:spTgt spid="7">
                                            <p:txEl>
                                              <p:pRg st="8" end="8"/>
                                            </p:txEl>
                                          </p:spTgt>
                                        </p:tgtEl>
                                        <p:attrNameLst>
                                          <p:attrName>fill.type</p:attrName>
                                        </p:attrNameLst>
                                      </p:cBhvr>
                                      <p:to>
                                        <p:strVal val="solid"/>
                                      </p:to>
                                    </p:set>
                                    <p:set>
                                      <p:cBhvr>
                                        <p:cTn id="55" dur="500" fill="hold"/>
                                        <p:tgtEl>
                                          <p:spTgt spid="7">
                                            <p:txEl>
                                              <p:pRg st="8" end="8"/>
                                            </p:txEl>
                                          </p:spTgt>
                                        </p:tgtEl>
                                        <p:attrNameLst>
                                          <p:attrName>fill.on</p:attrName>
                                        </p:attrNameLst>
                                      </p:cBhvr>
                                      <p:to>
                                        <p:strVal val="true"/>
                                      </p:to>
                                    </p:set>
                                  </p:childTnLst>
                                </p:cTn>
                              </p:par>
                              <p:par>
                                <p:cTn id="56" presetID="19" presetClass="emph" presetSubtype="0" fill="hold" nodeType="withEffect">
                                  <p:stCondLst>
                                    <p:cond delay="0"/>
                                  </p:stCondLst>
                                  <p:childTnLst>
                                    <p:animClr clrSpc="rgb">
                                      <p:cBhvr override="childStyle">
                                        <p:cTn id="57" dur="500" fill="hold"/>
                                        <p:tgtEl>
                                          <p:spTgt spid="7">
                                            <p:txEl>
                                              <p:pRg st="9" end="9"/>
                                            </p:txEl>
                                          </p:spTgt>
                                        </p:tgtEl>
                                        <p:attrNameLst>
                                          <p:attrName>style.color</p:attrName>
                                        </p:attrNameLst>
                                      </p:cBhvr>
                                      <p:to>
                                        <a:srgbClr val="FB3413"/>
                                      </p:to>
                                    </p:animClr>
                                    <p:animClr clrSpc="rgb">
                                      <p:cBhvr>
                                        <p:cTn id="58" dur="500" fill="hold"/>
                                        <p:tgtEl>
                                          <p:spTgt spid="7">
                                            <p:txEl>
                                              <p:pRg st="9" end="9"/>
                                            </p:txEl>
                                          </p:spTgt>
                                        </p:tgtEl>
                                        <p:attrNameLst>
                                          <p:attrName>fillcolor</p:attrName>
                                        </p:attrNameLst>
                                      </p:cBhvr>
                                      <p:to>
                                        <a:srgbClr val="FB3413"/>
                                      </p:to>
                                    </p:animClr>
                                    <p:set>
                                      <p:cBhvr>
                                        <p:cTn id="59" dur="500" fill="hold"/>
                                        <p:tgtEl>
                                          <p:spTgt spid="7">
                                            <p:txEl>
                                              <p:pRg st="9" end="9"/>
                                            </p:txEl>
                                          </p:spTgt>
                                        </p:tgtEl>
                                        <p:attrNameLst>
                                          <p:attrName>fill.type</p:attrName>
                                        </p:attrNameLst>
                                      </p:cBhvr>
                                      <p:to>
                                        <p:strVal val="solid"/>
                                      </p:to>
                                    </p:set>
                                    <p:set>
                                      <p:cBhvr>
                                        <p:cTn id="60" dur="500" fill="hold"/>
                                        <p:tgtEl>
                                          <p:spTgt spid="7">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Файл:Giordano Bruno BW 1.JPG">
            <a:hlinkClick r:id="rId3"/>
          </p:cNvPr>
          <p:cNvPicPr>
            <a:picLocks noChangeAspect="1" noChangeArrowheads="1"/>
          </p:cNvPicPr>
          <p:nvPr/>
        </p:nvPicPr>
        <p:blipFill>
          <a:blip r:embed="rId4" cstate="print"/>
          <a:srcRect/>
          <a:stretch>
            <a:fillRect/>
          </a:stretch>
        </p:blipFill>
        <p:spPr bwMode="auto">
          <a:xfrm>
            <a:off x="5868144" y="260648"/>
            <a:ext cx="3275856" cy="4913785"/>
          </a:xfrm>
          <a:prstGeom prst="rect">
            <a:avLst/>
          </a:prstGeom>
          <a:noFill/>
        </p:spPr>
      </p:pic>
      <p:sp>
        <p:nvSpPr>
          <p:cNvPr id="3" name="TextBox 2"/>
          <p:cNvSpPr txBox="1"/>
          <p:nvPr/>
        </p:nvSpPr>
        <p:spPr>
          <a:xfrm>
            <a:off x="2339752" y="404664"/>
            <a:ext cx="6336704" cy="2308324"/>
          </a:xfrm>
          <a:prstGeom prst="rect">
            <a:avLst/>
          </a:prstGeom>
          <a:noFill/>
        </p:spPr>
        <p:txBody>
          <a:bodyPr wrap="square" rtlCol="0">
            <a:spAutoFit/>
          </a:bodyPr>
          <a:lstStyle/>
          <a:p>
            <a:r>
              <a:rPr lang="ru-RU" sz="4800" b="1" dirty="0" smtClean="0">
                <a:solidFill>
                  <a:srgbClr val="FF0000"/>
                </a:solidFill>
                <a:latin typeface="Bookman Old Style" pitchFamily="18" charset="0"/>
              </a:rPr>
              <a:t>Джордано </a:t>
            </a:r>
          </a:p>
          <a:p>
            <a:r>
              <a:rPr lang="ru-RU" sz="4800" b="1" dirty="0" smtClean="0">
                <a:solidFill>
                  <a:srgbClr val="FF0000"/>
                </a:solidFill>
                <a:latin typeface="Bookman Old Style" pitchFamily="18" charset="0"/>
              </a:rPr>
              <a:t>    Бруно</a:t>
            </a:r>
          </a:p>
          <a:p>
            <a:r>
              <a:rPr lang="ru-RU" sz="4800" b="1" dirty="0" smtClean="0">
                <a:solidFill>
                  <a:srgbClr val="FF0000"/>
                </a:solidFill>
                <a:latin typeface="Bookman Old Style" pitchFamily="18" charset="0"/>
              </a:rPr>
              <a:t>1548-1600</a:t>
            </a:r>
            <a:endParaRPr lang="ru-RU" sz="4800" b="1" dirty="0">
              <a:solidFill>
                <a:srgbClr val="FF0000"/>
              </a:solidFill>
              <a:latin typeface="Bookman Old Style" pitchFamily="18" charset="0"/>
            </a:endParaRPr>
          </a:p>
        </p:txBody>
      </p:sp>
      <p:sp>
        <p:nvSpPr>
          <p:cNvPr id="4" name="Прямоугольник 3"/>
          <p:cNvSpPr/>
          <p:nvPr/>
        </p:nvSpPr>
        <p:spPr>
          <a:xfrm>
            <a:off x="4860032" y="5229200"/>
            <a:ext cx="4283968" cy="1015663"/>
          </a:xfrm>
          <a:prstGeom prst="rect">
            <a:avLst/>
          </a:prstGeom>
        </p:spPr>
        <p:txBody>
          <a:bodyPr wrap="square">
            <a:spAutoFit/>
          </a:bodyPr>
          <a:lstStyle/>
          <a:p>
            <a:pPr algn="r"/>
            <a:r>
              <a:rPr lang="ru-RU" sz="2000" b="1" dirty="0" smtClean="0">
                <a:solidFill>
                  <a:srgbClr val="0070C0"/>
                </a:solidFill>
              </a:rPr>
              <a:t>Памятник Джордано Бруно в Риме </a:t>
            </a:r>
          </a:p>
          <a:p>
            <a:pPr algn="r"/>
            <a:r>
              <a:rPr lang="ru-RU" sz="2000" b="1" dirty="0" smtClean="0">
                <a:solidFill>
                  <a:srgbClr val="0070C0"/>
                </a:solidFill>
              </a:rPr>
              <a:t>на </a:t>
            </a:r>
            <a:r>
              <a:rPr lang="ru-RU" sz="2000" b="1" dirty="0" err="1" smtClean="0">
                <a:solidFill>
                  <a:srgbClr val="0070C0"/>
                </a:solidFill>
              </a:rPr>
              <a:t>Кампо</a:t>
            </a:r>
            <a:r>
              <a:rPr lang="ru-RU" sz="2000" b="1" dirty="0" smtClean="0">
                <a:solidFill>
                  <a:srgbClr val="0070C0"/>
                </a:solidFill>
              </a:rPr>
              <a:t> </a:t>
            </a:r>
            <a:r>
              <a:rPr lang="ru-RU" sz="2000" b="1" dirty="0" err="1" smtClean="0">
                <a:solidFill>
                  <a:srgbClr val="0070C0"/>
                </a:solidFill>
              </a:rPr>
              <a:t>деи</a:t>
            </a:r>
            <a:r>
              <a:rPr lang="ru-RU" sz="2000" b="1" dirty="0" smtClean="0">
                <a:solidFill>
                  <a:srgbClr val="0070C0"/>
                </a:solidFill>
              </a:rPr>
              <a:t> </a:t>
            </a:r>
            <a:r>
              <a:rPr lang="ru-RU" sz="2000" b="1" dirty="0" err="1" smtClean="0">
                <a:solidFill>
                  <a:srgbClr val="0070C0"/>
                </a:solidFill>
              </a:rPr>
              <a:t>Фиори</a:t>
            </a:r>
            <a:r>
              <a:rPr lang="ru-RU" sz="2000" b="1" dirty="0" smtClean="0">
                <a:solidFill>
                  <a:srgbClr val="0070C0"/>
                </a:solidFill>
              </a:rPr>
              <a:t>,</a:t>
            </a:r>
            <a:endParaRPr lang="en-US" sz="2000" b="1" dirty="0" smtClean="0">
              <a:solidFill>
                <a:srgbClr val="0070C0"/>
              </a:solidFill>
            </a:endParaRPr>
          </a:p>
          <a:p>
            <a:pPr algn="r"/>
            <a:r>
              <a:rPr lang="ru-RU" sz="2000" b="1" dirty="0" smtClean="0">
                <a:solidFill>
                  <a:srgbClr val="0070C0"/>
                </a:solidFill>
              </a:rPr>
              <a:t> месте его казни</a:t>
            </a:r>
            <a:endParaRPr lang="ru-RU" sz="2000" b="1" dirty="0">
              <a:solidFill>
                <a:srgbClr val="0070C0"/>
              </a:solidFill>
            </a:endParaRPr>
          </a:p>
        </p:txBody>
      </p:sp>
      <p:sp>
        <p:nvSpPr>
          <p:cNvPr id="5" name="Прямоугольник 4"/>
          <p:cNvSpPr/>
          <p:nvPr/>
        </p:nvSpPr>
        <p:spPr>
          <a:xfrm>
            <a:off x="0" y="3356992"/>
            <a:ext cx="5976664" cy="2554545"/>
          </a:xfrm>
          <a:prstGeom prst="rect">
            <a:avLst/>
          </a:prstGeom>
        </p:spPr>
        <p:txBody>
          <a:bodyPr wrap="square">
            <a:spAutoFit/>
          </a:bodyPr>
          <a:lstStyle/>
          <a:p>
            <a:r>
              <a:rPr lang="ru-RU" sz="3200" b="1" dirty="0" smtClean="0"/>
              <a:t>«Джордано Бруно —</a:t>
            </a:r>
          </a:p>
          <a:p>
            <a:r>
              <a:rPr lang="ru-RU" sz="3200" b="1" dirty="0" smtClean="0"/>
              <a:t> от столетия, которое</a:t>
            </a:r>
          </a:p>
          <a:p>
            <a:r>
              <a:rPr lang="ru-RU" sz="3200" b="1" dirty="0" smtClean="0"/>
              <a:t> он предвидел, на том месте, где был зажжён костёр». </a:t>
            </a:r>
          </a:p>
          <a:p>
            <a:r>
              <a:rPr lang="en-US" sz="3200" b="1" dirty="0" smtClean="0"/>
              <a:t>             </a:t>
            </a:r>
            <a:r>
              <a:rPr lang="ru-RU" sz="3200" b="1" dirty="0" smtClean="0"/>
              <a:t>1889г</a:t>
            </a:r>
            <a:r>
              <a:rPr lang="ru-RU" dirty="0" smtClean="0"/>
              <a:t>.</a:t>
            </a:r>
            <a:endParaRPr lang="ru-RU" dirty="0"/>
          </a:p>
        </p:txBody>
      </p:sp>
      <p:sp>
        <p:nvSpPr>
          <p:cNvPr id="6" name="Прямоугольник 5"/>
          <p:cNvSpPr/>
          <p:nvPr/>
        </p:nvSpPr>
        <p:spPr>
          <a:xfrm>
            <a:off x="0" y="1124744"/>
            <a:ext cx="4572000" cy="369332"/>
          </a:xfrm>
          <a:prstGeom prst="rect">
            <a:avLst/>
          </a:prstGeom>
        </p:spPr>
        <p:txBody>
          <a:bodyPr>
            <a:spAutoFit/>
          </a:bodyPr>
          <a:lstStyle/>
          <a:p>
            <a:r>
              <a:rPr lang="ru-RU" dirty="0" smtClean="0"/>
              <a:t>Я, Джованни</a:t>
            </a:r>
            <a:endParaRPr lang="ru-RU" dirty="0"/>
          </a:p>
        </p:txBody>
      </p:sp>
      <p:pic>
        <p:nvPicPr>
          <p:cNvPr id="23556" name="Picture 4" descr="http://upload.wikimedia.org/wikipedia/commons/1/15/Giordano_Bruno.jpg"/>
          <p:cNvPicPr>
            <a:picLocks noChangeAspect="1" noChangeArrowheads="1"/>
          </p:cNvPicPr>
          <p:nvPr/>
        </p:nvPicPr>
        <p:blipFill>
          <a:blip r:embed="rId5" cstate="print"/>
          <a:srcRect/>
          <a:stretch>
            <a:fillRect/>
          </a:stretch>
        </p:blipFill>
        <p:spPr bwMode="auto">
          <a:xfrm>
            <a:off x="0" y="404664"/>
            <a:ext cx="2409776" cy="2708920"/>
          </a:xfrm>
          <a:prstGeom prst="rect">
            <a:avLst/>
          </a:prstGeom>
          <a:noFill/>
          <a:ln>
            <a:solidFill>
              <a:schemeClr val="tx2">
                <a:lumMod val="60000"/>
                <a:lumOff val="40000"/>
                <a:alpha val="96000"/>
              </a:schemeClr>
            </a:solidFill>
          </a:ln>
        </p:spPr>
      </p:pic>
      <p:sp>
        <p:nvSpPr>
          <p:cNvPr id="8" name="Прямоугольник 7"/>
          <p:cNvSpPr/>
          <p:nvPr/>
        </p:nvSpPr>
        <p:spPr>
          <a:xfrm>
            <a:off x="107504" y="4941168"/>
            <a:ext cx="6318448" cy="369332"/>
          </a:xfrm>
          <a:prstGeom prst="rect">
            <a:avLst/>
          </a:prstGeom>
        </p:spPr>
        <p:txBody>
          <a:bodyPr wrap="square">
            <a:spAutoFit/>
          </a:bodyPr>
          <a:lstStyle/>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92696"/>
            <a:ext cx="6624736" cy="5016758"/>
          </a:xfrm>
          <a:prstGeom prst="rect">
            <a:avLst/>
          </a:prstGeom>
          <a:noFill/>
        </p:spPr>
        <p:txBody>
          <a:bodyPr wrap="square" rtlCol="0">
            <a:spAutoFit/>
          </a:bodyPr>
          <a:lstStyle/>
          <a:p>
            <a:r>
              <a:rPr lang="ru-RU" sz="4000" b="1" dirty="0" smtClean="0">
                <a:latin typeface="Bookman Old Style" pitchFamily="18" charset="0"/>
              </a:rPr>
              <a:t>Вселенная – бесконечна, </a:t>
            </a:r>
          </a:p>
          <a:p>
            <a:r>
              <a:rPr lang="ru-RU" sz="4000" b="1" dirty="0" smtClean="0">
                <a:latin typeface="Bookman Old Style" pitchFamily="18" charset="0"/>
              </a:rPr>
              <a:t>не имеет </a:t>
            </a:r>
          </a:p>
          <a:p>
            <a:r>
              <a:rPr lang="ru-RU" sz="4000" b="1" dirty="0" smtClean="0">
                <a:latin typeface="Bookman Old Style" pitchFamily="18" charset="0"/>
              </a:rPr>
              <a:t>и не может иметь единого центра.</a:t>
            </a:r>
          </a:p>
          <a:p>
            <a:endParaRPr lang="ru-RU" sz="4000" b="1" dirty="0" smtClean="0">
              <a:latin typeface="Bookman Old Style" pitchFamily="18" charset="0"/>
            </a:endParaRPr>
          </a:p>
          <a:p>
            <a:r>
              <a:rPr lang="ru-RU" sz="4000" b="1" dirty="0" smtClean="0">
                <a:latin typeface="Bookman Old Style" pitchFamily="18" charset="0"/>
              </a:rPr>
              <a:t>Солнце – центр Солнечной системы.</a:t>
            </a:r>
            <a:endParaRPr lang="ru-RU" sz="4000" b="1" dirty="0">
              <a:latin typeface="Bookman Old Style" pitchFamily="18" charset="0"/>
            </a:endParaRPr>
          </a:p>
        </p:txBody>
      </p:sp>
      <p:pic>
        <p:nvPicPr>
          <p:cNvPr id="4" name="Picture 2" descr="http://www.italyproject.ru/italianifamosi/Bruno.jpg"/>
          <p:cNvPicPr>
            <a:picLocks noChangeAspect="1" noChangeArrowheads="1"/>
          </p:cNvPicPr>
          <p:nvPr/>
        </p:nvPicPr>
        <p:blipFill>
          <a:blip r:embed="rId2" cstate="print"/>
          <a:srcRect/>
          <a:stretch>
            <a:fillRect/>
          </a:stretch>
        </p:blipFill>
        <p:spPr bwMode="auto">
          <a:xfrm>
            <a:off x="6012160" y="476671"/>
            <a:ext cx="2769096" cy="4084418"/>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6516216" y="4653136"/>
            <a:ext cx="1609725" cy="857250"/>
          </a:xfrm>
          <a:prstGeom prst="rect">
            <a:avLst/>
          </a:prstGeom>
          <a:noFill/>
          <a:ln w="9525">
            <a:noFill/>
            <a:miter lim="800000"/>
            <a:headEnd/>
            <a:tailEnd/>
          </a:ln>
        </p:spPr>
      </p:pic>
      <p:sp>
        <p:nvSpPr>
          <p:cNvPr id="5" name="Управляющая кнопка: фильм 4">
            <a:hlinkClick r:id="rId4" action="ppaction://hlinkfile" highlightClick="1"/>
          </p:cNvPr>
          <p:cNvSpPr/>
          <p:nvPr/>
        </p:nvSpPr>
        <p:spPr>
          <a:xfrm>
            <a:off x="4427984" y="1196752"/>
            <a:ext cx="1042416" cy="64807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9036496" cy="1477328"/>
          </a:xfrm>
          <a:prstGeom prst="rect">
            <a:avLst/>
          </a:prstGeom>
          <a:noFill/>
        </p:spPr>
        <p:txBody>
          <a:bodyPr wrap="square" rtlCol="0">
            <a:spAutoFit/>
          </a:bodyPr>
          <a:lstStyle/>
          <a:p>
            <a:pPr algn="ctr"/>
            <a:r>
              <a:rPr lang="ru-RU" sz="5400" b="1" dirty="0" smtClean="0">
                <a:solidFill>
                  <a:srgbClr val="FF0000"/>
                </a:solidFill>
                <a:latin typeface="Bookman Old Style" pitchFamily="18" charset="0"/>
              </a:rPr>
              <a:t>Галилео Галилей </a:t>
            </a:r>
          </a:p>
          <a:p>
            <a:pPr algn="ctr"/>
            <a:r>
              <a:rPr lang="ru-RU" sz="3600" b="1" dirty="0" smtClean="0">
                <a:solidFill>
                  <a:srgbClr val="FF0000"/>
                </a:solidFill>
                <a:latin typeface="Bookman Old Style" pitchFamily="18" charset="0"/>
              </a:rPr>
              <a:t>(1564-1642)</a:t>
            </a:r>
            <a:endParaRPr lang="ru-RU" sz="3600" b="1" dirty="0">
              <a:solidFill>
                <a:srgbClr val="FF0000"/>
              </a:solidFill>
              <a:latin typeface="Bookman Old Style" pitchFamily="18" charset="0"/>
            </a:endParaRPr>
          </a:p>
        </p:txBody>
      </p:sp>
      <p:pic>
        <p:nvPicPr>
          <p:cNvPr id="24578" name="Picture 2" descr="Файл:Galileo.arp.300pix.jpg">
            <a:hlinkClick r:id="rId2"/>
          </p:cNvPr>
          <p:cNvPicPr>
            <a:picLocks noChangeAspect="1" noChangeArrowheads="1"/>
          </p:cNvPicPr>
          <p:nvPr/>
        </p:nvPicPr>
        <p:blipFill>
          <a:blip r:embed="rId3" cstate="print"/>
          <a:srcRect/>
          <a:stretch>
            <a:fillRect/>
          </a:stretch>
        </p:blipFill>
        <p:spPr bwMode="auto">
          <a:xfrm>
            <a:off x="395536" y="1700808"/>
            <a:ext cx="3143250" cy="3857625"/>
          </a:xfrm>
          <a:prstGeom prst="rect">
            <a:avLst/>
          </a:prstGeom>
          <a:noFill/>
        </p:spPr>
      </p:pic>
      <p:sp>
        <p:nvSpPr>
          <p:cNvPr id="6" name="Прямоугольник 5"/>
          <p:cNvSpPr/>
          <p:nvPr/>
        </p:nvSpPr>
        <p:spPr>
          <a:xfrm>
            <a:off x="3923928" y="1628800"/>
            <a:ext cx="4968552" cy="1569660"/>
          </a:xfrm>
          <a:prstGeom prst="rect">
            <a:avLst/>
          </a:prstGeom>
        </p:spPr>
        <p:txBody>
          <a:bodyPr wrap="square">
            <a:spAutoFit/>
          </a:bodyPr>
          <a:lstStyle/>
          <a:p>
            <a:r>
              <a:rPr lang="ru-RU" sz="3200" b="1" dirty="0" smtClean="0">
                <a:latin typeface="Bookman Old Style" pitchFamily="18" charset="0"/>
              </a:rPr>
              <a:t>Физик, механик, </a:t>
            </a:r>
          </a:p>
          <a:p>
            <a:r>
              <a:rPr lang="ru-RU" sz="3200" b="1" dirty="0" smtClean="0">
                <a:latin typeface="Bookman Old Style" pitchFamily="18" charset="0"/>
              </a:rPr>
              <a:t>астроном, философ, математик</a:t>
            </a:r>
            <a:endParaRPr lang="ru-RU" sz="3200" b="1" dirty="0">
              <a:latin typeface="Bookman Old Style" pitchFamily="18" charset="0"/>
            </a:endParaRPr>
          </a:p>
        </p:txBody>
      </p:sp>
      <p:pic>
        <p:nvPicPr>
          <p:cNvPr id="7" name="Picture 2" descr="http://images.astronet.ru/pubd/2009/12/17/0001237397/moon_s70.jpg"/>
          <p:cNvPicPr>
            <a:picLocks noChangeAspect="1" noChangeArrowheads="1"/>
          </p:cNvPicPr>
          <p:nvPr/>
        </p:nvPicPr>
        <p:blipFill>
          <a:blip r:embed="rId4" cstate="print"/>
          <a:srcRect/>
          <a:stretch>
            <a:fillRect/>
          </a:stretch>
        </p:blipFill>
        <p:spPr bwMode="auto">
          <a:xfrm>
            <a:off x="4572000" y="3284984"/>
            <a:ext cx="3739654" cy="212726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4447607" y="43934"/>
            <a:ext cx="2487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 </a:t>
            </a:r>
            <a:endParaRPr kumimoji="0" lang="ru-RU" sz="18800" b="0" i="0" u="none" strike="noStrike" cap="none" normalizeH="0" baseline="0" dirty="0" smtClean="0">
              <a:ln>
                <a:noFill/>
              </a:ln>
              <a:solidFill>
                <a:schemeClr val="tx1"/>
              </a:solidFill>
              <a:effectLst/>
              <a:latin typeface="Arial" charset="0"/>
            </a:endParaRPr>
          </a:p>
        </p:txBody>
      </p:sp>
      <p:sp>
        <p:nvSpPr>
          <p:cNvPr id="6" name="Прямоугольник 5"/>
          <p:cNvSpPr/>
          <p:nvPr/>
        </p:nvSpPr>
        <p:spPr>
          <a:xfrm>
            <a:off x="3059832" y="620688"/>
            <a:ext cx="5796136" cy="5447645"/>
          </a:xfrm>
          <a:prstGeom prst="rect">
            <a:avLst/>
          </a:prstGeom>
        </p:spPr>
        <p:txBody>
          <a:bodyPr wrap="square">
            <a:spAutoFit/>
          </a:bodyPr>
          <a:lstStyle/>
          <a:p>
            <a:pPr algn="ctr"/>
            <a:r>
              <a:rPr lang="ru-RU" sz="3200" b="1" dirty="0" smtClean="0">
                <a:latin typeface="Bookman Old Style" pitchFamily="18" charset="0"/>
              </a:rPr>
              <a:t>Галилей начал шлифовать линзы сам. </a:t>
            </a:r>
          </a:p>
          <a:p>
            <a:pPr algn="ctr"/>
            <a:r>
              <a:rPr lang="ru-RU" sz="3200" b="1" dirty="0" smtClean="0">
                <a:latin typeface="Bookman Old Style" pitchFamily="18" charset="0"/>
              </a:rPr>
              <a:t>Некоторые из них сохранились до наших дней;</a:t>
            </a:r>
          </a:p>
          <a:p>
            <a:pPr algn="ctr"/>
            <a:r>
              <a:rPr lang="ru-RU" sz="3200" b="1" dirty="0" smtClean="0">
                <a:latin typeface="Bookman Old Style" pitchFamily="18" charset="0"/>
              </a:rPr>
              <a:t> их исследование показало, что они совершенны </a:t>
            </a:r>
          </a:p>
          <a:p>
            <a:pPr algn="ctr"/>
            <a:r>
              <a:rPr lang="ru-RU" sz="3200" b="1" dirty="0" smtClean="0">
                <a:latin typeface="Bookman Old Style" pitchFamily="18" charset="0"/>
              </a:rPr>
              <a:t>с точки зрения современной оптики.</a:t>
            </a:r>
          </a:p>
          <a:p>
            <a:endParaRPr lang="ru-RU" sz="2800" b="1" dirty="0" smtClean="0">
              <a:latin typeface="Bookman Old Style" pitchFamily="18" charset="0"/>
            </a:endParaRPr>
          </a:p>
        </p:txBody>
      </p:sp>
      <p:pic>
        <p:nvPicPr>
          <p:cNvPr id="8" name="Picture 4" descr="Файл:Galileo Galilei01.jpg">
            <a:hlinkClick r:id="rId2"/>
          </p:cNvPr>
          <p:cNvPicPr>
            <a:picLocks noChangeAspect="1" noChangeArrowheads="1"/>
          </p:cNvPicPr>
          <p:nvPr/>
        </p:nvPicPr>
        <p:blipFill>
          <a:blip r:embed="rId3" cstate="print"/>
          <a:srcRect/>
          <a:stretch>
            <a:fillRect/>
          </a:stretch>
        </p:blipFill>
        <p:spPr bwMode="auto">
          <a:xfrm>
            <a:off x="107504" y="548680"/>
            <a:ext cx="2952328" cy="531064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28" ma:contentTypeDescription="Create a new document." ma:contentTypeScope="" ma:versionID="91c327331e5971e62f2a5301ad123600"/>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E7518E80-7D8A-40BC-8871-3E8AF93FA3D9}">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1A16154E-A0DF-4D27-AFD4-D3380C43446C}">
  <ds:schemaRefs>
    <ds:schemaRef ds:uri="http://schemas.microsoft.com/sharepoint/v3/contenttype/forms"/>
  </ds:schemaRefs>
</ds:datastoreItem>
</file>

<file path=customXml/itemProps3.xml><?xml version="1.0" encoding="utf-8"?>
<ds:datastoreItem xmlns:ds="http://schemas.openxmlformats.org/officeDocument/2006/customXml" ds:itemID="{FFB1C781-CD00-44A1-B706-8C1032A9F44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DesignTemplate</Template>
  <TotalTime>0</TotalTime>
  <Words>374</Words>
  <Application>Microsoft Office PowerPoint</Application>
  <PresentationFormat>Экран (4:3)</PresentationFormat>
  <Paragraphs>83</Paragraphs>
  <Slides>14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DesignTemplate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2010-09-23T05:12:18Z</dcterms:created>
  <dcterms:modified xsi:type="dcterms:W3CDTF">2015-08-18T03:04:13Z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