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56" r:id="rId2"/>
    <p:sldId id="257" r:id="rId3"/>
    <p:sldId id="270" r:id="rId4"/>
    <p:sldId id="259" r:id="rId5"/>
    <p:sldId id="261" r:id="rId6"/>
    <p:sldId id="278" r:id="rId7"/>
    <p:sldId id="271" r:id="rId8"/>
    <p:sldId id="273" r:id="rId9"/>
    <p:sldId id="274" r:id="rId10"/>
    <p:sldId id="276" r:id="rId11"/>
    <p:sldId id="263" r:id="rId12"/>
    <p:sldId id="283" r:id="rId13"/>
    <p:sldId id="269" r:id="rId14"/>
    <p:sldId id="279" r:id="rId15"/>
    <p:sldId id="282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85" r:id="rId25"/>
    <p:sldId id="293" r:id="rId26"/>
    <p:sldId id="29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8" autoAdjust="0"/>
    <p:restoredTop sz="94761" autoAdjust="0"/>
  </p:normalViewPr>
  <p:slideViewPr>
    <p:cSldViewPr>
      <p:cViewPr>
        <p:scale>
          <a:sx n="70" d="100"/>
          <a:sy n="70" d="100"/>
        </p:scale>
        <p:origin x="-1650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9C837F-7EAF-4FD7-893A-9F10F3470266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F4A1ED-100A-485C-9C66-6F7052DD5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49E502-C2AE-45A7-AD96-15BE4A8EE82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BCEEC-CEB8-4D9E-8891-4C731DB1D0A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469A-666A-434E-AC31-F9BD766EA25A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520B-EFA3-4590-8ADA-8EBF11EFE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5086D-1472-4385-9A9D-A91A726C65E4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268F7-E433-4597-ABB5-2E776F214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04AB-5E94-4AEF-B456-885A7A504618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0D2D4-4A92-42E0-AE15-F891BDD07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62000" y="685800"/>
            <a:ext cx="75438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B297-8B98-4C79-8DDB-B1F01F19C130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DA97-1E69-466E-9FE6-0933EA9D1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17387-0EDB-4E10-911B-376B539C7B35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1509F-6386-4987-BD4A-583DB311B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BB23-5627-4128-A497-05822568DF48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DE254-DE4B-490E-A66D-D2B080D7B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0E6F-E83A-4522-A4F0-7647A1D68FB5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D86C-3A21-4CC3-A154-7D5AC15ED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78F45-C77C-49D6-8142-ADA1D7D89D9A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9F51D-7232-4EE8-A9E7-37C0D78B6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0AF2-E9EE-4EA0-B9D8-AF5F2CCBEFAB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84DAB-745F-4A74-9C47-0052F15FB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D1C4B-D157-4C6D-AADB-5E288819F898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01AA-FE58-4F4C-AAD9-F89B860C9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39C32-963B-4285-9850-540C8F2B0069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70CA1-AFF0-40D9-A471-CD60814B4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0567-10CE-4DA7-8878-D2468FA2EA7E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5A3C9-0563-4413-B4A8-063E4FA33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1D631C-E628-4B3F-9953-3F057988F3F2}" type="datetimeFigureOut">
              <a:rPr lang="ru-RU"/>
              <a:pPr>
                <a:defRPr/>
              </a:pPr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782BCAA-37E9-4996-B235-CE7A9F4DE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2" r:id="rId2"/>
    <p:sldLayoutId id="2147483794" r:id="rId3"/>
    <p:sldLayoutId id="2147483791" r:id="rId4"/>
    <p:sldLayoutId id="2147483795" r:id="rId5"/>
    <p:sldLayoutId id="2147483790" r:id="rId6"/>
    <p:sldLayoutId id="2147483789" r:id="rId7"/>
    <p:sldLayoutId id="2147483796" r:id="rId8"/>
    <p:sldLayoutId id="2147483788" r:id="rId9"/>
    <p:sldLayoutId id="2147483787" r:id="rId10"/>
    <p:sldLayoutId id="2147483786" r:id="rId11"/>
    <p:sldLayoutId id="2147483785" r:id="rId12"/>
  </p:sldLayoutIdLst>
  <p:transition spd="slow"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00113" y="2924175"/>
            <a:ext cx="7470775" cy="1143000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spcBef>
                <a:spcPts val="1800"/>
              </a:spcBef>
              <a:defRPr/>
            </a:pPr>
            <a:r>
              <a:rPr lang="ru-RU" sz="4900" dirty="0" smtClean="0"/>
              <a:t>Разработка программы индивидуального сопровождения обучающегося с девиантным поведением</a:t>
            </a:r>
            <a:r>
              <a:rPr lang="ru-RU" sz="53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5300" dirty="0" smtClean="0">
                <a:latin typeface="Calibri" pitchFamily="34" charset="0"/>
                <a:cs typeface="Calibri" pitchFamily="34" charset="0"/>
              </a:rPr>
            </a:br>
            <a:r>
              <a:rPr lang="ru-RU" sz="4900" dirty="0" smtClean="0">
                <a:latin typeface="Arial" charset="0"/>
              </a:rPr>
              <a:t/>
            </a:r>
            <a:br>
              <a:rPr lang="ru-RU" sz="4900" dirty="0" smtClean="0">
                <a:latin typeface="Arial" charset="0"/>
              </a:rPr>
            </a:br>
            <a:r>
              <a:rPr lang="ru-RU" sz="4900" dirty="0" smtClean="0">
                <a:latin typeface="Arial" charset="0"/>
              </a:rPr>
              <a:t>		    </a:t>
            </a:r>
            <a:r>
              <a:rPr lang="ru-RU" sz="2000" dirty="0" smtClean="0">
                <a:latin typeface="Calibri" pitchFamily="34" charset="0"/>
              </a:rPr>
              <a:t>автор: педагог-психолог территориальной ПМПК </a:t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		                Петропавловск-Камчатского городского округа </a:t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			       		                      Курильская Е.Н.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2"/>
          <p:cNvSpPr>
            <a:spLocks noChangeArrowheads="1"/>
          </p:cNvSpPr>
          <p:nvPr/>
        </p:nvSpPr>
        <p:spPr bwMode="auto">
          <a:xfrm>
            <a:off x="468313" y="404813"/>
            <a:ext cx="8207375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	В случае выявления ребёнка с девиантным поведением в образовательном учреждении необходимо </a:t>
            </a:r>
            <a:r>
              <a:rPr lang="ru-RU" sz="2000" b="1" dirty="0">
                <a:latin typeface="Calibri" pitchFamily="34" charset="0"/>
              </a:rPr>
              <a:t>объединение усилий </a:t>
            </a:r>
            <a:r>
              <a:rPr lang="ru-RU" sz="2000" dirty="0">
                <a:latin typeface="Calibri" pitchFamily="34" charset="0"/>
              </a:rPr>
              <a:t>специалистов и педагогов с целью сопровождения ребёнка.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	</a:t>
            </a:r>
            <a:r>
              <a:rPr lang="ru-RU" sz="2000" b="1" u="sng" dirty="0">
                <a:latin typeface="Calibri" pitchFamily="34" charset="0"/>
              </a:rPr>
              <a:t>Цель </a:t>
            </a:r>
            <a:r>
              <a:rPr lang="ru-RU" sz="2000" b="1" u="sng" dirty="0" smtClean="0">
                <a:latin typeface="Calibri" pitchFamily="34" charset="0"/>
              </a:rPr>
              <a:t>комплексного сопровождения</a:t>
            </a:r>
            <a:r>
              <a:rPr lang="ru-RU" sz="2000" u="sng" dirty="0" smtClean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– полноценное развитие ребенка.</a:t>
            </a:r>
          </a:p>
          <a:p>
            <a:pPr>
              <a:spcBef>
                <a:spcPts val="600"/>
              </a:spcBef>
            </a:pPr>
            <a:r>
              <a:rPr lang="ru-RU" sz="2000" b="1" dirty="0">
                <a:latin typeface="Calibri" pitchFamily="34" charset="0"/>
              </a:rPr>
              <a:t>	</a:t>
            </a:r>
            <a:r>
              <a:rPr lang="ru-RU" sz="2000" b="1" u="sng" dirty="0">
                <a:latin typeface="Calibri" pitchFamily="34" charset="0"/>
              </a:rPr>
              <a:t>Задачи </a:t>
            </a:r>
            <a:r>
              <a:rPr lang="ru-RU" sz="2000" b="1" u="sng" dirty="0" smtClean="0">
                <a:latin typeface="Calibri" pitchFamily="34" charset="0"/>
              </a:rPr>
              <a:t>комплексного сопровождения</a:t>
            </a:r>
            <a:r>
              <a:rPr lang="ru-RU" sz="2000" b="1" u="sng" dirty="0">
                <a:latin typeface="Calibri" pitchFamily="34" charset="0"/>
              </a:rPr>
              <a:t>: </a:t>
            </a:r>
            <a:br>
              <a:rPr lang="ru-RU" sz="2000" b="1" u="sng" dirty="0">
                <a:latin typeface="Calibri" pitchFamily="34" charset="0"/>
              </a:rPr>
            </a:br>
            <a:r>
              <a:rPr lang="ru-RU" sz="2000" dirty="0">
                <a:latin typeface="Calibri" pitchFamily="34" charset="0"/>
              </a:rPr>
              <a:t>1) Системный анализ личностного развития ребёнка на основе диагностического исследования, что позволяет не только выявить отдельные проявления нарушений в поведении ребёнка, но и определить их причины, проследить их взаимосвязь и взаимовлияние друг на друга;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2) Создание комплексных программ индивидуального сопровождения ребёнка с девиантным поведением;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3) Обеспечение реализации программ комплексного сопровождения;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4) Взаимодействие специалистов, осуществляющих сопровождение (например, в рамках психолого-медико-педагогического консилиума образовательного </a:t>
            </a:r>
            <a:r>
              <a:rPr lang="ru-RU" sz="2000" dirty="0" smtClean="0">
                <a:latin typeface="Calibri" pitchFamily="34" charset="0"/>
              </a:rPr>
              <a:t>учреждения).</a:t>
            </a:r>
            <a:endParaRPr lang="ru-RU" sz="20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вал 1"/>
          <p:cNvSpPr>
            <a:spLocks noChangeArrowheads="1"/>
          </p:cNvSpPr>
          <p:nvPr/>
        </p:nvSpPr>
        <p:spPr bwMode="auto">
          <a:xfrm>
            <a:off x="3563938" y="2924175"/>
            <a:ext cx="2159000" cy="1093788"/>
          </a:xfrm>
          <a:prstGeom prst="ellipse">
            <a:avLst/>
          </a:prstGeom>
          <a:solidFill>
            <a:srgbClr val="FFC0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700" b="1">
                <a:solidFill>
                  <a:srgbClr val="000000"/>
                </a:solidFill>
                <a:latin typeface="Times New Roman" pitchFamily="18" charset="0"/>
              </a:rPr>
              <a:t>Ребёнок с девиантным поведением</a:t>
            </a:r>
            <a:endParaRPr lang="ru-RU" sz="1700"/>
          </a:p>
        </p:txBody>
      </p:sp>
      <p:sp>
        <p:nvSpPr>
          <p:cNvPr id="26626" name="Овал 3"/>
          <p:cNvSpPr>
            <a:spLocks noChangeArrowheads="1"/>
          </p:cNvSpPr>
          <p:nvPr/>
        </p:nvSpPr>
        <p:spPr bwMode="auto">
          <a:xfrm>
            <a:off x="6497638" y="2979738"/>
            <a:ext cx="2133600" cy="892175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Классный руководитель</a:t>
            </a:r>
            <a:endParaRPr lang="ru-RU" sz="1600"/>
          </a:p>
        </p:txBody>
      </p:sp>
      <p:sp>
        <p:nvSpPr>
          <p:cNvPr id="26627" name="Овал 5"/>
          <p:cNvSpPr>
            <a:spLocks noChangeArrowheads="1"/>
          </p:cNvSpPr>
          <p:nvPr/>
        </p:nvSpPr>
        <p:spPr bwMode="auto">
          <a:xfrm>
            <a:off x="3625850" y="4870450"/>
            <a:ext cx="2089150" cy="958850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Медицинский работник</a:t>
            </a:r>
            <a:endParaRPr lang="ru-RU" sz="1600"/>
          </a:p>
        </p:txBody>
      </p:sp>
      <p:sp>
        <p:nvSpPr>
          <p:cNvPr id="26628" name="Овал 4"/>
          <p:cNvSpPr>
            <a:spLocks noChangeArrowheads="1"/>
          </p:cNvSpPr>
          <p:nvPr/>
        </p:nvSpPr>
        <p:spPr bwMode="auto">
          <a:xfrm>
            <a:off x="592138" y="3011488"/>
            <a:ext cx="2160587" cy="792162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Социальный педагог</a:t>
            </a:r>
            <a:endParaRPr lang="ru-RU" sz="1600"/>
          </a:p>
        </p:txBody>
      </p:sp>
      <p:sp>
        <p:nvSpPr>
          <p:cNvPr id="26629" name="Овал 2"/>
          <p:cNvSpPr>
            <a:spLocks noChangeArrowheads="1"/>
          </p:cNvSpPr>
          <p:nvPr/>
        </p:nvSpPr>
        <p:spPr bwMode="auto">
          <a:xfrm>
            <a:off x="3625850" y="1223963"/>
            <a:ext cx="1963738" cy="1008062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Педагог-психолог</a:t>
            </a:r>
            <a:endParaRPr lang="ru-RU" sz="1600" b="1"/>
          </a:p>
        </p:txBody>
      </p:sp>
      <p:sp>
        <p:nvSpPr>
          <p:cNvPr id="26630" name="Овал 6"/>
          <p:cNvSpPr>
            <a:spLocks noChangeArrowheads="1"/>
          </p:cNvSpPr>
          <p:nvPr/>
        </p:nvSpPr>
        <p:spPr bwMode="auto">
          <a:xfrm>
            <a:off x="323850" y="5233988"/>
            <a:ext cx="2879725" cy="796925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Инспектор по делам несовершеннолетних</a:t>
            </a:r>
            <a:endParaRPr lang="ru-RU" sz="3200" b="1"/>
          </a:p>
        </p:txBody>
      </p:sp>
      <p:sp>
        <p:nvSpPr>
          <p:cNvPr id="26631" name="Line 20"/>
          <p:cNvSpPr>
            <a:spLocks noChangeShapeType="1"/>
          </p:cNvSpPr>
          <p:nvPr/>
        </p:nvSpPr>
        <p:spPr bwMode="auto">
          <a:xfrm>
            <a:off x="5651500" y="1727200"/>
            <a:ext cx="18542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2" name="Line 21"/>
          <p:cNvSpPr>
            <a:spLocks noChangeShapeType="1"/>
          </p:cNvSpPr>
          <p:nvPr/>
        </p:nvSpPr>
        <p:spPr bwMode="auto">
          <a:xfrm flipV="1">
            <a:off x="5751513" y="3949700"/>
            <a:ext cx="1812925" cy="128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Line 23"/>
          <p:cNvSpPr>
            <a:spLocks noChangeShapeType="1"/>
          </p:cNvSpPr>
          <p:nvPr/>
        </p:nvSpPr>
        <p:spPr bwMode="auto">
          <a:xfrm flipV="1">
            <a:off x="1908175" y="1774825"/>
            <a:ext cx="1655763" cy="113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4" name="Line 24"/>
          <p:cNvSpPr>
            <a:spLocks noChangeShapeType="1"/>
          </p:cNvSpPr>
          <p:nvPr/>
        </p:nvSpPr>
        <p:spPr bwMode="auto">
          <a:xfrm>
            <a:off x="1908175" y="3862388"/>
            <a:ext cx="171767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5" name="Line 26"/>
          <p:cNvSpPr>
            <a:spLocks noChangeShapeType="1"/>
          </p:cNvSpPr>
          <p:nvPr/>
        </p:nvSpPr>
        <p:spPr bwMode="auto">
          <a:xfrm>
            <a:off x="4600575" y="22939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6" name="Line 27"/>
          <p:cNvSpPr>
            <a:spLocks noChangeShapeType="1"/>
          </p:cNvSpPr>
          <p:nvPr/>
        </p:nvSpPr>
        <p:spPr bwMode="auto">
          <a:xfrm flipH="1" flipV="1">
            <a:off x="4643438" y="4078288"/>
            <a:ext cx="0" cy="646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7" name="Line 28"/>
          <p:cNvSpPr>
            <a:spLocks noChangeShapeType="1"/>
          </p:cNvSpPr>
          <p:nvPr/>
        </p:nvSpPr>
        <p:spPr bwMode="auto">
          <a:xfrm flipV="1">
            <a:off x="2782888" y="34544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8" name="Line 29"/>
          <p:cNvSpPr>
            <a:spLocks noChangeShapeType="1"/>
          </p:cNvSpPr>
          <p:nvPr/>
        </p:nvSpPr>
        <p:spPr bwMode="auto">
          <a:xfrm flipV="1">
            <a:off x="2266950" y="3914775"/>
            <a:ext cx="1584325" cy="12239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9" name="Line 30"/>
          <p:cNvSpPr>
            <a:spLocks noChangeShapeType="1"/>
          </p:cNvSpPr>
          <p:nvPr/>
        </p:nvSpPr>
        <p:spPr bwMode="auto">
          <a:xfrm flipH="1">
            <a:off x="5795963" y="3429000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40" name="Line 31"/>
          <p:cNvSpPr>
            <a:spLocks noChangeShapeType="1"/>
          </p:cNvSpPr>
          <p:nvPr/>
        </p:nvSpPr>
        <p:spPr bwMode="auto">
          <a:xfrm>
            <a:off x="1763713" y="3862388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41" name="TextBox 1"/>
          <p:cNvSpPr txBox="1">
            <a:spLocks noChangeArrowheads="1"/>
          </p:cNvSpPr>
          <p:nvPr/>
        </p:nvSpPr>
        <p:spPr bwMode="auto">
          <a:xfrm>
            <a:off x="611188" y="333375"/>
            <a:ext cx="777716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300" b="1">
                <a:latin typeface="Calibri" pitchFamily="34" charset="0"/>
              </a:rPr>
              <a:t>Взаимодействие специалистов, осуществляющих сопровождение ребёнка с девиантным поведением</a:t>
            </a:r>
          </a:p>
        </p:txBody>
      </p:sp>
      <p:sp>
        <p:nvSpPr>
          <p:cNvPr id="26642" name="TextBox 2"/>
          <p:cNvSpPr txBox="1">
            <a:spLocks noChangeArrowheads="1"/>
          </p:cNvSpPr>
          <p:nvPr/>
        </p:nvSpPr>
        <p:spPr bwMode="auto">
          <a:xfrm>
            <a:off x="2268538" y="6346825"/>
            <a:ext cx="636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latin typeface="Calibri" pitchFamily="34" charset="0"/>
              </a:rPr>
              <a:t>При активном и заинтересованном участии семьи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395536" y="4077072"/>
            <a:ext cx="8351837" cy="1600200"/>
          </a:xfrm>
        </p:spPr>
        <p:txBody>
          <a:bodyPr/>
          <a:lstStyle/>
          <a:p>
            <a:r>
              <a:rPr lang="ru-RU" sz="2400" b="1" dirty="0" smtClean="0">
                <a:latin typeface="Calibri" pitchFamily="34" charset="0"/>
              </a:rPr>
              <a:t>	</a:t>
            </a:r>
            <a:r>
              <a:rPr lang="ru-RU" sz="2500" b="1" dirty="0" smtClean="0">
                <a:latin typeface="Calibri" pitchFamily="34" charset="0"/>
              </a:rPr>
              <a:t>Деятельность </a:t>
            </a:r>
            <a:r>
              <a:rPr lang="ru-RU" sz="2500" dirty="0" smtClean="0">
                <a:latin typeface="Calibri" pitchFamily="34" charset="0"/>
              </a:rPr>
              <a:t>педагога – психолога по сопровождению ребенка с девиантным поведением направлена на решение </a:t>
            </a:r>
            <a:r>
              <a:rPr lang="ru-RU" sz="2500" u="sng" dirty="0" smtClean="0">
                <a:latin typeface="Calibri" pitchFamily="34" charset="0"/>
              </a:rPr>
              <a:t>следующих задач</a:t>
            </a:r>
            <a:r>
              <a:rPr lang="ru-RU" sz="2500" dirty="0" smtClean="0">
                <a:latin typeface="Calibri" pitchFamily="34" charset="0"/>
              </a:rPr>
              <a:t>: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dirty="0" smtClean="0">
                <a:latin typeface="Calibri" pitchFamily="34" charset="0"/>
              </a:rPr>
              <a:t>1. анализ актуального состояния ребёнка по результатам 	диагностического обследования для организации 	профилактической и коррекционной работы;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dirty="0" smtClean="0">
                <a:latin typeface="Calibri" pitchFamily="34" charset="0"/>
              </a:rPr>
              <a:t>2. разработка и проведение коррекционно-развивающих 	занятий с ребёнком с девиантным поведением;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dirty="0" smtClean="0">
                <a:latin typeface="Calibri" pitchFamily="34" charset="0"/>
              </a:rPr>
              <a:t>3. разработка рекомендаций педагогам по организации 	работы с ребёнком с девиантным поведением;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dirty="0" smtClean="0">
                <a:latin typeface="Calibri" pitchFamily="34" charset="0"/>
              </a:rPr>
              <a:t>4. консультирование родителей по вопросам девиантного 	поведения ребёнка.</a:t>
            </a:r>
            <a:r>
              <a:rPr lang="ru-RU" sz="2500" dirty="0" smtClean="0"/>
              <a:t>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2"/>
          <p:cNvSpPr>
            <a:spLocks noChangeArrowheads="1"/>
          </p:cNvSpPr>
          <p:nvPr/>
        </p:nvSpPr>
        <p:spPr bwMode="auto">
          <a:xfrm>
            <a:off x="395288" y="1268760"/>
            <a:ext cx="84248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 dirty="0" smtClean="0">
                <a:latin typeface="Calibri" pitchFamily="34" charset="0"/>
              </a:rPr>
              <a:t>Работа </a:t>
            </a:r>
            <a:r>
              <a:rPr lang="ru-RU" sz="2400" dirty="0">
                <a:latin typeface="Calibri" pitchFamily="34" charset="0"/>
              </a:rPr>
              <a:t>психолога по программам коррекции </a:t>
            </a:r>
            <a:r>
              <a:rPr lang="ru-RU" sz="2400" dirty="0" smtClean="0">
                <a:latin typeface="Calibri" pitchFamily="34" charset="0"/>
              </a:rPr>
              <a:t>девиантного поведения </a:t>
            </a:r>
            <a:r>
              <a:rPr lang="ru-RU" sz="2400" dirty="0">
                <a:latin typeface="Calibri" pitchFamily="34" charset="0"/>
              </a:rPr>
              <a:t>включает </a:t>
            </a:r>
            <a:r>
              <a:rPr lang="ru-RU" sz="2400" b="1" u="sng" dirty="0">
                <a:latin typeface="Calibri" pitchFamily="34" charset="0"/>
              </a:rPr>
              <a:t>несколько этапов</a:t>
            </a:r>
            <a:r>
              <a:rPr lang="ru-RU" sz="2400" b="1" dirty="0">
                <a:latin typeface="Calibri" pitchFamily="34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Tx/>
              <a:buAutoNum type="romanUcPeriod"/>
            </a:pPr>
            <a:r>
              <a:rPr lang="ru-RU" sz="2400" b="1" dirty="0">
                <a:latin typeface="Calibri" pitchFamily="34" charset="0"/>
              </a:rPr>
              <a:t>Диагностический этап. </a:t>
            </a:r>
          </a:p>
          <a:p>
            <a:pPr marL="457200" indent="-457200">
              <a:lnSpc>
                <a:spcPct val="150000"/>
              </a:lnSpc>
              <a:buFontTx/>
              <a:buAutoNum type="romanUcPeriod"/>
            </a:pPr>
            <a:r>
              <a:rPr lang="ru-RU" sz="2400" b="1" dirty="0">
                <a:latin typeface="Calibri" pitchFamily="34" charset="0"/>
              </a:rPr>
              <a:t>Подготовительный этап. </a:t>
            </a:r>
          </a:p>
          <a:p>
            <a:pPr marL="457200" indent="-457200">
              <a:lnSpc>
                <a:spcPct val="150000"/>
              </a:lnSpc>
              <a:buFontTx/>
              <a:buAutoNum type="romanUcPeriod"/>
            </a:pPr>
            <a:r>
              <a:rPr lang="ru-RU" sz="2400" b="1" dirty="0">
                <a:latin typeface="Calibri" pitchFamily="34" charset="0"/>
              </a:rPr>
              <a:t>Коррекционный этап</a:t>
            </a:r>
            <a:r>
              <a:rPr lang="ru-RU" sz="2400" b="1" dirty="0" smtClean="0">
                <a:latin typeface="Calibri" pitchFamily="34" charset="0"/>
              </a:rPr>
              <a:t>. </a:t>
            </a:r>
            <a:endParaRPr lang="ru-RU" sz="2400" dirty="0">
              <a:latin typeface="Calibri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2400" b="1" dirty="0">
                <a:latin typeface="Calibri" pitchFamily="34" charset="0"/>
              </a:rPr>
              <a:t>IV. </a:t>
            </a:r>
            <a:r>
              <a:rPr lang="ru-RU" sz="2400" b="1" dirty="0" smtClean="0">
                <a:latin typeface="Calibri" pitchFamily="34" charset="0"/>
              </a:rPr>
              <a:t> Аналитический </a:t>
            </a:r>
            <a:r>
              <a:rPr lang="ru-RU" sz="2400" b="1" dirty="0">
                <a:latin typeface="Calibri" pitchFamily="34" charset="0"/>
              </a:rPr>
              <a:t>этап. </a:t>
            </a:r>
            <a:endParaRPr lang="ru-RU" sz="24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Grp="1"/>
          </p:cNvSpPr>
          <p:nvPr>
            <p:ph type="title"/>
          </p:nvPr>
        </p:nvSpPr>
        <p:spPr>
          <a:xfrm>
            <a:off x="539552" y="3573016"/>
            <a:ext cx="8064500" cy="1600200"/>
          </a:xfrm>
        </p:spPr>
        <p:txBody>
          <a:bodyPr/>
          <a:lstStyle/>
          <a:p>
            <a:r>
              <a:rPr lang="ru-RU" sz="2500" b="1" dirty="0" smtClean="0">
                <a:latin typeface="Calibri" pitchFamily="34" charset="0"/>
              </a:rPr>
              <a:t>	</a:t>
            </a:r>
            <a:r>
              <a:rPr lang="ru-RU" sz="2800" b="1" u="sng" dirty="0" smtClean="0">
                <a:latin typeface="Calibri" pitchFamily="34" charset="0"/>
              </a:rPr>
              <a:t>Диагностический этап</a:t>
            </a:r>
            <a:r>
              <a:rPr lang="ru-RU" sz="2800" b="1" dirty="0" smtClean="0">
                <a:latin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</a:rPr>
              <a:t>включает в себя</a:t>
            </a:r>
            <a:r>
              <a:rPr lang="ru-RU" sz="2800" b="1" dirty="0" smtClean="0">
                <a:latin typeface="Calibri" pitchFamily="34" charset="0"/>
              </a:rPr>
              <a:t>  </a:t>
            </a:r>
            <a:r>
              <a:rPr lang="ru-RU" sz="2800" dirty="0" smtClean="0">
                <a:latin typeface="Calibri" pitchFamily="34" charset="0"/>
              </a:rPr>
              <a:t>получение запроса от классного руководителя, проведение работы по его уточнению путём взаимодействия со всеми участниками ситуации (дети, родители, педагоги), выявление причин возникновения отклоняющегося поведения с использованием диагностических методов.</a:t>
            </a:r>
            <a:br>
              <a:rPr lang="ru-RU" sz="2800" dirty="0" smtClean="0">
                <a:latin typeface="Calibri" pitchFamily="34" charset="0"/>
              </a:rPr>
            </a:br>
            <a:endParaRPr lang="ru-RU" sz="2800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ChangeArrowheads="1"/>
          </p:cNvSpPr>
          <p:nvPr/>
        </p:nvSpPr>
        <p:spPr bwMode="auto">
          <a:xfrm>
            <a:off x="468313" y="1922349"/>
            <a:ext cx="813593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500" dirty="0" smtClean="0">
                <a:latin typeface="Calibri" pitchFamily="34" charset="0"/>
              </a:rPr>
              <a:t>	</a:t>
            </a:r>
            <a:r>
              <a:rPr lang="ru-RU" sz="2800" b="1" u="sng" dirty="0" smtClean="0">
                <a:latin typeface="Calibri" pitchFamily="34" charset="0"/>
              </a:rPr>
              <a:t>Подготовительный </a:t>
            </a:r>
            <a:r>
              <a:rPr lang="ru-RU" sz="2800" b="1" u="sng" dirty="0">
                <a:latin typeface="Calibri" pitchFamily="34" charset="0"/>
              </a:rPr>
              <a:t>этап - </a:t>
            </a:r>
            <a:r>
              <a:rPr lang="ru-RU" sz="2800" dirty="0">
                <a:latin typeface="Calibri" pitchFamily="34" charset="0"/>
              </a:rPr>
              <a:t>подготовка к проведению коррекционной </a:t>
            </a:r>
            <a:r>
              <a:rPr lang="ru-RU" sz="2800" dirty="0" smtClean="0">
                <a:latin typeface="Calibri" pitchFamily="34" charset="0"/>
              </a:rPr>
              <a:t>работы.</a:t>
            </a:r>
          </a:p>
          <a:p>
            <a:r>
              <a:rPr lang="ru-RU" sz="2800" dirty="0">
                <a:latin typeface="Calibri" pitchFamily="34" charset="0"/>
              </a:rPr>
              <a:t>	</a:t>
            </a:r>
            <a:r>
              <a:rPr lang="ru-RU" sz="2800" dirty="0" smtClean="0">
                <a:latin typeface="Calibri" pitchFamily="34" charset="0"/>
              </a:rPr>
              <a:t>Требования </a:t>
            </a:r>
            <a:r>
              <a:rPr lang="ru-RU" sz="2800" dirty="0">
                <a:latin typeface="Calibri" pitchFamily="34" charset="0"/>
              </a:rPr>
              <a:t>к составлению программы сопровождения те же, что и к любой программе (пояснительная записка, цели, задачи, тематический план и т.д.).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543800" cy="151216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b="1" dirty="0" smtClean="0">
                <a:solidFill>
                  <a:schemeClr val="tx1"/>
                </a:solidFill>
              </a:rPr>
              <a:t>		</a:t>
            </a:r>
            <a:r>
              <a:rPr lang="ru-RU" b="1" u="sng" dirty="0" smtClean="0">
                <a:solidFill>
                  <a:schemeClr val="tx1"/>
                </a:solidFill>
              </a:rPr>
              <a:t>Коррекционный этап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800" b="1" dirty="0" smtClean="0"/>
              <a:t>Ф.И.О. </a:t>
            </a:r>
            <a:r>
              <a:rPr lang="ru-RU" sz="1800" b="1" dirty="0" smtClean="0"/>
              <a:t>ребёнка: Иванов Иван Павлович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sz="1800" b="1" dirty="0" smtClean="0"/>
              <a:t>Возраст :</a:t>
            </a:r>
            <a:r>
              <a:rPr lang="ru-RU" sz="1800" b="1" dirty="0" smtClean="0"/>
              <a:t> 14 лет    </a:t>
            </a:r>
            <a:r>
              <a:rPr lang="ru-RU" sz="1800" b="1" dirty="0" smtClean="0"/>
              <a:t>Класс: </a:t>
            </a:r>
            <a:r>
              <a:rPr lang="ru-RU" sz="1800" b="1" dirty="0" smtClean="0"/>
              <a:t>8б</a:t>
            </a:r>
            <a:endParaRPr lang="ru-RU" sz="1800" b="1" dirty="0" smtClean="0"/>
          </a:p>
          <a:p>
            <a:pPr>
              <a:buFont typeface="Arial" charset="0"/>
              <a:buNone/>
            </a:pPr>
            <a:endParaRPr lang="ru-RU" sz="1800" b="1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73604"/>
              </p:ext>
            </p:extLst>
          </p:nvPr>
        </p:nvGraphicFramePr>
        <p:xfrm>
          <a:off x="683568" y="1556792"/>
          <a:ext cx="7560840" cy="46424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62910"/>
                <a:gridCol w="4071222"/>
                <a:gridCol w="1526708"/>
              </a:tblGrid>
              <a:tr h="33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ru-RU" sz="19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Разделы программы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ru-RU" sz="19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Содержание 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Примечания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3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Диагностический инструментарий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Методики, с помощью которых проводилось психодиагностическое обследование ребёнка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 Опросник Басса-Дарки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 Методика диагностики личностной агрессивности и конфликтности Екимовой В.И.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 Исследование самооценки по методике Дембо-Рубинштейн в модификации А.М. Прихожан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 Опросник Шмишека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616234"/>
              </p:ext>
            </p:extLst>
          </p:nvPr>
        </p:nvGraphicFramePr>
        <p:xfrm>
          <a:off x="755576" y="1682496"/>
          <a:ext cx="7560840" cy="34747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88232"/>
                <a:gridCol w="3802900"/>
                <a:gridCol w="1669708"/>
              </a:tblGrid>
              <a:tr h="3402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Предварительное заключение 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9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1. Высокий уровень физической и вербальной агрессии.</a:t>
                      </a:r>
                    </a:p>
                    <a:p>
                      <a:pPr lvl="0"/>
                      <a:r>
                        <a:rPr lang="ru-RU" sz="19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2. Склонность к аффективным реакциям, низкая конформность, импульсивность.</a:t>
                      </a:r>
                    </a:p>
                    <a:p>
                      <a:pPr lvl="0"/>
                      <a:r>
                        <a:rPr lang="ru-RU" sz="19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3. Завышенная самооценка</a:t>
                      </a:r>
                    </a:p>
                    <a:p>
                      <a:pPr lvl="0"/>
                      <a:r>
                        <a:rPr lang="ru-RU" sz="19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4. Склонность искать причины трудностей во внешних обстоятельствах, а не в себе.</a:t>
                      </a:r>
                    </a:p>
                    <a:p>
                      <a:r>
                        <a:rPr lang="ru-RU" sz="19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5. Неумение сдерживать или отсрочивать удовлетворение своих потребностей.</a:t>
                      </a:r>
                      <a:endParaRPr lang="ru-RU" sz="19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48353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757053"/>
              </p:ext>
            </p:extLst>
          </p:nvPr>
        </p:nvGraphicFramePr>
        <p:xfrm>
          <a:off x="755576" y="2492896"/>
          <a:ext cx="7560839" cy="15121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55246"/>
                <a:gridCol w="4123796"/>
                <a:gridCol w="1581797"/>
              </a:tblGrid>
              <a:tr h="1512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 коррекционно-развивающей программы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Коррекция агрессивных тенденций в поведении</a:t>
                      </a:r>
                      <a:endParaRPr lang="ru-RU" sz="19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1211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08684"/>
              </p:ext>
            </p:extLst>
          </p:nvPr>
        </p:nvGraphicFramePr>
        <p:xfrm>
          <a:off x="755576" y="1144078"/>
          <a:ext cx="7560840" cy="445805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28192"/>
                <a:gridCol w="3816424"/>
                <a:gridCol w="2016224"/>
              </a:tblGrid>
              <a:tr h="3025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Задачи коррекционно-развивающих занятий 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5745" algn="l"/>
                        </a:tabLst>
                      </a:pP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обучение конструктивным формам поведения и основам коммуникации через развитие способности адекватного восприятия себя и других людей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5745" algn="l"/>
                        </a:tabLst>
                      </a:pP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формирование навыков позитивного влияния на других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5745" algn="l"/>
                        </a:tabLst>
                      </a:pP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снятие чрезмерного напряжения и тревожности, а также барьеров, которые мешают продуктивным конструктивным действиям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5745" algn="l"/>
                        </a:tabLst>
                      </a:pP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развитие навыков самоконтроля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5745" algn="l"/>
                        </a:tabLst>
                      </a:pP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игровая коррекция поведения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Формы работы: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425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беседа;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ролевое проигрывание ситуаций;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упражнения на самопознание;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этюды, пантомима;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изобразительная деятельность;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подвижные игры;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психогимнастика и ауторелаксация.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77435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611188" y="3789363"/>
            <a:ext cx="7921625" cy="1600200"/>
          </a:xfrm>
        </p:spPr>
        <p:txBody>
          <a:bodyPr lIns="468000"/>
          <a:lstStyle/>
          <a:p>
            <a:pPr eaLnBrk="1" hangingPunct="1"/>
            <a:r>
              <a:rPr lang="ru-RU" sz="3400" b="1" u="sng" smtClean="0">
                <a:solidFill>
                  <a:srgbClr val="C00000"/>
                </a:solidFill>
                <a:latin typeface="Calibri" pitchFamily="34" charset="0"/>
              </a:rPr>
              <a:t>Девиантное поведение</a:t>
            </a:r>
            <a:r>
              <a:rPr lang="ru-RU" sz="3400" b="1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400" b="1" smtClean="0">
                <a:latin typeface="Calibri" pitchFamily="34" charset="0"/>
              </a:rPr>
              <a:t>— это   поведение, отклоняющееся от  общепринятых, социально одобряемых, наиболее распространенных и устоявшихся норм в определенных сообществах в определенный период их развития.</a:t>
            </a:r>
            <a:r>
              <a:rPr lang="ru-RU" sz="3400" smtClean="0"/>
              <a:t/>
            </a:r>
            <a:br>
              <a:rPr lang="ru-RU" sz="3400" smtClean="0"/>
            </a:br>
            <a:endParaRPr lang="ru-RU" sz="340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62326"/>
              </p:ext>
            </p:extLst>
          </p:nvPr>
        </p:nvGraphicFramePr>
        <p:xfrm>
          <a:off x="755576" y="2313432"/>
          <a:ext cx="7632848" cy="17636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44138"/>
                <a:gridCol w="5888710"/>
              </a:tblGrid>
              <a:tr h="1763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Временной период 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Программа рассчитана на 1,5-2 месяца.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Включает в себя 13 занятий.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Частота проведения – 2 раза в неделю. </a:t>
                      </a:r>
                      <a:endParaRPr lang="ru-RU" sz="1900" b="0" dirty="0" smtClean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9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Продолжительностью занятия - по </a:t>
                      </a:r>
                      <a:r>
                        <a:rPr lang="ru-RU" sz="19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 минут каждое. </a:t>
                      </a:r>
                      <a:endParaRPr lang="ru-RU" sz="19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477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003047"/>
              </p:ext>
            </p:extLst>
          </p:nvPr>
        </p:nvGraphicFramePr>
        <p:xfrm>
          <a:off x="755576" y="2313432"/>
          <a:ext cx="7560840" cy="15476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16224"/>
                <a:gridCol w="5544616"/>
              </a:tblGrid>
              <a:tr h="1547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Предполагаемый результат 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Снижение уровня агрессивности, формирование адекватной самооценки, снижение эмоциональной напряжённости, развитие навыков конструктивного взаимодействия с окружающими</a:t>
                      </a:r>
                      <a:endParaRPr lang="ru-RU" sz="19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45613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87072"/>
              </p:ext>
            </p:extLst>
          </p:nvPr>
        </p:nvGraphicFramePr>
        <p:xfrm>
          <a:off x="683568" y="620688"/>
          <a:ext cx="7776865" cy="548563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87433"/>
                <a:gridCol w="5429130"/>
                <a:gridCol w="660302"/>
              </a:tblGrid>
              <a:tr h="36003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Курс коррекционно-развивающих занятий 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Даты занятий</a:t>
                      </a:r>
                      <a:endParaRPr lang="ru-RU" sz="105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50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Занятие №1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создание положительной мотивации и заинтересованности в занятиях;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снятие эмоциональной напряжённости: создание атмосферы защищённости и взаимного доверия в группе;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обучение навыкам ауторелаксации.</a:t>
                      </a:r>
                      <a:endParaRPr lang="ru-RU" sz="17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Занятие </a:t>
                      </a:r>
                      <a:r>
                        <a:rPr lang="ru-RU" sz="17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№2</a:t>
                      </a:r>
                      <a:endParaRPr lang="ru-RU" sz="17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отработка приёмов лицевой экспрессии, соответствующим различным эмоциональным состояниям, развитие представлений о соотношении внутреннего состояния человека и его внешнего выражения;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формирование конструктивных навыков эмоционального реагирования в конфликтной ситуации;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обучение техникам ауторелаксации и снятия первичных агрессивных импульсов.</a:t>
                      </a:r>
                      <a:endParaRPr lang="ru-RU" sz="17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0504" marR="405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87233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68513"/>
              </p:ext>
            </p:extLst>
          </p:nvPr>
        </p:nvGraphicFramePr>
        <p:xfrm>
          <a:off x="755576" y="2348880"/>
          <a:ext cx="7488832" cy="13815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11230"/>
                <a:gridCol w="5777602"/>
              </a:tblGrid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Результат 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ru-RU" sz="20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Заполняется </a:t>
                      </a:r>
                      <a:r>
                        <a:rPr lang="ru-RU" sz="20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</a:t>
                      </a:r>
                      <a:r>
                        <a:rPr lang="ru-RU" sz="20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основании аналитического этапа деятельности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99725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/>
          </p:cNvSpPr>
          <p:nvPr>
            <p:ph type="title"/>
          </p:nvPr>
        </p:nvSpPr>
        <p:spPr>
          <a:xfrm>
            <a:off x="539552" y="4509120"/>
            <a:ext cx="8208912" cy="1600200"/>
          </a:xfrm>
        </p:spPr>
        <p:txBody>
          <a:bodyPr/>
          <a:lstStyle/>
          <a:p>
            <a:r>
              <a:rPr lang="ru-RU" sz="2400" b="1" dirty="0" smtClean="0">
                <a:latin typeface="Calibri" pitchFamily="34" charset="0"/>
              </a:rPr>
              <a:t>	</a:t>
            </a:r>
            <a:r>
              <a:rPr lang="ru-RU" sz="2300" b="1" u="sng" dirty="0" smtClean="0">
                <a:latin typeface="Calibri" pitchFamily="34" charset="0"/>
              </a:rPr>
              <a:t>Аналитический этап</a:t>
            </a:r>
            <a:r>
              <a:rPr lang="ru-RU" sz="2300" b="1" dirty="0" smtClean="0">
                <a:latin typeface="Calibri" pitchFamily="34" charset="0"/>
              </a:rPr>
              <a:t> –</a:t>
            </a:r>
            <a:r>
              <a:rPr lang="ru-RU" sz="2300" dirty="0" smtClean="0">
                <a:latin typeface="Calibri" pitchFamily="34" charset="0"/>
              </a:rPr>
              <a:t> оценка педагогом-психологом эффективности проведенной коррекционной работы. 	Осуществляется в рамках комплексной оценки осуществленной деятельности всех специалистов по  реализации программы сопровождения ребенка с девиантным поведением. </a:t>
            </a:r>
            <a:br>
              <a:rPr lang="ru-RU" sz="2300" dirty="0" smtClean="0">
                <a:latin typeface="Calibri" pitchFamily="34" charset="0"/>
              </a:rPr>
            </a:br>
            <a:r>
              <a:rPr lang="ru-RU" sz="2300" dirty="0">
                <a:latin typeface="Calibri" pitchFamily="34" charset="0"/>
              </a:rPr>
              <a:t>	</a:t>
            </a:r>
            <a:r>
              <a:rPr lang="ru-RU" sz="2300" u="sng" dirty="0" smtClean="0">
                <a:latin typeface="Calibri" pitchFamily="34" charset="0"/>
              </a:rPr>
              <a:t>Включает в себя</a:t>
            </a:r>
            <a:r>
              <a:rPr lang="ru-RU" sz="2300" dirty="0" smtClean="0">
                <a:latin typeface="Calibri" pitchFamily="34" charset="0"/>
              </a:rPr>
              <a:t>:</a:t>
            </a:r>
            <a:br>
              <a:rPr lang="ru-RU" sz="2300" dirty="0" smtClean="0">
                <a:latin typeface="Calibri" pitchFamily="34" charset="0"/>
              </a:rPr>
            </a:br>
            <a:r>
              <a:rPr lang="ru-RU" sz="2300" dirty="0" smtClean="0">
                <a:latin typeface="Calibri" pitchFamily="34" charset="0"/>
              </a:rPr>
              <a:t>- проведение специалистом диагностического обследования ребенка  с целью определения эффективности проведенной коррекционной работы; </a:t>
            </a:r>
            <a:br>
              <a:rPr lang="ru-RU" sz="2300" dirty="0" smtClean="0">
                <a:latin typeface="Calibri" pitchFamily="34" charset="0"/>
              </a:rPr>
            </a:br>
            <a:r>
              <a:rPr lang="ru-RU" sz="2300" dirty="0" smtClean="0">
                <a:latin typeface="Calibri" pitchFamily="34" charset="0"/>
              </a:rPr>
              <a:t>- анализ соответствия предполагаемого результата полученному;</a:t>
            </a:r>
            <a:br>
              <a:rPr lang="ru-RU" sz="2300" dirty="0" smtClean="0">
                <a:latin typeface="Calibri" pitchFamily="34" charset="0"/>
              </a:rPr>
            </a:br>
            <a:r>
              <a:rPr lang="ru-RU" sz="2300" dirty="0" smtClean="0">
                <a:latin typeface="Calibri" pitchFamily="34" charset="0"/>
              </a:rPr>
              <a:t>- выявление совместно с другими специалистами причин, помешавших достичь предполагаемый результата;</a:t>
            </a:r>
            <a:br>
              <a:rPr lang="ru-RU" sz="2300" dirty="0" smtClean="0">
                <a:latin typeface="Calibri" pitchFamily="34" charset="0"/>
              </a:rPr>
            </a:br>
            <a:r>
              <a:rPr lang="ru-RU" sz="2300" dirty="0" smtClean="0">
                <a:latin typeface="Calibri" pitchFamily="34" charset="0"/>
              </a:rPr>
              <a:t>- корректировка программы или (если результат достигнут) подготовка рекомендаций для педагогов и родителей.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Литература</a:t>
            </a:r>
            <a:endParaRPr lang="ru-RU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1. Александров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Н.А. Нравственность, агрессия, справедливость.// Вопросы психологии. – 1992, №2.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2. Бармаев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С.А. Психологическая коррекция отклоняющегося поведения школьников. – М.: ВЛАДОС, 1996.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3. Горошкин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А.Л. Подросток, характер, проблемы акцентуации характера.// Воспитание школьников. – 1994, №2.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4. Дерманова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И.Б. Тест Розенцвейга (детский и взрослый варианты): Учеб.-методическое пособие. – СПб.: Речь, 2002.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5. Дерманова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И.Б. Проективная методика для диагностики школьной тревожности. – СПб.: Речь, 2002.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6. Долгова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А.Г. Агрессия у детей младшего школьного возраста. Диагностика и коррекция. 2-е изд. – М.: Генезис, 2011. 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7. Дубровина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И.В. Школьная психологическая служба: вопросы теории и практики. М., 1991г.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8. Златогорская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О. Метод в теории и на практике. Программа коррекции агрессивного поведения подростков.// Школьный психолог. – 2003, №30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9</a:t>
            </a:r>
            <a:r>
              <a:rPr lang="ru-RU" dirty="0">
                <a:latin typeface="Calibri" pitchFamily="34" charset="0"/>
                <a:cs typeface="Calibri" pitchFamily="34" charset="0"/>
              </a:rPr>
              <a:t>. Лютова Е.К., Монина Г.К. шпаргалка для взрослых// Психокоррекционная работа с гиперактивными, агрессивными, тревожными и аутичными детьми. – М.: изд-во ЦСПА «Генезис», 2000</a:t>
            </a:r>
          </a:p>
        </p:txBody>
      </p:sp>
    </p:spTree>
    <p:extLst>
      <p:ext uri="{BB962C8B-B14F-4D97-AF65-F5344CB8AC3E}">
        <p14:creationId xmlns:p14="http://schemas.microsoft.com/office/powerpoint/2010/main" val="407201353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59" y="764704"/>
            <a:ext cx="77194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10. Мардахаев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Л.В. Социальная педагогика: Учебник. – М.: Гардарики, 2003. 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11. Методика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PARI (Е.С.Шефер, Р.К.Белл; адаптация Т.В.Нещерет) / Психологические тесты. Ред. А.А.Карелин – М.,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2001</a:t>
            </a:r>
            <a:r>
              <a:rPr lang="ru-RU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12. Панфилова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М.А. Игротерапия общения. – М.: Гном-пресс, 2002. 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13. Рабочая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книга социального педагога. Профилактика безнадзорности, правонарушений, охрана здоровья детей/ Под ред. Л.В. Кузнецовой; сост. Г.С. Семёнов. – М.: Школьная пресса, 2007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14. Рогов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Е.И. Настольная книга школьного психолога в образовании: Учеб. пособие. – М.: Владос, 1996.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15. Семенюк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Л.М. Психологические особенности агрессивного поведения подростков и условия их коррекции. – М.: М.П.-С.И. «Флинт», 1998.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16. Справочник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социального педагога: 5-11 классы/ Авт.-сост. Т.А. Шишковец. – 2-е изд., перераб. и доп. – М.: ВАКО, 2007. </a:t>
            </a:r>
          </a:p>
          <a:p>
            <a:pPr lvl="0"/>
            <a:r>
              <a:rPr lang="ru-RU" dirty="0" smtClean="0">
                <a:latin typeface="Calibri" pitchFamily="34" charset="0"/>
                <a:cs typeface="Calibri" pitchFamily="34" charset="0"/>
              </a:rPr>
              <a:t>17. Эйдемиллер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Э.Г. Методы семейной диагностики и психотерапии: Методическое пособие. – М.: Фолиум, 1996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763711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755650" y="333375"/>
            <a:ext cx="7489825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900" b="1" u="sng" dirty="0">
                <a:latin typeface="Calibri" pitchFamily="34" charset="0"/>
              </a:rPr>
              <a:t>Факторы</a:t>
            </a:r>
            <a:r>
              <a:rPr lang="ru-RU" sz="2900" dirty="0">
                <a:latin typeface="Calibri" pitchFamily="34" charset="0"/>
              </a:rPr>
              <a:t>, обусловливающие девиантное поведение несовершеннолетних</a:t>
            </a:r>
            <a:r>
              <a:rPr lang="ru-RU" dirty="0"/>
              <a:t>:</a:t>
            </a:r>
          </a:p>
          <a:p>
            <a:pPr eaLnBrk="0" hangingPunct="0">
              <a:spcBef>
                <a:spcPct val="50000"/>
              </a:spcBef>
            </a:pPr>
            <a:endParaRPr lang="ru-RU" sz="2400" dirty="0">
              <a:latin typeface="Calibri" pitchFamily="34" charset="0"/>
            </a:endParaRPr>
          </a:p>
        </p:txBody>
      </p:sp>
      <p:graphicFrame>
        <p:nvGraphicFramePr>
          <p:cNvPr id="17428" name="Group 20"/>
          <p:cNvGraphicFramePr>
            <a:graphicFrameLocks noGrp="1"/>
          </p:cNvGraphicFramePr>
          <p:nvPr>
            <p:ph idx="1"/>
          </p:nvPr>
        </p:nvGraphicFramePr>
        <p:xfrm>
          <a:off x="755650" y="1989138"/>
          <a:ext cx="7777163" cy="4103688"/>
        </p:xfrm>
        <a:graphic>
          <a:graphicData uri="http://schemas.openxmlformats.org/drawingml/2006/table">
            <a:tbl>
              <a:tblPr/>
              <a:tblGrid>
                <a:gridCol w="2549525"/>
                <a:gridCol w="2670175"/>
                <a:gridCol w="2557463"/>
              </a:tblGrid>
              <a:tr h="6477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Биологические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Психологические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Социально-педагогические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455988">
                <a:tc>
                  <a:txBody>
                    <a:bodyPr/>
                    <a:lstStyle/>
                    <a:p>
                      <a:pPr marL="1111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неблагоприятные физиологические, анатомические особенности организма ребёнка, затрудняющие его социальную адаптацию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667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наличие у ребёнка психопатологии или чрезмерного усиления отдельных черт характера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дефекты школьного, семейного или общественного воспитания, в основе которых лежат половозрастные и индивидуальные особенности развития детей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6840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 flipH="1">
            <a:off x="2339975" y="1196975"/>
            <a:ext cx="1800225" cy="658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43450" y="1212850"/>
            <a:ext cx="0" cy="627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381625" y="1196975"/>
            <a:ext cx="1638300" cy="658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2"/>
          <p:cNvSpPr>
            <a:spLocks noChangeArrowheads="1"/>
          </p:cNvSpPr>
          <p:nvPr/>
        </p:nvSpPr>
        <p:spPr bwMode="auto">
          <a:xfrm>
            <a:off x="395288" y="620713"/>
            <a:ext cx="8569325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 u="sng">
                <a:latin typeface="Calibri" pitchFamily="34" charset="0"/>
              </a:rPr>
              <a:t>Причины девиантного поведения</a:t>
            </a:r>
            <a:r>
              <a:rPr lang="ru-RU" sz="2500">
                <a:latin typeface="Calibri" pitchFamily="34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стремление получить сильные впечатления;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повышенная возбудимость, неумение контролировать себя;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неблагополучная ситуация в семье;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стремление к самостоятельности и независимости;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недостаток знаний родителей о том, как справиться с трудной педагогической ситуацией;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отставание в учёбе;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пренебрежение со стороны сверстников;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непонимание взрослыми трудностей детей; 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недостаточная уверенность ребёнка в себе;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latin typeface="Calibri" pitchFamily="34" charset="0"/>
              </a:rPr>
              <a:t> примеры насилия, жестокости, безнаказанности, полученные из СМИ и др.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68313" y="2276475"/>
            <a:ext cx="8675687" cy="3889375"/>
          </a:xfrm>
        </p:spPr>
        <p:txBody>
          <a:bodyPr/>
          <a:lstStyle/>
          <a:p>
            <a:pPr eaLnBrk="1" hangingPunct="1"/>
            <a:r>
              <a:rPr lang="ru-RU" sz="3600" b="1" u="sng" dirty="0" smtClean="0">
                <a:latin typeface="Calibri" pitchFamily="34" charset="0"/>
                <a:cs typeface="Calibri" pitchFamily="34" charset="0"/>
              </a:rPr>
              <a:t>Виды девиантного поведения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наркомания;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алкоголизм;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девиации сексуального поведения;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суицидальное поведение;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правонарушения;</a:t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расстройства поведения </a:t>
            </a:r>
            <a:r>
              <a:rPr lang="ru-RU" sz="2500" b="1" dirty="0" smtClean="0">
                <a:latin typeface="Calibri" pitchFamily="34" charset="0"/>
                <a:cs typeface="Calibri" pitchFamily="34" charset="0"/>
              </a:rPr>
              <a:t>(гиперкинетическое расстройство; расстройство поведения, ограничивающееся семьёй; несоциализированное расстройство поведения; социализированное расстройство)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;  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36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- агрессивное поведение.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2"/>
          <p:cNvSpPr>
            <a:spLocks noChangeArrowheads="1"/>
          </p:cNvSpPr>
          <p:nvPr/>
        </p:nvSpPr>
        <p:spPr bwMode="auto">
          <a:xfrm>
            <a:off x="323850" y="1052513"/>
            <a:ext cx="8351838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ru-RU" sz="3200" b="1">
                <a:latin typeface="Calibri" pitchFamily="34" charset="0"/>
              </a:rPr>
              <a:t>	</a:t>
            </a:r>
            <a:r>
              <a:rPr lang="ru-RU" sz="3200" b="1" u="sng">
                <a:latin typeface="Calibri" pitchFamily="34" charset="0"/>
              </a:rPr>
              <a:t>Агрессия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ru-RU" sz="3200">
                <a:latin typeface="Calibri" pitchFamily="34" charset="0"/>
              </a:rPr>
              <a:t>– это поведенческая реакция человека на значимые противоречия и раздражающие факторы, которая направлена на причинение ущерба (физического, психического) другим индивидам. </a:t>
            </a:r>
          </a:p>
          <a:p>
            <a:r>
              <a:rPr lang="ru-RU" sz="3200" b="1">
                <a:latin typeface="Calibri" pitchFamily="34" charset="0"/>
              </a:rPr>
              <a:t>	</a:t>
            </a:r>
            <a:r>
              <a:rPr lang="ru-RU" sz="3200" b="1" u="sng">
                <a:latin typeface="Calibri" pitchFamily="34" charset="0"/>
              </a:rPr>
              <a:t>Агрессивность</a:t>
            </a:r>
            <a:r>
              <a:rPr lang="ru-RU" sz="3200">
                <a:latin typeface="Calibri" pitchFamily="34" charset="0"/>
              </a:rPr>
              <a:t> – это свойство личности, выражающееся в готовности к агрессии.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8785225" cy="3886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b="1" dirty="0" smtClean="0">
                <a:latin typeface="Calibri" pitchFamily="34" charset="0"/>
              </a:rPr>
              <a:t>	      </a:t>
            </a:r>
            <a:r>
              <a:rPr lang="ru-RU" sz="2500" b="1" u="sng" dirty="0" smtClean="0">
                <a:latin typeface="Calibri" pitchFamily="34" charset="0"/>
              </a:rPr>
              <a:t>Виды агрессии</a:t>
            </a:r>
            <a:r>
              <a:rPr lang="ru-RU" sz="2500" b="1" dirty="0" smtClean="0">
                <a:latin typeface="Calibri" pitchFamily="34" charset="0"/>
              </a:rPr>
              <a:t>:</a:t>
            </a:r>
            <a:br>
              <a:rPr lang="ru-RU" sz="2500" b="1" dirty="0" smtClean="0">
                <a:latin typeface="Calibri" pitchFamily="34" charset="0"/>
              </a:rPr>
            </a:br>
            <a:r>
              <a:rPr lang="ru-RU" sz="2500" b="1" dirty="0" smtClean="0">
                <a:latin typeface="Calibri" pitchFamily="34" charset="0"/>
              </a:rPr>
              <a:t>1.Физическая агрессия </a:t>
            </a:r>
            <a:r>
              <a:rPr lang="ru-RU" sz="2500" dirty="0" smtClean="0">
                <a:latin typeface="Calibri" pitchFamily="34" charset="0"/>
              </a:rPr>
              <a:t>– использование физической силы против другого лица.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b="1" dirty="0" smtClean="0">
                <a:latin typeface="Calibri" pitchFamily="34" charset="0"/>
              </a:rPr>
              <a:t>2. Косвенная агрессия </a:t>
            </a:r>
            <a:r>
              <a:rPr lang="ru-RU" sz="2500" dirty="0" smtClean="0">
                <a:latin typeface="Calibri" pitchFamily="34" charset="0"/>
              </a:rPr>
              <a:t>– агрессия, окольным путём направленная на другое лицо или предмет.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b="1" dirty="0" smtClean="0">
                <a:latin typeface="Calibri" pitchFamily="34" charset="0"/>
              </a:rPr>
              <a:t>3. Раздражение </a:t>
            </a:r>
            <a:r>
              <a:rPr lang="ru-RU" sz="2500" dirty="0" smtClean="0">
                <a:latin typeface="Calibri" pitchFamily="34" charset="0"/>
              </a:rPr>
              <a:t>– готовность к проявлению негативных чувств при малейшем возбуждении (вспыльчивость, грубость).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b="1" dirty="0" smtClean="0">
                <a:latin typeface="Calibri" pitchFamily="34" charset="0"/>
              </a:rPr>
              <a:t>4. Негативизм </a:t>
            </a:r>
            <a:r>
              <a:rPr lang="ru-RU" sz="2500" dirty="0" smtClean="0">
                <a:latin typeface="Calibri" pitchFamily="34" charset="0"/>
              </a:rPr>
              <a:t>– оппозиционная манера в поведении от пассивного сопротивления до активной борьбы против установившихся обычаев и законов.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b="1" dirty="0" smtClean="0">
                <a:latin typeface="Calibri" pitchFamily="34" charset="0"/>
              </a:rPr>
              <a:t>5. Обида </a:t>
            </a:r>
            <a:r>
              <a:rPr lang="ru-RU" sz="2500" dirty="0" smtClean="0">
                <a:latin typeface="Calibri" pitchFamily="34" charset="0"/>
              </a:rPr>
              <a:t>– зависть и ненависть к окружающим за действительные и вымышленные действия. </a:t>
            </a:r>
            <a:br>
              <a:rPr lang="ru-RU" sz="2500" dirty="0" smtClean="0">
                <a:latin typeface="Calibri" pitchFamily="34" charset="0"/>
              </a:rPr>
            </a:br>
            <a:r>
              <a:rPr lang="ru-RU" sz="2500" dirty="0" smtClean="0">
                <a:latin typeface="Calibri" pitchFamily="34" charset="0"/>
              </a:rPr>
              <a:t/>
            </a:r>
            <a:br>
              <a:rPr lang="ru-RU" sz="2500" dirty="0" smtClean="0">
                <a:latin typeface="Calibri" pitchFamily="34" charset="0"/>
              </a:rPr>
            </a:br>
            <a:endParaRPr lang="ru-RU" sz="25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530225" y="692150"/>
            <a:ext cx="843438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6. Подозрительность </a:t>
            </a:r>
            <a:r>
              <a:rPr lang="ru-RU" sz="25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– в диапазоне от недоверия и осторожности по отношению к людям до убеждения в том, что люди планируют и приносят вред.</a:t>
            </a:r>
            <a:r>
              <a:rPr lang="ru-RU" sz="25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ru-RU" sz="2500" b="1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7. Вербальная агрессия </a:t>
            </a:r>
            <a:r>
              <a:rPr lang="ru-RU" sz="2500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– выражение негативных чувств как через форму (крик, визг), так и через содержание словесных ответов (проклятия, угрозы, ругательства).</a:t>
            </a:r>
            <a:br>
              <a:rPr lang="ru-RU" sz="2500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500" b="1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8. Аутоагрессия </a:t>
            </a:r>
            <a:r>
              <a:rPr lang="ru-RU" sz="2500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– выражает возможное убеждение субъекта в том, что является плохим человеком, что поступает зло, а также ощущаемые им угрызения совести. Проявляется в самообвинении, нанесении себе телесных повреждений (крайняя форма – самоубийство).</a:t>
            </a:r>
            <a:br>
              <a:rPr lang="ru-RU" sz="2500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500" b="1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9. Инструментальная </a:t>
            </a:r>
            <a:r>
              <a:rPr lang="ru-RU" sz="2500" dirty="0">
                <a:solidFill>
                  <a:srgbClr val="262626"/>
                </a:solidFill>
                <a:latin typeface="Calibri" pitchFamily="34" charset="0"/>
                <a:cs typeface="Calibri" pitchFamily="34" charset="0"/>
              </a:rPr>
              <a:t>– использование агрессивного поведения в качестве инструмента для достижения позитивной цели.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/>
          </p:cNvSpPr>
          <p:nvPr>
            <p:ph type="title"/>
          </p:nvPr>
        </p:nvSpPr>
        <p:spPr>
          <a:xfrm>
            <a:off x="539750" y="3644900"/>
            <a:ext cx="8424863" cy="1600200"/>
          </a:xfrm>
        </p:spPr>
        <p:txBody>
          <a:bodyPr/>
          <a:lstStyle/>
          <a:p>
            <a:r>
              <a:rPr lang="ru-RU" sz="2700" b="1" smtClean="0">
                <a:latin typeface="Calibri" pitchFamily="34" charset="0"/>
              </a:rPr>
              <a:t>Психологические особенности личности, способствующие проявлению агрессивности</a:t>
            </a:r>
            <a:br>
              <a:rPr lang="ru-RU" sz="2700" b="1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сниженная самооценка;</a:t>
            </a:r>
            <a:br>
              <a:rPr lang="ru-RU" sz="2700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повышенная тревожность;</a:t>
            </a:r>
            <a:br>
              <a:rPr lang="ru-RU" sz="2700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низкий уровень самоконтроля;</a:t>
            </a:r>
            <a:br>
              <a:rPr lang="ru-RU" sz="2700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недостаточное развитие интеллекта;</a:t>
            </a:r>
            <a:br>
              <a:rPr lang="ru-RU" sz="2700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неразвитость коммуникативных навыков;</a:t>
            </a:r>
            <a:br>
              <a:rPr lang="ru-RU" sz="2700" smtClean="0">
                <a:latin typeface="Calibri" pitchFamily="34" charset="0"/>
              </a:rPr>
            </a:br>
            <a:r>
              <a:rPr lang="ru-RU" sz="2700" smtClean="0">
                <a:latin typeface="Calibri" pitchFamily="34" charset="0"/>
              </a:rPr>
              <a:t>- повышенная возбудимость нервной системы вследствие различных причин (травма, болезни, стресс и пр.) и др.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1014</Words>
  <Application>Microsoft Office PowerPoint</Application>
  <PresentationFormat>Экран (4:3)</PresentationFormat>
  <Paragraphs>134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NewsPrint</vt:lpstr>
      <vt:lpstr>Разработка программы индивидуального сопровождения обучающегося с девиантным поведением        автор: педагог-психолог территориальной ПМПК                    Петропавловск-Камчатского городского округа                                    Курильская Е.Н.</vt:lpstr>
      <vt:lpstr>Девиантное поведение — это   поведение, отклоняющееся от  общепринятых, социально одобряемых, наиболее распространенных и устоявшихся норм в определенных сообществах в определенный период их развития. </vt:lpstr>
      <vt:lpstr>Презентация PowerPoint</vt:lpstr>
      <vt:lpstr>Презентация PowerPoint</vt:lpstr>
      <vt:lpstr>Виды девиантного поведения: - наркомания; - алкоголизм; - девиации сексуального поведения; - суицидальное поведение; - правонарушения; - расстройства поведения (гиперкинетическое расстройство; расстройство поведения, ограничивающееся семьёй; несоциализированное расстройство поведения; социализированное расстройство);    - агрессивное поведение.</vt:lpstr>
      <vt:lpstr>Презентация PowerPoint</vt:lpstr>
      <vt:lpstr>Презентация PowerPoint</vt:lpstr>
      <vt:lpstr>Презентация PowerPoint</vt:lpstr>
      <vt:lpstr>Психологические особенности личности, способствующие проявлению агрессивности - сниженная самооценка; - повышенная тревожность; - низкий уровень самоконтроля; - недостаточное развитие интеллекта; - неразвитость коммуникативных навыков; - повышенная возбудимость нервной системы вследствие различных причин (травма, болезни, стресс и пр.) и др.</vt:lpstr>
      <vt:lpstr>Презентация PowerPoint</vt:lpstr>
      <vt:lpstr>Презентация PowerPoint</vt:lpstr>
      <vt:lpstr> Деятельность педагога – психолога по сопровождению ребенка с девиантным поведением направлена на решение следующих задач: 1. анализ актуального состояния ребёнка по результатам  диагностического обследования для организации  профилактической и коррекционной работы; 2. разработка и проведение коррекционно-развивающих  занятий с ребёнком с девиантным поведением; 3. разработка рекомендаций педагогам по организации  работы с ребёнком с девиантным поведением; 4. консультирование родителей по вопросам девиантного  поведения ребёнка. </vt:lpstr>
      <vt:lpstr>Презентация PowerPoint</vt:lpstr>
      <vt:lpstr> Диагностический этап включает в себя  получение запроса от классного руководителя, проведение работы по его уточнению путём взаимодействия со всеми участниками ситуации (дети, родители, педагоги), выявление причин возникновения отклоняющегося поведения с использованием диагностических методов.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Аналитический этап – оценка педагогом-психологом эффективности проведенной коррекционной работы.  Осуществляется в рамках комплексной оценки осуществленной деятельности всех специалистов по  реализации программы сопровождения ребенка с девиантным поведением.   Включает в себя: - проведение специалистом диагностического обследования ребенка  с целью определения эффективности проведенной коррекционной работы;  - анализ соответствия предполагаемого результата полученному; - выявление совместно с другими специалистами причин, помешавших достичь предполагаемый результата; - корректировка программы или (если результат достигнут) подготовка рекомендаций для педагогов и родителей.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Психолог: 1. изучает личность учащегося и коллектива класса;  2. анализирует адаптацию ребенка в среде;  3. выявляет дезадаптированных учащихся;  4. изучает взаимоотношения детей с взрослыми и сверстниками;  5. подбирает пакет диагностических методик для организации профилактической и коррекционной работы;  6. выявляет и развивает мотивацию, интересы, склонности и способности школьников;  7. осуществляет психологическую поддержку нуждающихся в ней детей.  </dc:title>
  <dc:creator>635</dc:creator>
  <cp:lastModifiedBy>635</cp:lastModifiedBy>
  <cp:revision>47</cp:revision>
  <dcterms:created xsi:type="dcterms:W3CDTF">2013-01-30T04:12:44Z</dcterms:created>
  <dcterms:modified xsi:type="dcterms:W3CDTF">2013-02-20T01:27:20Z</dcterms:modified>
</cp:coreProperties>
</file>