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5" r:id="rId5"/>
    <p:sldId id="262" r:id="rId6"/>
    <p:sldId id="266" r:id="rId7"/>
    <p:sldId id="260" r:id="rId8"/>
    <p:sldId id="268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3168D1-4346-4319-95DF-6EAD3BFA9529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5F42CF-B73D-47C5-856B-BB28BB80D1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По ночам мороз силен</a:t>
            </a:r>
            <a:r>
              <a:rPr lang="ru-RU" sz="4000" dirty="0" smtClean="0"/>
              <a:t>,</a:t>
            </a:r>
            <a:r>
              <a:rPr lang="ru-RU" sz="4000" dirty="0"/>
              <a:t>			</a:t>
            </a:r>
            <a:endParaRPr lang="ru-RU" sz="4000" dirty="0" smtClean="0"/>
          </a:p>
          <a:p>
            <a:r>
              <a:rPr lang="ru-RU" sz="4000" dirty="0" smtClean="0"/>
              <a:t>Днем </a:t>
            </a:r>
            <a:r>
              <a:rPr lang="ru-RU" sz="4000" dirty="0"/>
              <a:t>капели слышен </a:t>
            </a:r>
          </a:p>
          <a:p>
            <a:r>
              <a:rPr lang="ru-RU" sz="4000" dirty="0" smtClean="0"/>
              <a:t>День прибавился заметно.</a:t>
            </a:r>
          </a:p>
          <a:p>
            <a:r>
              <a:rPr lang="ru-RU" sz="4000" dirty="0" smtClean="0"/>
              <a:t>Ну так что за месяц это? 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4869160"/>
            <a:ext cx="2799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ФЕВРАЛЬ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1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412776"/>
            <a:ext cx="686758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Была белая седая</a:t>
            </a:r>
          </a:p>
          <a:p>
            <a:r>
              <a:rPr lang="ru-RU" sz="4400" dirty="0" smtClean="0"/>
              <a:t>Пришла весёлая молодая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3933056"/>
            <a:ext cx="2044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6600"/>
                </a:solidFill>
              </a:rPr>
              <a:t>Весна</a:t>
            </a:r>
            <a:endParaRPr lang="ru-RU" sz="5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3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rgbClr val="006600"/>
                </a:solidFill>
              </a:rPr>
              <a:t>Весна света. </a:t>
            </a:r>
            <a:endParaRPr lang="ru-RU" sz="7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777686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/>
          </a:p>
          <a:p>
            <a:pPr marL="742950" indent="-742950">
              <a:buAutoNum type="arabicPeriod"/>
            </a:pPr>
            <a:r>
              <a:rPr lang="ru-RU" sz="3600" dirty="0" smtClean="0"/>
              <a:t>Время </a:t>
            </a:r>
            <a:r>
              <a:rPr lang="ru-RU" sz="3600" dirty="0"/>
              <a:t>белых троп, </a:t>
            </a:r>
            <a:r>
              <a:rPr lang="ru-RU" sz="3600" dirty="0">
                <a:solidFill>
                  <a:srgbClr val="00B0F0"/>
                </a:solidFill>
              </a:rPr>
              <a:t>с 21 декабря по 20 января –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C00000"/>
                </a:solidFill>
              </a:rPr>
              <a:t>первозимье</a:t>
            </a:r>
            <a:r>
              <a:rPr lang="ru-RU" sz="3600" dirty="0" smtClean="0">
                <a:solidFill>
                  <a:srgbClr val="C00000"/>
                </a:solidFill>
              </a:rPr>
              <a:t>.</a:t>
            </a:r>
          </a:p>
          <a:p>
            <a:pPr marL="742950" indent="-742950">
              <a:buAutoNum type="arabicPeriod"/>
            </a:pPr>
            <a:endParaRPr lang="ru-RU" sz="3600" dirty="0"/>
          </a:p>
          <a:p>
            <a:r>
              <a:rPr lang="ru-RU" sz="3600" dirty="0"/>
              <a:t>2. Время лютого холода, </a:t>
            </a:r>
            <a:r>
              <a:rPr lang="ru-RU" sz="3600" dirty="0">
                <a:solidFill>
                  <a:srgbClr val="00B0F0"/>
                </a:solidFill>
              </a:rPr>
              <a:t>с 21 января по 20 февраля</a:t>
            </a:r>
            <a:r>
              <a:rPr lang="ru-RU" sz="3600" dirty="0"/>
              <a:t> – </a:t>
            </a:r>
            <a:r>
              <a:rPr lang="ru-RU" sz="3600" dirty="0">
                <a:solidFill>
                  <a:srgbClr val="C00000"/>
                </a:solidFill>
              </a:rPr>
              <a:t>коренная зима</a:t>
            </a:r>
            <a:r>
              <a:rPr lang="ru-RU" sz="3600" dirty="0" smtClean="0">
                <a:solidFill>
                  <a:srgbClr val="C00000"/>
                </a:solidFill>
              </a:rPr>
              <a:t>.</a:t>
            </a:r>
          </a:p>
          <a:p>
            <a:endParaRPr lang="ru-RU" sz="3600" dirty="0"/>
          </a:p>
          <a:p>
            <a:r>
              <a:rPr lang="ru-RU" sz="3600" dirty="0"/>
              <a:t>3. Время «дотерпи до весны», </a:t>
            </a:r>
            <a:r>
              <a:rPr lang="ru-RU" sz="3600" dirty="0">
                <a:solidFill>
                  <a:srgbClr val="00B0F0"/>
                </a:solidFill>
              </a:rPr>
              <a:t>с 21 февраля по 20 марта </a:t>
            </a:r>
            <a:r>
              <a:rPr lang="ru-RU" sz="3600" dirty="0"/>
              <a:t>– </a:t>
            </a:r>
            <a:r>
              <a:rPr lang="ru-RU" sz="3600" dirty="0">
                <a:solidFill>
                  <a:srgbClr val="C00000"/>
                </a:solidFill>
              </a:rPr>
              <a:t>перелом зимы.</a:t>
            </a:r>
          </a:p>
        </p:txBody>
      </p:sp>
    </p:spTree>
    <p:extLst>
      <p:ext uri="{BB962C8B-B14F-4D97-AF65-F5344CB8AC3E}">
        <p14:creationId xmlns:p14="http://schemas.microsoft.com/office/powerpoint/2010/main" val="34370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10" y="571500"/>
            <a:ext cx="852378" cy="62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5483020"/>
            <a:ext cx="48301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КУЧЕВЫЕ ОБЛАКА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5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643" y="836712"/>
            <a:ext cx="95164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6309320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6142403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Проталины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731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Из-под снега расцветает,</a:t>
            </a:r>
          </a:p>
          <a:p>
            <a:r>
              <a:rPr lang="ru-RU" sz="4400" dirty="0" smtClean="0"/>
              <a:t>Раньше </a:t>
            </a:r>
            <a:r>
              <a:rPr lang="ru-RU" sz="4400" dirty="0"/>
              <a:t>всех весну встречает.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4653136"/>
            <a:ext cx="4158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Подснежник</a:t>
            </a:r>
            <a:endParaRPr lang="ru-R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484" y="404664"/>
            <a:ext cx="119883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41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/>
              </a:rPr>
              <a:t>П</a:t>
            </a:r>
            <a:r>
              <a:rPr lang="ru-RU" sz="3600" b="0" i="0" u="none" strike="noStrike" baseline="0" dirty="0" smtClean="0">
                <a:latin typeface="Times New Roman"/>
              </a:rPr>
              <a:t>ословицы и  поговорки о весне:</a:t>
            </a:r>
          </a:p>
          <a:p>
            <a:pPr marR="0" algn="just"/>
            <a:endParaRPr lang="ru-RU" b="0" i="0" u="none" strike="noStrike" baseline="0" dirty="0" smtClean="0">
              <a:solidFill>
                <a:srgbClr val="000000"/>
              </a:solidFill>
            </a:endParaRPr>
          </a:p>
          <a:p>
            <a:pPr marR="0" algn="just"/>
            <a:r>
              <a:rPr lang="ru-RU" sz="4000" b="0" i="0" u="none" strike="noStrike" baseline="0" dirty="0" smtClean="0">
                <a:solidFill>
                  <a:srgbClr val="000000"/>
                </a:solidFill>
              </a:rPr>
              <a:t>·</a:t>
            </a:r>
            <a:r>
              <a:rPr lang="ru-RU" sz="40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Весенний лед толст, да прост.</a:t>
            </a:r>
          </a:p>
          <a:p>
            <a:pPr marR="0" algn="just"/>
            <a:r>
              <a:rPr lang="ru-RU" sz="4000" b="0" i="0" u="none" strike="noStrike" baseline="0" dirty="0" smtClean="0">
                <a:solidFill>
                  <a:srgbClr val="0070C0"/>
                </a:solidFill>
              </a:rPr>
              <a:t>·</a:t>
            </a:r>
            <a:r>
              <a:rPr lang="ru-RU" sz="4000" b="0" i="0" u="none" strike="noStrike" baseline="0" dirty="0" smtClean="0">
                <a:solidFill>
                  <a:srgbClr val="0070C0"/>
                </a:solidFill>
                <a:latin typeface="Times New Roman"/>
              </a:rPr>
              <a:t> Весна-вестница – подснежников царица.</a:t>
            </a:r>
          </a:p>
          <a:p>
            <a:pPr marR="0" algn="just"/>
            <a:r>
              <a:rPr lang="ru-RU" sz="4000" b="0" i="0" u="none" strike="noStrike" baseline="0" dirty="0" smtClean="0">
                <a:solidFill>
                  <a:srgbClr val="000000"/>
                </a:solidFill>
              </a:rPr>
              <a:t>·</a:t>
            </a:r>
            <a:r>
              <a:rPr lang="ru-RU" sz="40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Весна днем красна.</a:t>
            </a:r>
          </a:p>
          <a:p>
            <a:pPr marR="0" algn="just"/>
            <a:r>
              <a:rPr lang="ru-RU" sz="4000" b="0" i="0" u="none" strike="noStrike" baseline="0" dirty="0" smtClean="0">
                <a:solidFill>
                  <a:srgbClr val="0070C0"/>
                </a:solidFill>
              </a:rPr>
              <a:t>·</a:t>
            </a:r>
            <a:r>
              <a:rPr lang="ru-RU" sz="4000" b="0" i="0" u="none" strike="noStrike" baseline="0" dirty="0" smtClean="0">
                <a:solidFill>
                  <a:srgbClr val="0070C0"/>
                </a:solidFill>
                <a:latin typeface="Times New Roman"/>
              </a:rPr>
              <a:t> Вода с гор притекла – весну принесла.</a:t>
            </a:r>
          </a:p>
          <a:p>
            <a:pPr marR="0" algn="just"/>
            <a:r>
              <a:rPr lang="ru-RU" sz="4000" b="0" i="0" u="none" strike="noStrike" baseline="0" dirty="0" smtClean="0">
                <a:solidFill>
                  <a:srgbClr val="000000"/>
                </a:solidFill>
              </a:rPr>
              <a:t>·</a:t>
            </a:r>
            <a:r>
              <a:rPr lang="ru-RU" sz="4000" b="0" i="0" u="none" strike="noStrike" baseline="0" dirty="0" smtClean="0">
                <a:solidFill>
                  <a:srgbClr val="000000"/>
                </a:solidFill>
                <a:latin typeface="Times New Roman"/>
              </a:rPr>
              <a:t> Грач на горе – весна на дворе.</a:t>
            </a:r>
          </a:p>
          <a:p>
            <a:pPr marR="0" algn="just"/>
            <a:r>
              <a:rPr lang="ru-RU" sz="4000" b="0" i="0" u="none" strike="noStrike" baseline="0" dirty="0" smtClean="0">
                <a:solidFill>
                  <a:srgbClr val="0070C0"/>
                </a:solidFill>
              </a:rPr>
              <a:t>·</a:t>
            </a:r>
            <a:r>
              <a:rPr lang="ru-RU" sz="4000" b="0" i="0" u="none" strike="noStrike" baseline="0" dirty="0" smtClean="0">
                <a:solidFill>
                  <a:srgbClr val="0070C0"/>
                </a:solidFill>
                <a:latin typeface="Times New Roman"/>
              </a:rPr>
              <a:t> Кто весной не пролежит, весь год будет сыт.</a:t>
            </a:r>
          </a:p>
        </p:txBody>
      </p:sp>
    </p:spTree>
    <p:extLst>
      <p:ext uri="{BB962C8B-B14F-4D97-AF65-F5344CB8AC3E}">
        <p14:creationId xmlns:p14="http://schemas.microsoft.com/office/powerpoint/2010/main" val="20353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908720"/>
            <a:ext cx="6264696" cy="3981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723900" algn="l"/>
              </a:tabLst>
            </a:pPr>
            <a:r>
              <a:rPr lang="ru-RU" sz="3600" dirty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Продолжи предложение:</a:t>
            </a:r>
            <a:endParaRPr lang="ru-RU" sz="3600" dirty="0">
              <a:solidFill>
                <a:srgbClr val="006600"/>
              </a:solidFill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723900" algn="l"/>
              </a:tabLst>
            </a:pPr>
            <a:r>
              <a:rPr lang="ru-RU" sz="3600" dirty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 Я понял</a:t>
            </a:r>
            <a:endParaRPr lang="ru-RU" sz="3600" dirty="0">
              <a:solidFill>
                <a:srgbClr val="006600"/>
              </a:solidFill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723900" algn="l"/>
              </a:tabLst>
            </a:pPr>
            <a:r>
              <a:rPr lang="ru-RU" sz="3600" dirty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Узнал</a:t>
            </a:r>
            <a:endParaRPr lang="ru-RU" sz="3600" dirty="0">
              <a:solidFill>
                <a:srgbClr val="006600"/>
              </a:solidFill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723900" algn="l"/>
              </a:tabLst>
            </a:pPr>
            <a:r>
              <a:rPr lang="ru-RU" sz="3600" dirty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Догадался</a:t>
            </a:r>
            <a:endParaRPr lang="ru-RU" sz="3600" dirty="0">
              <a:solidFill>
                <a:srgbClr val="006600"/>
              </a:solidFill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723900" algn="l"/>
              </a:tabLst>
            </a:pPr>
            <a:r>
              <a:rPr lang="ru-RU" sz="3600" dirty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Удивился</a:t>
            </a:r>
            <a:endParaRPr lang="ru-RU" sz="3600" dirty="0">
              <a:solidFill>
                <a:srgbClr val="006600"/>
              </a:solidFill>
              <a:latin typeface="Calibri"/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7239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151880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139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Весна света.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света.</dc:title>
  <dc:creator>Славик</dc:creator>
  <cp:lastModifiedBy>Славик</cp:lastModifiedBy>
  <cp:revision>11</cp:revision>
  <dcterms:created xsi:type="dcterms:W3CDTF">2012-02-29T14:49:46Z</dcterms:created>
  <dcterms:modified xsi:type="dcterms:W3CDTF">2012-10-21T15:09:28Z</dcterms:modified>
</cp:coreProperties>
</file>