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5"/>
  </p:notesMasterIdLst>
  <p:sldIdLst>
    <p:sldId id="256" r:id="rId2"/>
    <p:sldId id="266" r:id="rId3"/>
    <p:sldId id="257" r:id="rId4"/>
    <p:sldId id="258" r:id="rId5"/>
    <p:sldId id="260" r:id="rId6"/>
    <p:sldId id="259" r:id="rId7"/>
    <p:sldId id="261" r:id="rId8"/>
    <p:sldId id="262" r:id="rId9"/>
    <p:sldId id="263" r:id="rId10"/>
    <p:sldId id="264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FF9900"/>
    <a:srgbClr val="000099"/>
    <a:srgbClr val="12065A"/>
    <a:srgbClr val="CC3399"/>
    <a:srgbClr val="990099"/>
    <a:srgbClr val="CC0099"/>
    <a:srgbClr val="FFCC66"/>
    <a:srgbClr val="FF99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455" autoAdjust="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1240A2-1E86-40C3-88CE-5D582FB8D640}" type="datetimeFigureOut">
              <a:rPr lang="ru-RU" smtClean="0"/>
              <a:t>21.10.2012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655AD-65BC-456D-AFDB-F60609B0CF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872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55AD-65BC-456D-AFDB-F60609B0CF0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485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55AD-65BC-456D-AFDB-F60609B0CF0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307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4487B-9911-4443-8E6E-DF9341853087}" type="datetimeFigureOut">
              <a:rPr lang="ru-RU" smtClean="0"/>
              <a:t>21.10.2012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5FC13-C9A9-4C5A-BD11-5108D006FF3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4487B-9911-4443-8E6E-DF9341853087}" type="datetimeFigureOut">
              <a:rPr lang="ru-RU" smtClean="0"/>
              <a:t>21.10.2012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5FC13-C9A9-4C5A-BD11-5108D006FF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4487B-9911-4443-8E6E-DF9341853087}" type="datetimeFigureOut">
              <a:rPr lang="ru-RU" smtClean="0"/>
              <a:t>21.10.2012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5FC13-C9A9-4C5A-BD11-5108D006FF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4487B-9911-4443-8E6E-DF9341853087}" type="datetimeFigureOut">
              <a:rPr lang="ru-RU" smtClean="0"/>
              <a:t>21.10.2012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5FC13-C9A9-4C5A-BD11-5108D006FF3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4487B-9911-4443-8E6E-DF9341853087}" type="datetimeFigureOut">
              <a:rPr lang="ru-RU" smtClean="0"/>
              <a:t>21.10.2012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5FC13-C9A9-4C5A-BD11-5108D006FF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4487B-9911-4443-8E6E-DF9341853087}" type="datetimeFigureOut">
              <a:rPr lang="ru-RU" smtClean="0"/>
              <a:t>21.10.2012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5FC13-C9A9-4C5A-BD11-5108D006FF3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4487B-9911-4443-8E6E-DF9341853087}" type="datetimeFigureOut">
              <a:rPr lang="ru-RU" smtClean="0"/>
              <a:t>21.10.2012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5FC13-C9A9-4C5A-BD11-5108D006FF3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4487B-9911-4443-8E6E-DF9341853087}" type="datetimeFigureOut">
              <a:rPr lang="ru-RU" smtClean="0"/>
              <a:t>21.10.2012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5FC13-C9A9-4C5A-BD11-5108D006FF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4487B-9911-4443-8E6E-DF9341853087}" type="datetimeFigureOut">
              <a:rPr lang="ru-RU" smtClean="0"/>
              <a:t>21.10.2012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5FC13-C9A9-4C5A-BD11-5108D006FF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4487B-9911-4443-8E6E-DF9341853087}" type="datetimeFigureOut">
              <a:rPr lang="ru-RU" smtClean="0"/>
              <a:t>21.10.2012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5FC13-C9A9-4C5A-BD11-5108D006FF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4487B-9911-4443-8E6E-DF9341853087}" type="datetimeFigureOut">
              <a:rPr lang="ru-RU" smtClean="0"/>
              <a:t>21.10.2012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5FC13-C9A9-4C5A-BD11-5108D006FF3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B44487B-9911-4443-8E6E-DF9341853087}" type="datetimeFigureOut">
              <a:rPr lang="ru-RU" smtClean="0"/>
              <a:t>21.10.2012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F15FC13-C9A9-4C5A-BD11-5108D006FF3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img0.liveinternet.ru/images/attach/b/3/10/263/10263192_6094.jpg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8313" y="1254563"/>
            <a:ext cx="4638740" cy="3470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67544" y="469733"/>
            <a:ext cx="648072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endParaRPr lang="ru-RU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43249" y="5933136"/>
            <a:ext cx="24482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63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4941167"/>
            <a:ext cx="8496943" cy="120032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В  феврале или марте у самцов лосей  растут новые рога. Растут очень быстро, так что в два месяца достигают своей настоящей величины. </a:t>
            </a:r>
            <a:endParaRPr lang="ru-RU" sz="24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700808"/>
            <a:ext cx="3636404" cy="219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764704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Лось.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6017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6275040" cy="943233"/>
          </a:xfrm>
        </p:spPr>
        <p:txBody>
          <a:bodyPr/>
          <a:lstStyle/>
          <a:p>
            <a:pPr marL="0" indent="0" algn="l">
              <a:buNone/>
            </a:pPr>
            <a:r>
              <a:rPr lang="ru-RU" b="1" dirty="0" smtClean="0">
                <a:solidFill>
                  <a:srgbClr val="00B050"/>
                </a:solidFill>
              </a:rPr>
              <a:t>   </a:t>
            </a:r>
            <a:r>
              <a:rPr lang="ru-RU" sz="4800" b="1" dirty="0" smtClean="0">
                <a:solidFill>
                  <a:srgbClr val="FF9900"/>
                </a:solidFill>
              </a:rPr>
              <a:t>Белка.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4221088"/>
            <a:ext cx="8784976" cy="19389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 smtClean="0"/>
              <a:t> </a:t>
            </a:r>
            <a:r>
              <a:rPr lang="ru-RU" sz="2000" b="1" dirty="0"/>
              <a:t>Н</a:t>
            </a:r>
            <a:r>
              <a:rPr lang="ru-RU" sz="2000" b="1" dirty="0" smtClean="0"/>
              <a:t>азвание </a:t>
            </a:r>
            <a:r>
              <a:rPr lang="ru-RU" sz="2000" b="1" dirty="0"/>
              <a:t>белки произошло от названия разменной монеты «бела», которой служили шкурки этих животных. Такие «животные деньги» («шкурные») были введены в торговый оборот еще издревле, так как беличий мех всегда ценился и пользовался спросом, а ушли они с приходом денежных отношений.</a:t>
            </a:r>
          </a:p>
        </p:txBody>
      </p:sp>
      <p:pic>
        <p:nvPicPr>
          <p:cNvPr id="4" name="Рисунок 3" descr="Картинка 26 из 108913">
            <a:hlinkClick r:id="rId2" tgtFrame="_blank"/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15816" y="764704"/>
            <a:ext cx="3744416" cy="26642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019539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2376264" cy="10555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ru-RU" b="1" dirty="0" smtClean="0">
                <a:solidFill>
                  <a:schemeClr val="bg1"/>
                </a:solidFill>
              </a:rPr>
              <a:t>Ёж.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15816" y="1052736"/>
            <a:ext cx="4176745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4602250"/>
            <a:ext cx="8884688" cy="1015663"/>
          </a:xfrm>
          <a:prstGeom prst="rect">
            <a:avLst/>
          </a:prstGeom>
          <a:solidFill>
            <a:srgbClr val="FFCC66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/>
              <a:t> </a:t>
            </a:r>
            <a:r>
              <a:rPr lang="ru-RU" sz="2000" b="1" dirty="0" smtClean="0"/>
              <a:t>Весна - брачная пора. Нередко за одной ежихой ухаживают несколько кавалеров. И тогда не миновать ожесточенной драки. </a:t>
            </a:r>
          </a:p>
        </p:txBody>
      </p:sp>
    </p:spTree>
    <p:extLst>
      <p:ext uri="{BB962C8B-B14F-4D97-AF65-F5344CB8AC3E}">
        <p14:creationId xmlns:p14="http://schemas.microsoft.com/office/powerpoint/2010/main" val="343328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Народные пословицы и поговорки о марте.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6838" y="1124744"/>
            <a:ext cx="8568952" cy="46474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990099"/>
                </a:solidFill>
                <a:latin typeface="Arial Black" pitchFamily="34" charset="0"/>
              </a:rPr>
              <a:t>В МАРТЕ ОБЛАКА ПЛЫВУТ БЫСТРО    И ВЫСОКО    </a:t>
            </a:r>
          </a:p>
          <a:p>
            <a:r>
              <a:rPr lang="ru-RU" sz="2000" dirty="0">
                <a:solidFill>
                  <a:srgbClr val="990099"/>
                </a:solidFill>
                <a:latin typeface="Arial Black" pitchFamily="34" charset="0"/>
              </a:rPr>
              <a:t> </a:t>
            </a:r>
            <a:r>
              <a:rPr lang="ru-RU" sz="2000" dirty="0" smtClean="0">
                <a:solidFill>
                  <a:srgbClr val="990099"/>
                </a:solidFill>
                <a:latin typeface="Arial Black" pitchFamily="34" charset="0"/>
              </a:rPr>
              <a:t>                                                         — К ХОРОШЕЙ ПОГОДЕ. </a:t>
            </a:r>
          </a:p>
          <a:p>
            <a:endParaRPr lang="ru-RU" sz="2000" dirty="0" smtClean="0">
              <a:solidFill>
                <a:srgbClr val="990099"/>
              </a:solidFill>
              <a:latin typeface="Arial Black" pitchFamily="34" charset="0"/>
            </a:endParaRPr>
          </a:p>
          <a:p>
            <a:endParaRPr lang="ru-RU" sz="20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Lucida Console" pitchFamily="49" charset="0"/>
              </a:rPr>
              <a:t>ЧАСТЫЕ ТУМАНЫ В МАРТЕ</a:t>
            </a:r>
          </a:p>
          <a:p>
            <a:r>
              <a:rPr lang="ru-RU" sz="2400" b="1" dirty="0">
                <a:solidFill>
                  <a:srgbClr val="FF0000"/>
                </a:solidFill>
                <a:latin typeface="Lucida Console" pitchFamily="49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Lucida Console" pitchFamily="49" charset="0"/>
              </a:rPr>
              <a:t>                  ПРЕДВЕЩАЮТ ДОЖДЛИВОЕ ЛЕТО.</a:t>
            </a:r>
          </a:p>
          <a:p>
            <a:endParaRPr lang="ru-RU" sz="2400" b="1" dirty="0" smtClean="0">
              <a:solidFill>
                <a:srgbClr val="FF0000"/>
              </a:solidFill>
              <a:latin typeface="Lucida Console" pitchFamily="49" charset="0"/>
            </a:endParaRPr>
          </a:p>
          <a:p>
            <a:endParaRPr lang="ru-RU" sz="2400" b="1" dirty="0" smtClean="0">
              <a:solidFill>
                <a:srgbClr val="FF0000"/>
              </a:solidFill>
              <a:latin typeface="Lucida Console" pitchFamily="49" charset="0"/>
            </a:endParaRPr>
          </a:p>
          <a:p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  <a:cs typeface="AngsanaUPC" pitchFamily="18" charset="-34"/>
              </a:rPr>
              <a:t>СУХОЙ МАРТ — ПЛОДОРОДИЕ, </a:t>
            </a:r>
          </a:p>
          <a:p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  <a:cs typeface="AngsanaUPC" pitchFamily="18" charset="-34"/>
              </a:rPr>
              <a:t>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  <a:cs typeface="AngsanaUPC" pitchFamily="18" charset="-34"/>
              </a:rPr>
              <a:t>                                                ДОЖДЛИВЫЙ — НЕУРОЖАЙ.</a:t>
            </a:r>
          </a:p>
          <a:p>
            <a:endParaRPr lang="ru-RU" sz="2000" b="1" dirty="0">
              <a:solidFill>
                <a:schemeClr val="accent4">
                  <a:lumMod val="50000"/>
                </a:schemeClr>
              </a:solidFill>
              <a:latin typeface="Arial Black" pitchFamily="34" charset="0"/>
              <a:cs typeface="AngsanaUPC" pitchFamily="18" charset="-34"/>
            </a:endParaRPr>
          </a:p>
          <a:p>
            <a:endParaRPr lang="ru-RU" sz="2000" b="1" dirty="0" smtClean="0">
              <a:solidFill>
                <a:schemeClr val="accent4">
                  <a:lumMod val="50000"/>
                </a:schemeClr>
              </a:solidFill>
              <a:latin typeface="Arial Black" pitchFamily="34" charset="0"/>
              <a:cs typeface="AngsanaUPC" pitchFamily="18" charset="-34"/>
            </a:endParaRPr>
          </a:p>
          <a:p>
            <a:r>
              <a:rPr lang="ru-RU" sz="2000" b="1" i="1" dirty="0" smtClean="0">
                <a:solidFill>
                  <a:srgbClr val="CC0099"/>
                </a:solidFill>
                <a:latin typeface="Arial Black" pitchFamily="34" charset="0"/>
                <a:ea typeface="SimSun" pitchFamily="2" charset="-122"/>
                <a:cs typeface="Vijaya" pitchFamily="34" charset="0"/>
              </a:rPr>
              <a:t>СЛУЧИВШИЙСЯ В МАРТЕ ГРОМ —         ПРИЗНАК  </a:t>
            </a:r>
          </a:p>
          <a:p>
            <a:r>
              <a:rPr lang="ru-RU" sz="2000" b="1" i="1" dirty="0" smtClean="0">
                <a:solidFill>
                  <a:srgbClr val="CC0099"/>
                </a:solidFill>
                <a:latin typeface="Arial Black" pitchFamily="34" charset="0"/>
                <a:ea typeface="SimSun" pitchFamily="2" charset="-122"/>
                <a:cs typeface="Vijaya" pitchFamily="34" charset="0"/>
              </a:rPr>
              <a:t>                                                                        ПЛОДОРОДИЯ.</a:t>
            </a:r>
            <a:endParaRPr lang="ru-RU" sz="2000" b="1" i="1" dirty="0">
              <a:solidFill>
                <a:srgbClr val="CC0099"/>
              </a:solidFill>
              <a:latin typeface="Arial Black" pitchFamily="34" charset="0"/>
              <a:ea typeface="SimSun" pitchFamily="2" charset="-122"/>
              <a:cs typeface="Vijay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02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F0"/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784976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chemeClr val="tx1">
                    <a:lumMod val="95000"/>
                  </a:schemeClr>
                </a:solidFill>
              </a:rPr>
              <a:t>Март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 - первый месяц весны, третий месяц года. </a:t>
            </a:r>
            <a:endParaRPr lang="ru-RU" sz="2400" dirty="0" smtClean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ru-RU" sz="24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                          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В 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марте - 31 день</a:t>
            </a:r>
          </a:p>
          <a:p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259682"/>
            <a:ext cx="3384376" cy="2250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5085184"/>
            <a:ext cx="8172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/>
                </a:solidFill>
              </a:rPr>
              <a:t>Одно из народных названий марта –                          «капельник».</a:t>
            </a:r>
            <a:endParaRPr lang="ru-RU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31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468879"/>
            <a:ext cx="3384376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4149080"/>
            <a:ext cx="3041489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544" y="2852936"/>
            <a:ext cx="8262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Как звери и птицы встречают весну</a:t>
            </a:r>
            <a:endParaRPr lang="ru-RU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2560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0">
          <a:fgClr>
            <a:schemeClr val="accent3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2371" y="566657"/>
            <a:ext cx="3758802" cy="684126"/>
          </a:xfrm>
        </p:spPr>
        <p:txBody>
          <a:bodyPr>
            <a:normAutofit fontScale="90000"/>
          </a:bodyPr>
          <a:lstStyle/>
          <a:p>
            <a:pPr marL="0" indent="0" algn="l">
              <a:buNone/>
            </a:pP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>      </a:t>
            </a:r>
            <a:endParaRPr lang="ru-RU" b="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61772" y="5059131"/>
            <a:ext cx="44984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Грач — вестник весны.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82809" y="4115324"/>
            <a:ext cx="63477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Г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рачи прилетают в начале марта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6028575"/>
            <a:ext cx="6736139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ru-RU" sz="2800" dirty="0" smtClean="0"/>
              <a:t>Март называют так </a:t>
            </a:r>
            <a:r>
              <a:rPr lang="ru-RU" sz="2800" dirty="0"/>
              <a:t>же </a:t>
            </a:r>
            <a:r>
              <a:rPr lang="ru-RU" sz="2800" dirty="0" err="1"/>
              <a:t>грачевником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http://img11.nnm.ru/c/2/d/4/2/152be4aae9cd5a395cc5f935ad2_prev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908720"/>
            <a:ext cx="365516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711843" y="3136821"/>
            <a:ext cx="7665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7301" y="2967335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620688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Грач.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8694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0">
          <a:fgClr>
            <a:schemeClr val="bg2"/>
          </a:fgClr>
          <a:bgClr>
            <a:schemeClr val="accent3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761" y="908720"/>
            <a:ext cx="2541032" cy="432048"/>
          </a:xfrm>
        </p:spPr>
        <p:txBody>
          <a:bodyPr>
            <a:normAutofit fontScale="90000"/>
          </a:bodyPr>
          <a:lstStyle/>
          <a:p>
            <a:pPr marL="0" indent="0" algn="l">
              <a:buNone/>
            </a:pPr>
            <a:r>
              <a:rPr lang="ru-RU" sz="2800" b="0" dirty="0" smtClean="0">
                <a:solidFill>
                  <a:srgbClr val="336600"/>
                </a:solidFill>
              </a:rPr>
              <a:t>жаворонок</a:t>
            </a:r>
            <a:endParaRPr lang="ru-RU" sz="2800" b="0" dirty="0">
              <a:solidFill>
                <a:srgbClr val="3366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3268434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На дерево жаворонок не садится садится.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437437"/>
            <a:ext cx="83164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Бегает жаворонок по талой земле, ищет прошлогодние семена трав.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42392" y="3932993"/>
            <a:ext cx="5607564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b="1" dirty="0" smtClean="0">
                <a:solidFill>
                  <a:srgbClr val="990099"/>
                </a:solidFill>
              </a:rPr>
              <a:t>22 марта на Руси пекли жаворонков из теста</a:t>
            </a:r>
            <a:r>
              <a:rPr lang="ru-RU" b="1" dirty="0" smtClean="0">
                <a:solidFill>
                  <a:srgbClr val="990099"/>
                </a:solidFill>
              </a:rPr>
              <a:t>..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И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менно в этот день возвращаются домой перелетные птицы, которые несут на своих крыльях весну.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3" y="4149080"/>
            <a:ext cx="2520280" cy="1891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://faunazoo.ru/wp-content/gallery/xoxlatyj-zhavoronok/hohlatiy-gavoronok-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1723" y="404663"/>
            <a:ext cx="2584609" cy="194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00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10">
          <a:fgClr>
            <a:schemeClr val="accent1"/>
          </a:fgClr>
          <a:bgClr>
            <a:srgbClr val="92D05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794221"/>
            <a:ext cx="6624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Скворцы прилетают в марте</a:t>
            </a:r>
            <a:endParaRPr lang="ru-RU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3887" y="5197909"/>
            <a:ext cx="87987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Гнездятся обычно в скворечниках, под балконами и крышами,  реже поселяется в дуплистых деревьях. 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://www.molomo.ru/img/ina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4059" y="2385613"/>
            <a:ext cx="3740994" cy="249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31640" y="900009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336600"/>
                </a:solidFill>
              </a:rPr>
              <a:t>скворец</a:t>
            </a:r>
            <a:endParaRPr lang="ru-RU" sz="3200" dirty="0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78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99792" y="2076359"/>
            <a:ext cx="63367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В марте у русаков начинается линька. 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4343" y="4493194"/>
            <a:ext cx="5533730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Зайчата </a:t>
            </a:r>
            <a:r>
              <a:rPr lang="ru-RU" sz="2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появляются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в марте -  апреле — начале мая</a:t>
            </a:r>
            <a:endParaRPr lang="ru-RU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0398" y="5196572"/>
            <a:ext cx="6685858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Количество зайчат в выводке колеблется от 1 до 9.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4787" y="5877272"/>
            <a:ext cx="7632848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C0099"/>
                </a:solidFill>
              </a:rPr>
              <a:t>В 3-4 недели становятся самостоятельными. </a:t>
            </a:r>
          </a:p>
          <a:p>
            <a:r>
              <a:rPr lang="ru-RU" b="1" dirty="0" smtClean="0">
                <a:solidFill>
                  <a:srgbClr val="CC0099"/>
                </a:solidFill>
              </a:rPr>
              <a:t>Известны случаи кормления зайчихами чужих  зайчат. </a:t>
            </a:r>
            <a:endParaRPr lang="ru-RU" b="1" dirty="0">
              <a:solidFill>
                <a:srgbClr val="CC0099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538254"/>
            <a:ext cx="1704852" cy="199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4163" y="3312970"/>
            <a:ext cx="2356269" cy="1586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7544" y="548680"/>
            <a:ext cx="5636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Заяц.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0594502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5287" y="4293096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К концу зимы пышная шерсть лисицы начинает тускнеть: она теряет блеск и гибкость и становится грубой. Так  начинается у лисиц линька. Начало линьки зависит от времени окончания зимы. Если зима затянулась, то и начало линьки задерживается.  Упитанные лисицы линяют быстро, и к маю они уже в летней шерсти. У больных и худых лисиц линька затягивается на весь май.</a:t>
            </a:r>
          </a:p>
        </p:txBody>
      </p:sp>
      <p:pic>
        <p:nvPicPr>
          <p:cNvPr id="4098" name="Picture 2" descr="http://www.freeoboi.ru/download/index.php?i=95144653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9677" y="1412776"/>
            <a:ext cx="3344451" cy="250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476672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Лиса.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5133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23928" y="1484784"/>
            <a:ext cx="4896544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В начале </a:t>
            </a:r>
            <a:r>
              <a:rPr lang="ru-RU" dirty="0" smtClean="0"/>
              <a:t>марта  у медведицы </a:t>
            </a:r>
            <a:r>
              <a:rPr lang="ru-RU" smtClean="0"/>
              <a:t>рождаются </a:t>
            </a:r>
            <a:r>
              <a:rPr lang="ru-RU" smtClean="0"/>
              <a:t>маленькие </a:t>
            </a:r>
            <a:r>
              <a:rPr lang="ru-RU" dirty="0" smtClean="0"/>
              <a:t>медвежата весом всего 500 г. Они слепые, голые. Медведица держит их у себя на брюхе среди шерсти в тепле, согревает их своим дыханием. 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708920"/>
            <a:ext cx="3123522" cy="2078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4509120"/>
            <a:ext cx="2664296" cy="1932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548680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Медведь.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9731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здушный поток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468</TotalTime>
  <Words>423</Words>
  <Application>Microsoft Office PowerPoint</Application>
  <PresentationFormat>Экран (4:3)</PresentationFormat>
  <Paragraphs>54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Презентация PowerPoint</vt:lpstr>
      <vt:lpstr>Презентация PowerPoint</vt:lpstr>
      <vt:lpstr>Презентация PowerPoint</vt:lpstr>
      <vt:lpstr>       </vt:lpstr>
      <vt:lpstr>жаворонок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Белка. </vt:lpstr>
      <vt:lpstr>  Ёж.</vt:lpstr>
      <vt:lpstr>Народные пословицы и поговорки о марте.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весна</dc:title>
  <dc:creator>User</dc:creator>
  <cp:lastModifiedBy>User</cp:lastModifiedBy>
  <cp:revision>50</cp:revision>
  <dcterms:created xsi:type="dcterms:W3CDTF">2012-03-18T16:20:36Z</dcterms:created>
  <dcterms:modified xsi:type="dcterms:W3CDTF">2012-10-21T16:38:42Z</dcterms:modified>
</cp:coreProperties>
</file>