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98" r:id="rId2"/>
    <p:sldId id="296" r:id="rId3"/>
    <p:sldId id="293" r:id="rId4"/>
    <p:sldId id="272" r:id="rId5"/>
    <p:sldId id="273" r:id="rId6"/>
    <p:sldId id="274" r:id="rId7"/>
    <p:sldId id="271" r:id="rId8"/>
    <p:sldId id="269" r:id="rId9"/>
    <p:sldId id="270" r:id="rId10"/>
    <p:sldId id="268" r:id="rId11"/>
    <p:sldId id="264" r:id="rId12"/>
    <p:sldId id="265" r:id="rId13"/>
    <p:sldId id="266" r:id="rId14"/>
    <p:sldId id="267" r:id="rId15"/>
    <p:sldId id="294" r:id="rId16"/>
    <p:sldId id="276" r:id="rId17"/>
    <p:sldId id="277" r:id="rId18"/>
    <p:sldId id="278" r:id="rId19"/>
    <p:sldId id="279" r:id="rId20"/>
    <p:sldId id="280" r:id="rId21"/>
    <p:sldId id="281" r:id="rId22"/>
    <p:sldId id="275" r:id="rId23"/>
    <p:sldId id="283" r:id="rId24"/>
    <p:sldId id="292" r:id="rId25"/>
    <p:sldId id="291" r:id="rId26"/>
    <p:sldId id="297" r:id="rId27"/>
    <p:sldId id="287" r:id="rId28"/>
    <p:sldId id="257" r:id="rId29"/>
    <p:sldId id="295" r:id="rId30"/>
    <p:sldId id="258" r:id="rId31"/>
    <p:sldId id="289" r:id="rId32"/>
    <p:sldId id="29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258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0628-3FB0-4381-8A38-413AB5ABFC0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7D2B-F411-41D4-9A3C-697169FF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7D2B-F411-41D4-9A3C-697169FF7D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7D2B-F411-41D4-9A3C-697169FF7D4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7D2B-F411-41D4-9A3C-697169FF7D4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AB8C-89A8-4144-8AA2-3937F264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41AF-830C-4309-8FF8-125FE99B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artreness/da_vinci06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artreness/da_vinci9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22774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c.academic.ru/dic.nsf/ruwiki/119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609600"/>
            <a:ext cx="9144000" cy="5334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8000" dirty="0" smtClean="0"/>
              <a:t>Яңа чор казанышлары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упол собора Святого Петра в Ри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288" y="573689"/>
            <a:ext cx="7395511" cy="5141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6019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Рим.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Изге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Петр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соборы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58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381000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Леонардо Да Винчи                                  </a:t>
            </a:r>
          </a:p>
          <a:p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1452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елның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апрелендә туа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 бөек рәссам,скульптор һәм инженер гына түгел, ә математика, физика, астрономия, геология,анатомия,кеше һәм хайваннар физиологиясе, ботаника, механика фәннәре өлкәсендә даһи галим була.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Дөн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ьяның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галереясында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аның картиналары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саклана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Төрле өлкәдә ясаган ачышлары һәм тәҗрибәләре язылган 7000 бит кул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ъязмасы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кала.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hlinkClick r:id="rId3" tooltip="Леонардо да Винчи Мона Лиза Джоконда"/>
              </a:rPr>
              <a:t>Мона</a:t>
            </a:r>
            <a:r>
              <a:rPr lang="ru-RU" u="sng" dirty="0" smtClean="0">
                <a:hlinkClick r:id="rId3" tooltip="Леонардо да Винчи Мона Лиза Джоконда"/>
              </a:rPr>
              <a:t> Лиза (Джоконда)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1503-1505, Лувр, Париж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943600"/>
            <a:ext cx="470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3" tooltip="Леонардо да Винчи Портрет Джиневры Бенчи"/>
              </a:rPr>
              <a:t> </a:t>
            </a:r>
            <a:r>
              <a:rPr lang="ru-RU" u="sng" dirty="0" err="1" smtClean="0">
                <a:hlinkClick r:id="rId3" tooltip="Леонардо да Винчи Портрет Джиневры Бенчи"/>
              </a:rPr>
              <a:t>Джиневр</a:t>
            </a:r>
            <a:r>
              <a:rPr lang="ru-RU" u="sng" dirty="0" smtClean="0">
                <a:hlinkClick r:id="rId3" tooltip="Леонардо да Винчи Портрет Джиневры Бенчи"/>
              </a:rPr>
              <a:t> де Бенч</a:t>
            </a:r>
            <a:r>
              <a:rPr lang="ru-RU" u="sng" dirty="0" smtClean="0"/>
              <a:t> портреты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1476. </a:t>
            </a:r>
            <a:r>
              <a:rPr lang="ru-RU" dirty="0" err="1" smtClean="0"/>
              <a:t>Вашингтон.Халыкара</a:t>
            </a:r>
            <a:r>
              <a:rPr lang="ru-RU" dirty="0" smtClean="0"/>
              <a:t> </a:t>
            </a:r>
            <a:r>
              <a:rPr lang="ru-RU" dirty="0" err="1" smtClean="0"/>
              <a:t>сәнгать галереясе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1066800"/>
          <a:ext cx="7620000" cy="4648200"/>
        </p:xfrm>
        <a:graphic>
          <a:graphicData uri="http://schemas.openxmlformats.org/drawingml/2006/table">
            <a:tbl>
              <a:tblPr/>
              <a:tblGrid>
                <a:gridCol w="3733800"/>
                <a:gridCol w="3886200"/>
              </a:tblGrid>
              <a:tr h="69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Сәяхәтчеләр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Ачышлар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Христофер </a:t>
                      </a: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Колумб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Америка материгын 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Фаддей</a:t>
                      </a:r>
                      <a:r>
                        <a:rPr lang="tt-RU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Фаддеевич</a:t>
                      </a: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Беллинсгаузен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Антарктиданы 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Михаил Петрович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Лазарев                         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Антарктиданы </a:t>
                      </a: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Фернан Магеллан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Җир шар формасында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tropics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dirty="0" smtClean="0">
                <a:solidFill>
                  <a:srgbClr val="CC6600"/>
                </a:solidFill>
              </a:rPr>
              <a:t>Һиндстанга юл эзләү.</a:t>
            </a:r>
            <a:endParaRPr lang="ru-RU" dirty="0" smtClean="0">
              <a:solidFill>
                <a:srgbClr val="CC66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6019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FFCC00"/>
                </a:solidFill>
              </a:rPr>
              <a:t>Һиндстан, Кытай ,Япония бик бай </a:t>
            </a:r>
            <a:r>
              <a:rPr lang="ru-RU" dirty="0" err="1" smtClean="0">
                <a:solidFill>
                  <a:srgbClr val="FFCC00"/>
                </a:solidFill>
              </a:rPr>
              <a:t>илләр булып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саналганнар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һәм зур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кызыксыну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уятканнар</a:t>
            </a:r>
            <a:r>
              <a:rPr lang="ru-RU" dirty="0" smtClean="0">
                <a:solidFill>
                  <a:srgbClr val="FFCC00"/>
                </a:solidFill>
              </a:rPr>
              <a:t>. </a:t>
            </a:r>
          </a:p>
          <a:p>
            <a:pPr eaLnBrk="1" hangingPunct="1"/>
            <a:r>
              <a:rPr lang="tt-RU" dirty="0" smtClean="0">
                <a:solidFill>
                  <a:srgbClr val="FFCC00"/>
                </a:solidFill>
              </a:rPr>
              <a:t>Һиндстанга кыска юл эзли башлыйлар.</a:t>
            </a:r>
            <a:endParaRPr lang="ru-RU" dirty="0" smtClean="0">
              <a:solidFill>
                <a:srgbClr val="FFCC00"/>
              </a:solidFill>
            </a:endParaRPr>
          </a:p>
        </p:txBody>
      </p:sp>
      <p:pic>
        <p:nvPicPr>
          <p:cNvPr id="12292" name="Picture 4" descr="Индия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791200" y="2057400"/>
            <a:ext cx="30781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86600" y="2971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FFFF"/>
                </a:solidFill>
              </a:rPr>
              <a:t>Индия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1000"/>
      <p:bldP spid="1229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1143000"/>
          </a:xfrm>
        </p:spPr>
        <p:txBody>
          <a:bodyPr/>
          <a:lstStyle/>
          <a:p>
            <a:pPr eaLnBrk="1" hangingPunct="1"/>
            <a:r>
              <a:rPr lang="tt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Христофор Колумб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1" name="Picture 5" descr="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350" y="2457450"/>
            <a:ext cx="2540000" cy="3162300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590800"/>
            <a:ext cx="47244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u="sng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Италия </a:t>
            </a:r>
            <a:r>
              <a:rPr lang="ru-RU" b="1" u="sng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сәяхәтчесе </a:t>
            </a:r>
            <a:r>
              <a:rPr lang="ru-RU" b="1" u="sng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Христофор Колумб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1451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елда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Генуяда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 Христофор Колумб </a:t>
            </a:r>
            <a:r>
              <a:rPr lang="ru-RU" dirty="0" err="1" smtClean="0"/>
              <a:t>экспедициясе</a:t>
            </a:r>
            <a:endParaRPr lang="ru-RU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hlinkClick r:id="rId2" action="ppaction://hlinksldjump"/>
              </a:rPr>
              <a:t>1492-1493 </a:t>
            </a:r>
            <a:r>
              <a:rPr lang="ru-RU" sz="2000" dirty="0" err="1" smtClean="0">
                <a:hlinkClick r:id="rId2" action="ppaction://hlinksldjump"/>
              </a:rPr>
              <a:t>еллар.Беренче</a:t>
            </a:r>
            <a:r>
              <a:rPr lang="ru-RU" sz="2000" dirty="0" smtClean="0">
                <a:hlinkClick r:id="rId2" action="ppaction://hlinksldjump"/>
              </a:rPr>
              <a:t> экспедиция, </a:t>
            </a:r>
            <a:r>
              <a:rPr lang="ru-RU" sz="2000" dirty="0" smtClean="0">
                <a:hlinkClick r:id="rId3" action="ppaction://hlinksldjump"/>
              </a:rPr>
              <a:t>1493-1496</a:t>
            </a:r>
            <a:r>
              <a:rPr lang="ru-RU" sz="2000" dirty="0" smtClean="0"/>
              <a:t> </a:t>
            </a:r>
            <a:r>
              <a:rPr lang="ru-RU" sz="2000" dirty="0" err="1" smtClean="0"/>
              <a:t>еллар</a:t>
            </a:r>
            <a:r>
              <a:rPr lang="ru-RU" sz="2000" dirty="0" smtClean="0"/>
              <a:t> .</a:t>
            </a:r>
            <a:r>
              <a:rPr lang="ru-RU" sz="2000" dirty="0" err="1" smtClean="0"/>
              <a:t>Икенче</a:t>
            </a:r>
            <a:r>
              <a:rPr lang="ru-RU" sz="2000" dirty="0" smtClean="0"/>
              <a:t> экспедиция,                                1498-1500 еллар.</a:t>
            </a:r>
            <a:r>
              <a:rPr lang="ru-RU" sz="2000" dirty="0" err="1" smtClean="0"/>
              <a:t>Өченче </a:t>
            </a:r>
            <a:r>
              <a:rPr lang="ru-RU" sz="2000" dirty="0" smtClean="0"/>
              <a:t>экспедиция, 1502-1504 еллар.</a:t>
            </a:r>
            <a:r>
              <a:rPr lang="ru-RU" sz="2000" dirty="0" err="1" smtClean="0"/>
              <a:t>Дүртенче </a:t>
            </a:r>
            <a:r>
              <a:rPr lang="ru-RU" sz="2000" dirty="0" smtClean="0"/>
              <a:t>экспедиция.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90762" y="1068545"/>
            <a:ext cx="8719667" cy="45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build="p" autoUpdateAnimBg="0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Беренче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экспедиция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Сәяхәтнең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нче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көнендә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Колумб   </a:t>
            </a:r>
          </a:p>
          <a:p>
            <a:pPr eaLnBrk="1" hangingPunct="1">
              <a:buNone/>
            </a:pP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Сан-Сальвадор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утрауларына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аяк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баса. </a:t>
            </a:r>
          </a:p>
          <a:p>
            <a:pPr eaLnBrk="1" hangingPunct="1">
              <a:buNone/>
            </a:pP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Куба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һәм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Гаити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утрауларын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ача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600" dirty="0" smtClean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685800" cy="3048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100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Тест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   Шлем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кигән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кылыч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һәм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калкан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тоткан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атлы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сугышчы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кем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дип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атала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?.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а) көтүче;              б)җайдак ;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рыцар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 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Рыцарьлар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яшәгән торак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нәрсә ул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өй; 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замок; 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ташпулат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     Замок нәрсә белән әйләндереп алынган?</a:t>
            </a:r>
          </a:p>
          <a:p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 сулы канау;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тимерчыбык;       в)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сакчылар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4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Замокта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кая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җылынып булган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  </a:t>
            </a:r>
          </a:p>
          <a:p>
            <a:pPr marL="342900" indent="-342900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җылылык трубасы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камин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AutoNum type="arabicPeriod" startAt="5"/>
            </a:pP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Металл хәрефләрне ничек атаганнар?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литер;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метр;        в)  литр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    Урта гасырларда нинди әйберләр уйлап тапканнар?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 төймә,күзлек,механик сәгат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лупа,ч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йнек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көймә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    Ры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царь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ларның иң яраткан шөгыле нәрсә булган?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 ауга йөрү;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турнирларда катнашу;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в)печән чабу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   Гарәпләрдә нинди дин барлыкка килгән?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ислам ;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  будда;       в)христиан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    Ры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царь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яшәгән урынга нинди капка аша гына кереп булган?</a:t>
            </a:r>
          </a:p>
          <a:p>
            <a:pPr marL="342900" indent="-342900"/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 имән;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 тимер;             в) калай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  Ислам дине тотучылар кемнәр дип атала?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а)буддачы;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мөселман;    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гарәпләр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</a:t>
            </a:r>
          </a:p>
          <a:p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3914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Икенче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экспедиция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3810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dirty="0" err="1" smtClean="0">
                <a:solidFill>
                  <a:srgbClr val="800000"/>
                </a:solidFill>
              </a:rPr>
              <a:t>Икенче</a:t>
            </a:r>
            <a:r>
              <a:rPr lang="ru-RU" sz="4400" dirty="0" smtClean="0">
                <a:solidFill>
                  <a:srgbClr val="800000"/>
                </a:solidFill>
              </a:rPr>
              <a:t> экспедиция </a:t>
            </a:r>
            <a:r>
              <a:rPr lang="ru-RU" sz="4400" dirty="0" err="1" smtClean="0">
                <a:solidFill>
                  <a:srgbClr val="800000"/>
                </a:solidFill>
              </a:rPr>
              <a:t>вакытында</a:t>
            </a:r>
            <a:r>
              <a:rPr lang="ru-RU" sz="4400" dirty="0" smtClean="0">
                <a:solidFill>
                  <a:srgbClr val="800000"/>
                </a:solidFill>
              </a:rPr>
              <a:t> Колумб </a:t>
            </a:r>
            <a:r>
              <a:rPr lang="ru-RU" sz="4400" dirty="0" err="1" smtClean="0">
                <a:solidFill>
                  <a:srgbClr val="800000"/>
                </a:solidFill>
              </a:rPr>
              <a:t>Кечкен</a:t>
            </a:r>
            <a:r>
              <a:rPr lang="tt-RU" sz="4400" dirty="0" smtClean="0">
                <a:solidFill>
                  <a:srgbClr val="800000"/>
                </a:solidFill>
              </a:rPr>
              <a:t>ә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Антиль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һәм </a:t>
            </a:r>
            <a:r>
              <a:rPr lang="ru-RU" sz="4400" dirty="0" smtClean="0">
                <a:solidFill>
                  <a:srgbClr val="800000"/>
                </a:solidFill>
              </a:rPr>
              <a:t>Ямайка </a:t>
            </a:r>
            <a:r>
              <a:rPr lang="ru-RU" sz="4400" dirty="0" err="1" smtClean="0">
                <a:solidFill>
                  <a:srgbClr val="800000"/>
                </a:solidFill>
              </a:rPr>
              <a:t>утрауларын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ача</a:t>
            </a:r>
            <a:r>
              <a:rPr lang="ru-RU" sz="4400" dirty="0" smtClean="0">
                <a:solidFill>
                  <a:srgbClr val="800000"/>
                </a:solidFill>
              </a:rPr>
              <a:t>.</a:t>
            </a:r>
          </a:p>
          <a:p>
            <a:pPr eaLnBrk="1" hangingPunct="1"/>
            <a:endParaRPr lang="ru-RU" sz="44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tt-RU" sz="4400" dirty="0" smtClean="0">
                <a:solidFill>
                  <a:srgbClr val="800000"/>
                </a:solidFill>
              </a:rPr>
              <a:t>Көтелгән алтын һәм тәмләткечләр табылмый.</a:t>
            </a:r>
            <a:endParaRPr lang="ru-RU" sz="4400" dirty="0" smtClean="0">
              <a:solidFill>
                <a:srgbClr val="800000"/>
              </a:solidFill>
            </a:endParaRPr>
          </a:p>
        </p:txBody>
      </p:sp>
      <p:sp>
        <p:nvSpPr>
          <p:cNvPr id="194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914400" cy="3810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2000"/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391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t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Өченче экспеди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ция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</a:rPr>
              <a:t>6 корабл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һәм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300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кеше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сәяхәткә чыга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</a:rPr>
              <a:t>Тринидад утравын ача.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334000" cy="1219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CC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t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Дүртенче экспеди</a:t>
            </a:r>
            <a:r>
              <a:rPr lang="ru-RU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ция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1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Үзәк Америка ярларына аяк     баса.</a:t>
            </a:r>
          </a:p>
          <a:p>
            <a:endParaRPr lang="tt-RU" sz="44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Колумб хөрмәтенә Үзәк Американы Колумбия дип атыйлар.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Михаил Петрович Лаза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340" y="0"/>
            <a:ext cx="3798660" cy="5105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Рус </a:t>
            </a:r>
            <a:r>
              <a:rPr lang="tt-RU" dirty="0" smtClean="0"/>
              <a:t>сәяхәтчесе Фаддей Фаддеевич</a:t>
            </a:r>
          </a:p>
          <a:p>
            <a:r>
              <a:rPr lang="tt-RU" dirty="0" smtClean="0"/>
              <a:t>               Беллинсгаузен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607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dirty="0" smtClean="0"/>
              <a:t>                Рус сәяхәтчесе Михаил Петрович</a:t>
            </a:r>
          </a:p>
          <a:p>
            <a:r>
              <a:rPr lang="tt-RU" dirty="0" smtClean="0"/>
              <a:t>                                     Лазарев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rono.ru/maps/bellin_la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http://t0.gstatic.com/images?q=tbn:ANd9GcT6ratvz8Lf-qq8MKVEreJ0aAtzFEi1iOa7-cYtA_30yr_ZyS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24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8382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Фернан Магеллан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743200"/>
            <a:ext cx="165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Яңа чор               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1500-1900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886200" y="2286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876800" y="205740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971800" y="20574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05400" y="3124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1"/>
          </p:cNvCxnSpPr>
          <p:nvPr/>
        </p:nvCxnSpPr>
        <p:spPr>
          <a:xfrm rot="10800000" flipV="1">
            <a:off x="2743200" y="3035588"/>
            <a:ext cx="990600" cy="12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971800" y="33528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76800" y="34290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43300" y="36957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267200" y="3810000"/>
            <a:ext cx="914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643313" y="3143250"/>
            <a:ext cx="196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000" b="1">
                <a:latin typeface="Tahoma" pitchFamily="34" charset="0"/>
                <a:cs typeface="Tahoma" pitchFamily="34" charset="0"/>
              </a:rPr>
              <a:t>  ЯҢА ЧОР</a:t>
            </a:r>
          </a:p>
          <a:p>
            <a:r>
              <a:rPr lang="tt-RU" sz="2000" b="1">
                <a:latin typeface="Tahoma" pitchFamily="34" charset="0"/>
                <a:cs typeface="Tahoma" pitchFamily="34" charset="0"/>
              </a:rPr>
              <a:t>1500-1900</a:t>
            </a: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571875" y="1500188"/>
            <a:ext cx="269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ФОТОГРАФИЯ</a:t>
            </a:r>
            <a:endParaRPr lang="ru-RU" b="1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00813" y="33575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ТЕЛЕГРАФ</a:t>
            </a:r>
            <a:endParaRPr lang="ru-RU" b="1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00688" y="2214563"/>
            <a:ext cx="2490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ЭЛЕКТР</a:t>
            </a:r>
            <a:r>
              <a:rPr lang="tt-RU"/>
              <a:t> </a:t>
            </a:r>
            <a:r>
              <a:rPr lang="tt-RU" b="1"/>
              <a:t>УТЫ</a:t>
            </a:r>
            <a:endParaRPr lang="ru-RU" b="1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71625" y="2214563"/>
            <a:ext cx="189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 dirty="0"/>
              <a:t>АВТОМОБИЛ</a:t>
            </a:r>
            <a:r>
              <a:rPr lang="ru-RU" b="1" dirty="0"/>
              <a:t>Ь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00188" y="3357563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РАДИО</a:t>
            </a:r>
            <a:endParaRPr lang="ru-RU" b="1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143625" y="45386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ПОЕЗД</a:t>
            </a:r>
            <a:endParaRPr lang="ru-RU" b="1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0800000" flipV="1">
            <a:off x="5214938" y="5513388"/>
            <a:ext cx="180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ПАРОХОД</a:t>
            </a:r>
            <a:endParaRPr lang="ru-RU" b="1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143125" y="4429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МЕТРО</a:t>
            </a:r>
            <a:endParaRPr lang="ru-RU" b="1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3250" y="55006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ТЕЛЕФОН</a:t>
            </a:r>
            <a:endParaRPr lang="ru-RU" b="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214938" y="2786063"/>
            <a:ext cx="1071562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65575" y="2606675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43188" y="2643188"/>
            <a:ext cx="11430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29250" y="3643313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071813" y="3857625"/>
            <a:ext cx="785812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4929188" y="3857625"/>
            <a:ext cx="1285875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357563" y="4429125"/>
            <a:ext cx="1500187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250531" y="4250532"/>
            <a:ext cx="1571625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41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066800" y="4433501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Н.Кон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ью.1769 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600" dirty="0" smtClean="0">
                <a:latin typeface="Tahoma" pitchFamily="34" charset="0"/>
                <a:cs typeface="Tahoma" pitchFamily="34" charset="0"/>
              </a:rPr>
              <a:t>Фран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цуз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уйлап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табучысы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Никола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Конью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төзегән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автомобиль.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км/сәг тизлек белән идарә иткән.Аны хәрәкәткә китерү өчен 1 тонна су һәм ягулык кирәккән. Машинаның рулен ике кеше дә бик авырлык белән генә бора торган булган. 5 тонна йөк тарта алган.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Первый российский автомобиль Яковлева и Фрез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381000"/>
            <a:ext cx="7867155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Бензин белән эшләүче беренче рус автомобиле. “Фрезе” заводында ясыйлар.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667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Язучылар</a:t>
            </a:r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tt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ссамнар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486400" y="20574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362200" y="20574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362200" y="3657600"/>
            <a:ext cx="1371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62600" y="36576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1371600"/>
            <a:ext cx="245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Жюль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Верн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371600"/>
            <a:ext cx="2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Даниэль Дефо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80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Рафаэль 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Санти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Леонардо Да Винчи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1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4876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Неме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инженеры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К.Бен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ц.1886 ел.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 км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сәг белән хәрәкәт иткән. Ике кешегә исәпләнгән.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2_100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9275"/>
            <a:ext cx="2971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81399" y="620713"/>
            <a:ext cx="5167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Александр Степанович </a:t>
            </a:r>
            <a:r>
              <a:rPr lang="ru-RU" sz="2800" b="1" i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Попов</a:t>
            </a:r>
          </a:p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81400" y="2285999"/>
            <a:ext cx="52387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1859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Уралның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Краснотурьинск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шәһәрендә туган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                                                                                                      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Кечкенәдән уенчыклар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һәм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 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корылмалар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ясарга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яраткан.Бик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күп тәҗрибәләр нәтиҗәсендә радиоалгыч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уйлап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таба.1895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елның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мае радио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туган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көн дип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кабул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ителә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obj3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32943"/>
            <a:ext cx="7618412" cy="56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092825"/>
            <a:ext cx="740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А.С.Попов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радиоалгычы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1895 ел.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Мәскәүнең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политехника музее.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24200" y="6324600"/>
            <a:ext cx="259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Иске </a:t>
            </a:r>
            <a:r>
              <a:rPr lang="ru-RU" dirty="0" err="1" smtClean="0"/>
              <a:t>радиоалгыч</a:t>
            </a:r>
            <a:r>
              <a:rPr lang="ru-RU" dirty="0" smtClean="0"/>
              <a:t> </a:t>
            </a:r>
            <a:r>
              <a:rPr lang="tt-RU" dirty="0" smtClean="0"/>
              <a:t>үрнәге</a:t>
            </a:r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-2286000" y="2911733"/>
            <a:ext cx="1097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1950 елларда кулланылган радиоприемниклар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ic.academic.ru/preview/18725342/zhyul_v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09306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990600"/>
            <a:ext cx="3891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Жюль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Верн</a:t>
            </a:r>
          </a:p>
          <a:p>
            <a:endParaRPr lang="ru-RU" sz="4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Француз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язучысы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Беренчел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рдән булып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фәнни фантастикага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нигез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салучы.70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кә якын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төрле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анрдагы әсәрләре бар.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 Земли на Луну. Вокруг Лу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451709" cy="3429000"/>
          </a:xfrm>
          <a:prstGeom prst="rect">
            <a:avLst/>
          </a:prstGeom>
          <a:noFill/>
        </p:spPr>
      </p:pic>
      <p:pic>
        <p:nvPicPr>
          <p:cNvPr id="30724" name="Picture 4" descr="Пятнадцатилетний капит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609">
            <a:off x="2014172" y="225828"/>
            <a:ext cx="2481947" cy="3432237"/>
          </a:xfrm>
          <a:prstGeom prst="rect">
            <a:avLst/>
          </a:prstGeom>
          <a:noFill/>
        </p:spPr>
      </p:pic>
      <p:pic>
        <p:nvPicPr>
          <p:cNvPr id="30728" name="Picture 8" descr="Робур-Завоеватель. Властелин мира. Флаг род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526">
            <a:off x="246128" y="3364201"/>
            <a:ext cx="2508286" cy="3176137"/>
          </a:xfrm>
          <a:prstGeom prst="rect">
            <a:avLst/>
          </a:prstGeom>
          <a:noFill/>
        </p:spPr>
      </p:pic>
      <p:pic>
        <p:nvPicPr>
          <p:cNvPr id="30730" name="Picture 10" descr="Дядюшка Робинзон. Паровой д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52400"/>
            <a:ext cx="2286000" cy="3276600"/>
          </a:xfrm>
          <a:prstGeom prst="rect">
            <a:avLst/>
          </a:prstGeom>
          <a:noFill/>
        </p:spPr>
      </p:pic>
      <p:pic>
        <p:nvPicPr>
          <p:cNvPr id="30732" name="Picture 12" descr="История великих путешествий. В трех книгах. Книга 2. Мореплаватели XVIII 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52400"/>
            <a:ext cx="2285999" cy="3429000"/>
          </a:xfrm>
          <a:prstGeom prst="rect">
            <a:avLst/>
          </a:prstGeom>
          <a:noFill/>
        </p:spPr>
      </p:pic>
      <p:pic>
        <p:nvPicPr>
          <p:cNvPr id="30734" name="Picture 14" descr="Зеленый луч. Замок в Карпата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19694">
            <a:off x="2392565" y="3715076"/>
            <a:ext cx="2362200" cy="2995285"/>
          </a:xfrm>
          <a:prstGeom prst="rect">
            <a:avLst/>
          </a:prstGeom>
          <a:noFill/>
        </p:spPr>
      </p:pic>
      <p:pic>
        <p:nvPicPr>
          <p:cNvPr id="30736" name="Picture 16" descr="Жангада. Школа робинзон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1541">
            <a:off x="6695388" y="3732988"/>
            <a:ext cx="2145752" cy="2903996"/>
          </a:xfrm>
          <a:prstGeom prst="rect">
            <a:avLst/>
          </a:prstGeom>
          <a:noFill/>
        </p:spPr>
      </p:pic>
      <p:pic>
        <p:nvPicPr>
          <p:cNvPr id="30738" name="Picture 18" descr="Капитан Нем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810000"/>
            <a:ext cx="2133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c.academic.ru/pictures/wiki/files/50/200px-danieldef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191000" cy="5553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381000"/>
            <a:ext cx="420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Даниэл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Дефо</a:t>
            </a: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286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“Робинзон Крузо” иң танылган әсәрләренең берсе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t3.gstatic.com/images?q=tbn:ANd9GcR22SWPMS5X4dfnhXxhCLLbIvcGGF9vewoQbppev8kQ6S8zjk64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866900" cy="2419351"/>
          </a:xfrm>
          <a:prstGeom prst="rect">
            <a:avLst/>
          </a:prstGeom>
          <a:noFill/>
        </p:spPr>
      </p:pic>
      <p:pic>
        <p:nvPicPr>
          <p:cNvPr id="28682" name="Picture 10" descr="http://t3.gstatic.com/images?q=tbn:ANd9GcSelZtxT4ed7jLakbXEIMS-zTF0Yw6ZgQ1zBoIY8q5gIG0M4A02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2009775" cy="2438400"/>
          </a:xfrm>
          <a:prstGeom prst="rect">
            <a:avLst/>
          </a:prstGeom>
          <a:noFill/>
        </p:spPr>
      </p:pic>
      <p:pic>
        <p:nvPicPr>
          <p:cNvPr id="28684" name="Picture 12" descr="http://t2.gstatic.com/images?q=tbn:ANd9GcQAnlk2a5egOjbXc_5yzBJN9JHJEnhPj4iv_JNGjRAlHe2j_wFJ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450" y="2895600"/>
            <a:ext cx="1809750" cy="2895600"/>
          </a:xfrm>
          <a:prstGeom prst="rect">
            <a:avLst/>
          </a:prstGeom>
          <a:noFill/>
        </p:spPr>
      </p:pic>
      <p:pic>
        <p:nvPicPr>
          <p:cNvPr id="28686" name="Picture 14" descr="http://t1.gstatic.com/images?q=tbn:ANd9GcTKZzS4-REe1cqyx10NNs9qvLeUZnDP9KvWWIYdWrK4iZaLsw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1676400" cy="2590800"/>
          </a:xfrm>
          <a:prstGeom prst="rect">
            <a:avLst/>
          </a:prstGeom>
          <a:noFill/>
        </p:spPr>
      </p:pic>
      <p:pic>
        <p:nvPicPr>
          <p:cNvPr id="28688" name="Picture 16" descr="http://t1.gstatic.com/images?q=tbn:ANd9GcRmKVGNqbdOF2Dka7rEoEpYVVqRmzt3rKy5zBf95Qj87eUXTg2m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29000"/>
            <a:ext cx="2666999" cy="2362200"/>
          </a:xfrm>
          <a:prstGeom prst="rect">
            <a:avLst/>
          </a:prstGeom>
          <a:noFill/>
        </p:spPr>
      </p:pic>
      <p:pic>
        <p:nvPicPr>
          <p:cNvPr id="28690" name="Picture 18" descr="http://t2.gstatic.com/images?q=tbn:ANd9GcRaNFMjUGWVO3DoFezImuXs9JOttIWFtsKHMVEbAGj8SNbM_Z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52400"/>
            <a:ext cx="1647825" cy="2781300"/>
          </a:xfrm>
          <a:prstGeom prst="rect">
            <a:avLst/>
          </a:prstGeom>
          <a:noFill/>
        </p:spPr>
      </p:pic>
      <p:pic>
        <p:nvPicPr>
          <p:cNvPr id="28692" name="Picture 20" descr="http://t0.gstatic.com/images?q=tbn:ANd9GcTpn02pw46vUuFsRN9C3FA4cLFLvucR_C9O4lTlRtkXalLvJo7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743200"/>
            <a:ext cx="1752600" cy="2724151"/>
          </a:xfrm>
          <a:prstGeom prst="rect">
            <a:avLst/>
          </a:prstGeom>
          <a:noFill/>
        </p:spPr>
      </p:pic>
      <p:pic>
        <p:nvPicPr>
          <p:cNvPr id="28694" name="Picture 22" descr="http://t2.gstatic.com/images?q=tbn:ANd9GcTqsPJhtlYDL-jE7ZkM9lzmgV6XkOuzU3BDso23CoKCLCsJlj6Is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006788"/>
            <a:ext cx="2286000" cy="32416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9" y="5709166"/>
            <a:ext cx="207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раскладушка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Статуя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Кроссворды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533400"/>
            <a:ext cx="4267199" cy="5779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533400"/>
            <a:ext cx="411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афаэль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Санти</a:t>
            </a:r>
            <a:endParaRPr lang="ru-RU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1483-1520</a:t>
            </a: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Итал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ян рәссамы һәм архитекторы. Бик күп картиналар иҗат иткән,  искеткеч гүзәл биналар проектлаштырган.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ffa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8006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019800"/>
            <a:ext cx="61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Сикстинская Мадонна</a:t>
            </a:r>
            <a:r>
              <a:rPr lang="ru-RU" dirty="0" smtClean="0"/>
              <a:t>, </a:t>
            </a:r>
            <a:r>
              <a:rPr lang="ru-RU" u="sng" dirty="0" smtClean="0">
                <a:hlinkClick r:id="rId3"/>
              </a:rPr>
              <a:t>Галерея старых мастеров</a:t>
            </a:r>
            <a:r>
              <a:rPr lang="ru-RU" dirty="0" smtClean="0"/>
              <a:t>, </a:t>
            </a:r>
            <a:r>
              <a:rPr lang="ru-RU" u="sng" dirty="0" smtClean="0">
                <a:hlinkClick r:id="rId4"/>
              </a:rPr>
              <a:t>Дрезден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692</Words>
  <Application>Microsoft Office PowerPoint</Application>
  <PresentationFormat>Экран (4:3)</PresentationFormat>
  <Paragraphs>132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Һиндстанга юл эзләү.</vt:lpstr>
      <vt:lpstr>Христофор Колумб</vt:lpstr>
      <vt:lpstr> Христофор Колумб экспедициясе</vt:lpstr>
      <vt:lpstr>Беренче экспедиция</vt:lpstr>
      <vt:lpstr>Икенче экспедиция</vt:lpstr>
      <vt:lpstr>Өченче экспедиция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Беренче автомобильләр.</dc:title>
  <dc:creator>BMW</dc:creator>
  <cp:lastModifiedBy>Admin</cp:lastModifiedBy>
  <cp:revision>116</cp:revision>
  <dcterms:created xsi:type="dcterms:W3CDTF">2001-12-31T23:22:03Z</dcterms:created>
  <dcterms:modified xsi:type="dcterms:W3CDTF">2012-10-21T18:17:05Z</dcterms:modified>
</cp:coreProperties>
</file>