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0"/>
  </p:notesMasterIdLst>
  <p:sldIdLst>
    <p:sldId id="298" r:id="rId2"/>
    <p:sldId id="296" r:id="rId3"/>
    <p:sldId id="293" r:id="rId4"/>
    <p:sldId id="272" r:id="rId5"/>
    <p:sldId id="273" r:id="rId6"/>
    <p:sldId id="274" r:id="rId7"/>
    <p:sldId id="271" r:id="rId8"/>
    <p:sldId id="269" r:id="rId9"/>
    <p:sldId id="270" r:id="rId10"/>
    <p:sldId id="268" r:id="rId11"/>
    <p:sldId id="264" r:id="rId12"/>
    <p:sldId id="265" r:id="rId13"/>
    <p:sldId id="266" r:id="rId14"/>
    <p:sldId id="267" r:id="rId15"/>
    <p:sldId id="294" r:id="rId16"/>
    <p:sldId id="276" r:id="rId17"/>
    <p:sldId id="277" r:id="rId18"/>
    <p:sldId id="278" r:id="rId19"/>
    <p:sldId id="279" r:id="rId20"/>
    <p:sldId id="280" r:id="rId21"/>
    <p:sldId id="281" r:id="rId22"/>
    <p:sldId id="275" r:id="rId23"/>
    <p:sldId id="283" r:id="rId24"/>
    <p:sldId id="292" r:id="rId25"/>
    <p:sldId id="291" r:id="rId26"/>
    <p:sldId id="297" r:id="rId27"/>
    <p:sldId id="287" r:id="rId28"/>
    <p:sldId id="257" r:id="rId2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5258" autoAdjust="0"/>
  </p:normalViewPr>
  <p:slideViewPr>
    <p:cSldViewPr>
      <p:cViewPr varScale="1">
        <p:scale>
          <a:sx n="85" d="100"/>
          <a:sy n="85" d="100"/>
        </p:scale>
        <p:origin x="-7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E0628-3FB0-4381-8A38-413AB5ABFC08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F7D2B-F411-41D4-9A3C-697169FF7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F7D2B-F411-41D4-9A3C-697169FF7D4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F7D2B-F411-41D4-9A3C-697169FF7D40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7391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228600" y="1981200"/>
            <a:ext cx="36195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00500" y="1981200"/>
            <a:ext cx="36195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DAB8C-89A8-4144-8AA2-3937F2640B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7391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1981200"/>
            <a:ext cx="7391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0" y="4114800"/>
            <a:ext cx="7391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941AF-830C-4309-8FF8-125FE99B9D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10/21/2012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mallbay.ru/artreness/da_vinci06.html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mallbay.ru/artreness/da_vinci9.html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ic.academic.ru/dic.nsf/ruwiki/227742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dic.academic.ru/dic.nsf/ruwiki/1198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0" y="609600"/>
            <a:ext cx="9144000" cy="53340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8000" dirty="0" smtClean="0"/>
              <a:t>Яңа чор казанышлары</a:t>
            </a:r>
            <a:endParaRPr lang="ru-RU" sz="8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Купол собора Святого Петра в Рим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0288" y="573689"/>
            <a:ext cx="7395511" cy="514131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71800" y="60198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Рим. </a:t>
            </a:r>
            <a:r>
              <a:rPr lang="ru-RU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Изге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Петр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соборы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3581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114800" y="381000"/>
            <a:ext cx="4800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Леонардо Да Винчи                                  </a:t>
            </a:r>
          </a:p>
          <a:p>
            <a:endParaRPr lang="ru-RU" sz="3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1452 </a:t>
            </a:r>
            <a:r>
              <a:rPr lang="ru-R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елның 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15 </a:t>
            </a:r>
            <a:r>
              <a:rPr lang="ru-R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апрелендә туа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r>
              <a:rPr lang="tt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Ул бөек рәссам,скульптор һәм инженер гына түгел, ә математика, физика, астрономия, геология,анатомия,кеше һәм хайваннар физиологиясе, ботаника, механика фәннәре өлкәсендә даһи галим була.</a:t>
            </a:r>
          </a:p>
          <a:p>
            <a:r>
              <a:rPr lang="tt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Дөн</a:t>
            </a:r>
            <a:r>
              <a:rPr lang="ru-R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ьяның 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12 </a:t>
            </a:r>
            <a:r>
              <a:rPr lang="ru-R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галереясында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аның картиналары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саклана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r>
              <a:rPr lang="tt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Төрле өлкәдә ясаган ачышлары һәм тәҗрибәләре язылган 7000 бит кул</a:t>
            </a:r>
            <a:r>
              <a:rPr lang="ru-R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ъязмасы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кала.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04800"/>
            <a:ext cx="6400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124200" y="57150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err="1" smtClean="0">
                <a:hlinkClick r:id="rId3" tooltip="Леонардо да Винчи Мона Лиза Джоконда"/>
              </a:rPr>
              <a:t>Мона</a:t>
            </a:r>
            <a:r>
              <a:rPr lang="ru-RU" u="sng" dirty="0" smtClean="0">
                <a:hlinkClick r:id="rId3" tooltip="Леонардо да Винчи Мона Лиза Джоконда"/>
              </a:rPr>
              <a:t> Лиза (Джоконда)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1503-1505, Лувр, Париж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81000"/>
            <a:ext cx="5943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828800" y="5943600"/>
            <a:ext cx="47025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>
                <a:hlinkClick r:id="rId3" tooltip="Леонардо да Винчи Портрет Джиневры Бенчи"/>
              </a:rPr>
              <a:t> </a:t>
            </a:r>
            <a:r>
              <a:rPr lang="ru-RU" u="sng" dirty="0" err="1" smtClean="0">
                <a:hlinkClick r:id="rId3" tooltip="Леонардо да Винчи Портрет Джиневры Бенчи"/>
              </a:rPr>
              <a:t>Джиневр</a:t>
            </a:r>
            <a:r>
              <a:rPr lang="ru-RU" u="sng" dirty="0" smtClean="0">
                <a:hlinkClick r:id="rId3" tooltip="Леонардо да Винчи Портрет Джиневры Бенчи"/>
              </a:rPr>
              <a:t> де Бенч</a:t>
            </a:r>
            <a:r>
              <a:rPr lang="ru-RU" u="sng" dirty="0" smtClean="0"/>
              <a:t> портреты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1476. </a:t>
            </a:r>
            <a:r>
              <a:rPr lang="ru-RU" dirty="0" err="1" smtClean="0"/>
              <a:t>Вашингтон.Халыкара</a:t>
            </a:r>
            <a:r>
              <a:rPr lang="ru-RU" dirty="0" smtClean="0"/>
              <a:t> </a:t>
            </a:r>
            <a:r>
              <a:rPr lang="ru-RU" dirty="0" err="1" smtClean="0"/>
              <a:t>сәнгать галереясе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838200"/>
            <a:ext cx="6705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62000" y="1066800"/>
          <a:ext cx="7620000" cy="4648200"/>
        </p:xfrm>
        <a:graphic>
          <a:graphicData uri="http://schemas.openxmlformats.org/drawingml/2006/table">
            <a:tbl>
              <a:tblPr/>
              <a:tblGrid>
                <a:gridCol w="3733800"/>
                <a:gridCol w="3886200"/>
              </a:tblGrid>
              <a:tr h="6954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Сәяхәтчеләр</a:t>
                      </a:r>
                      <a:endParaRPr lang="ru-RU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Ачышлар</a:t>
                      </a:r>
                      <a:endParaRPr lang="ru-RU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07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t-RU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Христофер </a:t>
                      </a:r>
                      <a:r>
                        <a:rPr lang="tt-RU" sz="2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Колумб</a:t>
                      </a:r>
                      <a:endParaRPr lang="ru-RU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t-RU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Америка материгын ача</a:t>
                      </a:r>
                      <a:endParaRPr lang="ru-RU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32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Фаддей</a:t>
                      </a:r>
                      <a:r>
                        <a:rPr lang="tt-RU" sz="24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Фаддеевич</a:t>
                      </a:r>
                      <a:endParaRPr lang="tt-RU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Беллинсгаузен</a:t>
                      </a:r>
                      <a:endParaRPr lang="ru-RU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t-RU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Антарктиданы ача</a:t>
                      </a:r>
                      <a:endParaRPr lang="ru-RU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3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Михаил Петрович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Лазарев                         </a:t>
                      </a:r>
                      <a:endParaRPr lang="ru-RU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t-RU" sz="24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Антарктиданы </a:t>
                      </a:r>
                      <a:r>
                        <a:rPr lang="tt-RU" sz="2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ача</a:t>
                      </a:r>
                      <a:endParaRPr lang="ru-RU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54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Фернан Магеллан</a:t>
                      </a:r>
                      <a:endParaRPr lang="ru-RU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Җир шар формасында</a:t>
                      </a:r>
                      <a:endParaRPr lang="ru-RU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tropics_0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t-RU" dirty="0" smtClean="0">
                <a:solidFill>
                  <a:srgbClr val="CC6600"/>
                </a:solidFill>
              </a:rPr>
              <a:t>Һиндстанга юл эзләү.</a:t>
            </a:r>
            <a:endParaRPr lang="ru-RU" dirty="0" smtClean="0">
              <a:solidFill>
                <a:srgbClr val="CC660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0" y="2209800"/>
            <a:ext cx="6019800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 smtClean="0">
                <a:solidFill>
                  <a:srgbClr val="FFCC00"/>
                </a:solidFill>
              </a:rPr>
              <a:t>Һиндстан, Кытай ,Япония бик бай </a:t>
            </a:r>
            <a:r>
              <a:rPr lang="ru-RU" dirty="0" err="1" smtClean="0">
                <a:solidFill>
                  <a:srgbClr val="FFCC00"/>
                </a:solidFill>
              </a:rPr>
              <a:t>илләр булып</a:t>
            </a:r>
            <a:r>
              <a:rPr lang="ru-RU" dirty="0" smtClean="0">
                <a:solidFill>
                  <a:srgbClr val="FFCC00"/>
                </a:solidFill>
              </a:rPr>
              <a:t> </a:t>
            </a:r>
            <a:r>
              <a:rPr lang="ru-RU" dirty="0" err="1" smtClean="0">
                <a:solidFill>
                  <a:srgbClr val="FFCC00"/>
                </a:solidFill>
              </a:rPr>
              <a:t>саналганнар</a:t>
            </a:r>
            <a:r>
              <a:rPr lang="ru-RU" dirty="0" smtClean="0">
                <a:solidFill>
                  <a:srgbClr val="FFCC00"/>
                </a:solidFill>
              </a:rPr>
              <a:t> </a:t>
            </a:r>
            <a:r>
              <a:rPr lang="ru-RU" dirty="0" err="1" smtClean="0">
                <a:solidFill>
                  <a:srgbClr val="FFCC00"/>
                </a:solidFill>
              </a:rPr>
              <a:t>һәм зур</a:t>
            </a:r>
            <a:r>
              <a:rPr lang="ru-RU" dirty="0" smtClean="0">
                <a:solidFill>
                  <a:srgbClr val="FFCC00"/>
                </a:solidFill>
              </a:rPr>
              <a:t> </a:t>
            </a:r>
            <a:r>
              <a:rPr lang="ru-RU" dirty="0" err="1" smtClean="0">
                <a:solidFill>
                  <a:srgbClr val="FFCC00"/>
                </a:solidFill>
              </a:rPr>
              <a:t>кызыксыну</a:t>
            </a:r>
            <a:r>
              <a:rPr lang="ru-RU" dirty="0" smtClean="0">
                <a:solidFill>
                  <a:srgbClr val="FFCC00"/>
                </a:solidFill>
              </a:rPr>
              <a:t> </a:t>
            </a:r>
            <a:r>
              <a:rPr lang="ru-RU" dirty="0" err="1" smtClean="0">
                <a:solidFill>
                  <a:srgbClr val="FFCC00"/>
                </a:solidFill>
              </a:rPr>
              <a:t>уятканнар</a:t>
            </a:r>
            <a:r>
              <a:rPr lang="ru-RU" dirty="0" smtClean="0">
                <a:solidFill>
                  <a:srgbClr val="FFCC00"/>
                </a:solidFill>
              </a:rPr>
              <a:t>. </a:t>
            </a:r>
          </a:p>
          <a:p>
            <a:pPr eaLnBrk="1" hangingPunct="1"/>
            <a:r>
              <a:rPr lang="tt-RU" dirty="0" smtClean="0">
                <a:solidFill>
                  <a:srgbClr val="FFCC00"/>
                </a:solidFill>
              </a:rPr>
              <a:t>Һиндстанга кыска юл эзли башлыйлар.</a:t>
            </a:r>
            <a:endParaRPr lang="ru-RU" dirty="0" smtClean="0">
              <a:solidFill>
                <a:srgbClr val="FFCC00"/>
              </a:solidFill>
            </a:endParaRPr>
          </a:p>
        </p:txBody>
      </p:sp>
      <p:pic>
        <p:nvPicPr>
          <p:cNvPr id="12292" name="Picture 4" descr="Индия"/>
          <p:cNvPicPr>
            <a:picLocks noChangeAspect="1" noChangeArrowheads="1"/>
          </p:cNvPicPr>
          <p:nvPr/>
        </p:nvPicPr>
        <p:blipFill>
          <a:blip r:embed="rId3" cstate="print">
            <a:lum bright="-12000" contrast="36000"/>
          </a:blip>
          <a:srcRect/>
          <a:stretch>
            <a:fillRect/>
          </a:stretch>
        </p:blipFill>
        <p:spPr bwMode="auto">
          <a:xfrm>
            <a:off x="5791200" y="2057400"/>
            <a:ext cx="3078163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7086600" y="29718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66FFFF"/>
                </a:solidFill>
              </a:rPr>
              <a:t>Индия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4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8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  <p:bldP spid="12291" grpId="0" build="p" autoUpdateAnimBg="0" advAuto="1000"/>
      <p:bldP spid="12293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391400" cy="1143000"/>
          </a:xfrm>
        </p:spPr>
        <p:txBody>
          <a:bodyPr/>
          <a:lstStyle/>
          <a:p>
            <a:pPr eaLnBrk="1" hangingPunct="1"/>
            <a:r>
              <a:rPr lang="tt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Христофор Колумб</a:t>
            </a:r>
            <a:endParaRPr lang="ru-RU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341" name="Picture 5" descr="01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8350" y="2457450"/>
            <a:ext cx="2540000" cy="3162300"/>
          </a:xfrm>
        </p:spPr>
      </p:pic>
      <p:sp>
        <p:nvSpPr>
          <p:cNvPr id="143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962400" y="2590800"/>
            <a:ext cx="4724400" cy="4038600"/>
          </a:xfrm>
        </p:spPr>
        <p:txBody>
          <a:bodyPr>
            <a:normAutofit/>
          </a:bodyPr>
          <a:lstStyle/>
          <a:p>
            <a:pPr eaLnBrk="1" hangingPunct="1"/>
            <a:r>
              <a:rPr lang="ru-RU" b="1" u="sng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Италия </a:t>
            </a:r>
            <a:r>
              <a:rPr lang="ru-RU" b="1" u="sng" dirty="0" err="1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сәяхәтчесе </a:t>
            </a:r>
            <a:r>
              <a:rPr lang="ru-RU" b="1" u="sng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Христофор Колумб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1451 </a:t>
            </a:r>
            <a:r>
              <a:rPr lang="ru-RU" dirty="0" err="1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елда</a:t>
            </a:r>
            <a:r>
              <a:rPr lang="ru-RU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ru-RU" dirty="0" err="1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Генуяда</a:t>
            </a:r>
            <a:r>
              <a:rPr lang="ru-RU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туа</a:t>
            </a:r>
            <a:r>
              <a:rPr lang="ru-RU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pPr eaLnBrk="1" hangingPunct="1">
              <a:buFont typeface="Wingdings" pitchFamily="2" charset="2"/>
              <a:buNone/>
            </a:pPr>
            <a:endParaRPr lang="ru-RU" dirty="0" smtClean="0">
              <a:solidFill>
                <a:srgbClr val="8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27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40" grpId="0" build="p" autoUpdateAnimBg="0" advAuto="100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ru-RU" dirty="0" smtClean="0"/>
              <a:t> Христофор Колумб </a:t>
            </a:r>
            <a:r>
              <a:rPr lang="ru-RU" dirty="0" err="1" smtClean="0"/>
              <a:t>экспедициясе</a:t>
            </a:r>
            <a:endParaRPr lang="ru-RU" dirty="0" smtClean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5943600"/>
            <a:ext cx="9144000" cy="914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000" dirty="0" smtClean="0">
                <a:hlinkClick r:id="rId2" action="ppaction://hlinksldjump"/>
              </a:rPr>
              <a:t>1492-1493 </a:t>
            </a:r>
            <a:r>
              <a:rPr lang="ru-RU" sz="2000" dirty="0" err="1" smtClean="0">
                <a:hlinkClick r:id="rId2" action="ppaction://hlinksldjump"/>
              </a:rPr>
              <a:t>еллар.Беренче</a:t>
            </a:r>
            <a:r>
              <a:rPr lang="ru-RU" sz="2000" dirty="0" smtClean="0">
                <a:hlinkClick r:id="rId2" action="ppaction://hlinksldjump"/>
              </a:rPr>
              <a:t> экспедиция, </a:t>
            </a:r>
            <a:r>
              <a:rPr lang="ru-RU" sz="2000" dirty="0" smtClean="0">
                <a:hlinkClick r:id="rId3" action="ppaction://hlinksldjump"/>
              </a:rPr>
              <a:t>1493-1496</a:t>
            </a:r>
            <a:r>
              <a:rPr lang="ru-RU" sz="2000" dirty="0" smtClean="0"/>
              <a:t> </a:t>
            </a:r>
            <a:r>
              <a:rPr lang="ru-RU" sz="2000" dirty="0" err="1" smtClean="0"/>
              <a:t>еллар</a:t>
            </a:r>
            <a:r>
              <a:rPr lang="ru-RU" sz="2000" dirty="0" smtClean="0"/>
              <a:t> .</a:t>
            </a:r>
            <a:r>
              <a:rPr lang="ru-RU" sz="2000" dirty="0" err="1" smtClean="0"/>
              <a:t>Икенче</a:t>
            </a:r>
            <a:r>
              <a:rPr lang="ru-RU" sz="2000" dirty="0" smtClean="0"/>
              <a:t> экспедиция,                                1498-1500 еллар.</a:t>
            </a:r>
            <a:r>
              <a:rPr lang="ru-RU" sz="2000" dirty="0" err="1" smtClean="0"/>
              <a:t>Өченче </a:t>
            </a:r>
            <a:r>
              <a:rPr lang="ru-RU" sz="2000" dirty="0" smtClean="0"/>
              <a:t>экспедиция, 1502-1504 еллар.</a:t>
            </a:r>
            <a:r>
              <a:rPr lang="ru-RU" sz="2000" dirty="0" err="1" smtClean="0"/>
              <a:t>Дүртенче </a:t>
            </a:r>
            <a:r>
              <a:rPr lang="ru-RU" sz="2000" dirty="0" smtClean="0"/>
              <a:t>экспедиция.</a:t>
            </a:r>
          </a:p>
          <a:p>
            <a:pPr eaLnBrk="1" hangingPunct="1">
              <a:buFont typeface="Wingdings" pitchFamily="2" charset="2"/>
              <a:buNone/>
            </a:pPr>
            <a:endParaRPr lang="ru-RU" sz="2000" dirty="0" smtClean="0"/>
          </a:p>
          <a:p>
            <a:pPr eaLnBrk="1" hangingPunct="1">
              <a:buFont typeface="Wingdings" pitchFamily="2" charset="2"/>
              <a:buNone/>
            </a:pPr>
            <a:endParaRPr lang="ru-RU" sz="2000" dirty="0" smtClean="0"/>
          </a:p>
          <a:p>
            <a:pPr eaLnBrk="1" hangingPunct="1"/>
            <a:endParaRPr lang="ru-RU" sz="2800" dirty="0" smtClean="0"/>
          </a:p>
          <a:p>
            <a:pPr eaLnBrk="1" hangingPunct="1"/>
            <a:endParaRPr lang="ru-RU" sz="2800" dirty="0" smtClean="0"/>
          </a:p>
          <a:p>
            <a:pPr eaLnBrk="1" hangingPunct="1"/>
            <a:endParaRPr lang="ru-RU" sz="2800" dirty="0" smtClean="0"/>
          </a:p>
        </p:txBody>
      </p:sp>
      <p:pic>
        <p:nvPicPr>
          <p:cNvPr id="17413" name="Picture 5" descr="3"/>
          <p:cNvPicPr>
            <a:picLocks noChangeAspect="1" noChangeArrowheads="1"/>
          </p:cNvPicPr>
          <p:nvPr/>
        </p:nvPicPr>
        <p:blipFill>
          <a:blip r:embed="rId4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390762" y="1068545"/>
            <a:ext cx="8719667" cy="457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  <p:bldP spid="17412" grpId="0" build="p" autoUpdateAnimBg="0" advAuto="300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391400" cy="1143000"/>
          </a:xfrm>
        </p:spPr>
        <p:txBody>
          <a:bodyPr/>
          <a:lstStyle/>
          <a:p>
            <a:pPr eaLnBrk="1" hangingPunct="1"/>
            <a:r>
              <a:rPr lang="ru-RU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Беренче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экспедиция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0" y="1752600"/>
            <a:ext cx="9144000" cy="5105400"/>
          </a:xfrm>
        </p:spPr>
        <p:txBody>
          <a:bodyPr>
            <a:normAutofit/>
          </a:bodyPr>
          <a:lstStyle/>
          <a:p>
            <a:r>
              <a:rPr lang="ru-RU" sz="3600" u="sng" dirty="0" smtClean="0">
                <a:solidFill>
                  <a:srgbClr val="CC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3600" u="sng" dirty="0" err="1" smtClean="0">
                <a:solidFill>
                  <a:srgbClr val="CC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Сәяхәтнең </a:t>
            </a:r>
            <a:r>
              <a:rPr lang="ru-RU" sz="3600" u="sng" dirty="0" smtClean="0">
                <a:solidFill>
                  <a:srgbClr val="CC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33 </a:t>
            </a:r>
            <a:r>
              <a:rPr lang="ru-RU" sz="3600" u="sng" dirty="0" err="1" smtClean="0">
                <a:solidFill>
                  <a:srgbClr val="CC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нче</a:t>
            </a:r>
            <a:r>
              <a:rPr lang="ru-RU" sz="3600" u="sng" dirty="0" smtClean="0">
                <a:solidFill>
                  <a:srgbClr val="CC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3600" u="sng" dirty="0" err="1" smtClean="0">
                <a:solidFill>
                  <a:srgbClr val="CC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көнендә </a:t>
            </a:r>
            <a:r>
              <a:rPr lang="ru-RU" sz="3600" u="sng" dirty="0" smtClean="0">
                <a:solidFill>
                  <a:srgbClr val="CC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Колумб   </a:t>
            </a:r>
          </a:p>
          <a:p>
            <a:pPr eaLnBrk="1" hangingPunct="1">
              <a:buNone/>
            </a:pPr>
            <a:r>
              <a:rPr lang="ru-RU" sz="3600" u="sng" dirty="0" smtClean="0">
                <a:solidFill>
                  <a:srgbClr val="CC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Сан-Сальвадор </a:t>
            </a:r>
            <a:r>
              <a:rPr lang="ru-RU" sz="3600" u="sng" dirty="0" err="1" smtClean="0">
                <a:solidFill>
                  <a:srgbClr val="CC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утрауларына</a:t>
            </a:r>
            <a:r>
              <a:rPr lang="ru-RU" sz="3600" u="sng" dirty="0" smtClean="0">
                <a:solidFill>
                  <a:srgbClr val="CC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3600" u="sng" dirty="0" err="1" smtClean="0">
                <a:solidFill>
                  <a:srgbClr val="CC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аяк</a:t>
            </a:r>
            <a:r>
              <a:rPr lang="ru-RU" sz="3600" u="sng" dirty="0" smtClean="0">
                <a:solidFill>
                  <a:srgbClr val="CC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баса. </a:t>
            </a:r>
          </a:p>
          <a:p>
            <a:pPr eaLnBrk="1" hangingPunct="1">
              <a:buNone/>
            </a:pPr>
            <a:r>
              <a:rPr lang="ru-RU" sz="3600" u="sng" dirty="0" smtClean="0">
                <a:solidFill>
                  <a:srgbClr val="CC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</a:p>
          <a:p>
            <a:r>
              <a:rPr lang="ru-RU" sz="3600" u="sng" dirty="0" smtClean="0">
                <a:solidFill>
                  <a:srgbClr val="CC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Куба </a:t>
            </a:r>
            <a:r>
              <a:rPr lang="ru-RU" sz="3600" u="sng" dirty="0" err="1" smtClean="0">
                <a:solidFill>
                  <a:srgbClr val="CC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һәм </a:t>
            </a:r>
            <a:r>
              <a:rPr lang="ru-RU" sz="3600" u="sng" dirty="0" smtClean="0">
                <a:solidFill>
                  <a:srgbClr val="CC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Гаити </a:t>
            </a:r>
            <a:r>
              <a:rPr lang="ru-RU" sz="3600" u="sng" dirty="0" err="1" smtClean="0">
                <a:solidFill>
                  <a:srgbClr val="CC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утрауларын</a:t>
            </a:r>
            <a:r>
              <a:rPr lang="ru-RU" sz="3600" u="sng" dirty="0" smtClean="0">
                <a:solidFill>
                  <a:srgbClr val="CC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3600" u="sng" dirty="0" err="1" smtClean="0">
                <a:solidFill>
                  <a:srgbClr val="CC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ача</a:t>
            </a:r>
            <a:r>
              <a:rPr lang="ru-RU" sz="3600" u="sng" dirty="0" smtClean="0">
                <a:solidFill>
                  <a:srgbClr val="CC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3600" dirty="0" smtClean="0">
              <a:solidFill>
                <a:srgbClr val="CC66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ru-RU" sz="3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ru-RU" sz="3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436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153400" y="6248400"/>
            <a:ext cx="685800" cy="304800"/>
          </a:xfrm>
          <a:prstGeom prst="actionButtonBackPreviou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P spid="18435" grpId="0" build="p" autoUpdateAnimBg="0" advAuto="1000"/>
      <p:bldP spid="184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81000"/>
            <a:ext cx="8382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   Тест</a:t>
            </a:r>
          </a:p>
          <a:p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     Шлем  </a:t>
            </a:r>
            <a:r>
              <a:rPr lang="ru-RU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кигән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кылыч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һәм 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калкан </a:t>
            </a:r>
            <a:r>
              <a:rPr lang="ru-RU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тоткан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атлы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сугышчы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кем </a:t>
            </a:r>
            <a:r>
              <a:rPr lang="ru-RU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дип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атала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?.</a:t>
            </a:r>
          </a:p>
          <a:p>
            <a:r>
              <a:rPr lang="tt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  а) көтүче;              б)җайдак ;             </a:t>
            </a:r>
            <a:r>
              <a:rPr lang="tt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в) рыцар</a:t>
            </a:r>
            <a:r>
              <a:rPr lang="ru-RU" sz="1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ь</a:t>
            </a:r>
            <a:endParaRPr lang="ru-RU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     </a:t>
            </a:r>
            <a:r>
              <a:rPr lang="ru-RU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Рыцарьлар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яшәгән торак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нәрсә ул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  <a:p>
            <a:r>
              <a:rPr lang="tt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 а) өй;                  </a:t>
            </a:r>
            <a:r>
              <a:rPr lang="tt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б) замок;          </a:t>
            </a:r>
            <a:r>
              <a:rPr lang="tt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в) ташпулат</a:t>
            </a:r>
          </a:p>
          <a:p>
            <a:r>
              <a:rPr lang="tt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3.      Замок нәрсә белән әйләндереп алынган?</a:t>
            </a:r>
          </a:p>
          <a:p>
            <a:r>
              <a:rPr lang="tt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 а)  сулы канау;      </a:t>
            </a:r>
            <a:r>
              <a:rPr lang="tt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б) тимерчыбык;       в) </a:t>
            </a:r>
            <a:r>
              <a:rPr lang="ru-RU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сакчылар</a:t>
            </a:r>
            <a:endParaRPr lang="ru-RU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AutoNum type="arabicPeriod" startAt="4"/>
            </a:pP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ru-RU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Замокта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кая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җылынып булган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?   </a:t>
            </a:r>
          </a:p>
          <a:p>
            <a:pPr marL="342900" indent="-342900"/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 а) </a:t>
            </a:r>
            <a:r>
              <a:rPr lang="ru-RU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җылылык трубасы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янында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   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б) камин </a:t>
            </a:r>
            <a:r>
              <a:rPr lang="ru-RU" sz="1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янында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    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в)</a:t>
            </a:r>
            <a:r>
              <a:rPr lang="ru-RU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учак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янында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342900" indent="-342900">
              <a:buAutoNum type="arabicPeriod" startAt="5"/>
            </a:pPr>
            <a:r>
              <a:rPr lang="tt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Металл хәрефләрне ничек атаганнар?</a:t>
            </a:r>
          </a:p>
          <a:p>
            <a:pPr marL="342900" indent="-342900"/>
            <a:r>
              <a:rPr lang="tt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</a:t>
            </a:r>
            <a:r>
              <a:rPr lang="tt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а) литер;     </a:t>
            </a:r>
            <a:r>
              <a:rPr lang="tt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б) метр;        в)  литр</a:t>
            </a:r>
          </a:p>
          <a:p>
            <a:pPr marL="342900" indent="-342900"/>
            <a:r>
              <a:rPr lang="tt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6.     Урта гасырларда нинди әйберләр уйлап тапканнар?</a:t>
            </a:r>
          </a:p>
          <a:p>
            <a:pPr marL="342900" indent="-342900"/>
            <a:r>
              <a:rPr lang="tt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</a:t>
            </a:r>
            <a:r>
              <a:rPr lang="tt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а)  төймә,күзлек,механик сәгат</a:t>
            </a:r>
            <a:r>
              <a:rPr lang="ru-RU" sz="1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ь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   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б) </a:t>
            </a:r>
            <a:r>
              <a:rPr lang="ru-RU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лупа,ч</a:t>
            </a:r>
            <a:r>
              <a:rPr lang="tt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ә</a:t>
            </a:r>
            <a:r>
              <a:rPr lang="ru-RU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йнек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көймә</a:t>
            </a:r>
            <a:endParaRPr lang="ru-RU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/>
            <a:r>
              <a:rPr lang="tt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7.     Ры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царь</a:t>
            </a:r>
            <a:r>
              <a:rPr lang="tt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ларның иң яраткан шөгыле нәрсә булган?</a:t>
            </a:r>
          </a:p>
          <a:p>
            <a:pPr marL="342900" indent="-342900"/>
            <a:r>
              <a:rPr lang="tt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а) ауга йөрү;         </a:t>
            </a:r>
            <a:r>
              <a:rPr lang="tt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б) турнирларда катнашу;       </a:t>
            </a:r>
            <a:r>
              <a:rPr lang="tt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в)печән чабу</a:t>
            </a:r>
          </a:p>
          <a:p>
            <a:pPr marL="342900" indent="-342900"/>
            <a:r>
              <a:rPr lang="tt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8.    Гарәпләрдә нинди дин барлыкка килгән?</a:t>
            </a:r>
          </a:p>
          <a:p>
            <a:pPr marL="342900" indent="-342900"/>
            <a:r>
              <a:rPr lang="tt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</a:t>
            </a:r>
            <a:r>
              <a:rPr lang="tt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а) ислам ;         </a:t>
            </a:r>
            <a:r>
              <a:rPr lang="tt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б)   будда;       в)христиан</a:t>
            </a:r>
          </a:p>
          <a:p>
            <a:pPr marL="342900" indent="-342900"/>
            <a:r>
              <a:rPr lang="tt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9.    Ры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царь</a:t>
            </a:r>
            <a:r>
              <a:rPr lang="tt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яшәгән урынга нинди капка аша гына кереп булган?</a:t>
            </a:r>
          </a:p>
          <a:p>
            <a:pPr marL="342900" indent="-342900"/>
            <a:r>
              <a:rPr lang="tt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а) имән;        </a:t>
            </a:r>
            <a:r>
              <a:rPr lang="tt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б)  тимер;             в) калай</a:t>
            </a:r>
          </a:p>
          <a:p>
            <a:pPr marL="342900" indent="-342900"/>
            <a:r>
              <a:rPr lang="tt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10.   Ислам дине тотучылар кемнәр дип атала?</a:t>
            </a:r>
          </a:p>
          <a:p>
            <a:pPr marL="342900" indent="-342900"/>
            <a:r>
              <a:rPr lang="tt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а)буддачы;       </a:t>
            </a:r>
            <a:r>
              <a:rPr lang="tt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б) мөселман;             </a:t>
            </a:r>
            <a:r>
              <a:rPr lang="tt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в) гарәпләр</a:t>
            </a:r>
            <a:endParaRPr lang="ru-RU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             </a:t>
            </a:r>
          </a:p>
          <a:p>
            <a:endParaRPr lang="ru-RU" sz="2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533400"/>
            <a:ext cx="7391400" cy="1143000"/>
          </a:xfrm>
        </p:spPr>
        <p:txBody>
          <a:bodyPr/>
          <a:lstStyle/>
          <a:p>
            <a:pPr eaLnBrk="1" hangingPunct="1"/>
            <a:r>
              <a:rPr lang="ru-RU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Икенче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экспедиция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0" y="1752600"/>
            <a:ext cx="9144000" cy="3810000"/>
          </a:xfrm>
        </p:spPr>
        <p:txBody>
          <a:bodyPr>
            <a:noAutofit/>
          </a:bodyPr>
          <a:lstStyle/>
          <a:p>
            <a:pPr eaLnBrk="1" hangingPunct="1"/>
            <a:r>
              <a:rPr lang="ru-RU" sz="4400" dirty="0" err="1" smtClean="0">
                <a:solidFill>
                  <a:srgbClr val="800000"/>
                </a:solidFill>
              </a:rPr>
              <a:t>Икенче</a:t>
            </a:r>
            <a:r>
              <a:rPr lang="ru-RU" sz="4400" dirty="0" smtClean="0">
                <a:solidFill>
                  <a:srgbClr val="800000"/>
                </a:solidFill>
              </a:rPr>
              <a:t> экспедиция </a:t>
            </a:r>
            <a:r>
              <a:rPr lang="ru-RU" sz="4400" dirty="0" err="1" smtClean="0">
                <a:solidFill>
                  <a:srgbClr val="800000"/>
                </a:solidFill>
              </a:rPr>
              <a:t>вакытында</a:t>
            </a:r>
            <a:r>
              <a:rPr lang="ru-RU" sz="4400" dirty="0" smtClean="0">
                <a:solidFill>
                  <a:srgbClr val="800000"/>
                </a:solidFill>
              </a:rPr>
              <a:t> Колумб </a:t>
            </a:r>
            <a:r>
              <a:rPr lang="ru-RU" sz="4400" dirty="0" err="1" smtClean="0">
                <a:solidFill>
                  <a:srgbClr val="800000"/>
                </a:solidFill>
              </a:rPr>
              <a:t>Кечкен</a:t>
            </a:r>
            <a:r>
              <a:rPr lang="tt-RU" sz="4400" dirty="0" smtClean="0">
                <a:solidFill>
                  <a:srgbClr val="800000"/>
                </a:solidFill>
              </a:rPr>
              <a:t>ә</a:t>
            </a:r>
            <a:r>
              <a:rPr lang="ru-RU" sz="4400" dirty="0" smtClean="0">
                <a:solidFill>
                  <a:srgbClr val="800000"/>
                </a:solidFill>
              </a:rPr>
              <a:t> </a:t>
            </a:r>
            <a:r>
              <a:rPr lang="ru-RU" sz="4400" dirty="0" err="1" smtClean="0">
                <a:solidFill>
                  <a:srgbClr val="800000"/>
                </a:solidFill>
              </a:rPr>
              <a:t>Антиль</a:t>
            </a:r>
            <a:r>
              <a:rPr lang="ru-RU" sz="4400" dirty="0" smtClean="0">
                <a:solidFill>
                  <a:srgbClr val="800000"/>
                </a:solidFill>
              </a:rPr>
              <a:t> </a:t>
            </a:r>
            <a:r>
              <a:rPr lang="ru-RU" sz="4400" dirty="0" err="1" smtClean="0">
                <a:solidFill>
                  <a:srgbClr val="800000"/>
                </a:solidFill>
              </a:rPr>
              <a:t>һәм </a:t>
            </a:r>
            <a:r>
              <a:rPr lang="ru-RU" sz="4400" dirty="0" smtClean="0">
                <a:solidFill>
                  <a:srgbClr val="800000"/>
                </a:solidFill>
              </a:rPr>
              <a:t>Ямайка </a:t>
            </a:r>
            <a:r>
              <a:rPr lang="ru-RU" sz="4400" dirty="0" err="1" smtClean="0">
                <a:solidFill>
                  <a:srgbClr val="800000"/>
                </a:solidFill>
              </a:rPr>
              <a:t>утрауларын</a:t>
            </a:r>
            <a:r>
              <a:rPr lang="ru-RU" sz="4400" dirty="0" smtClean="0">
                <a:solidFill>
                  <a:srgbClr val="800000"/>
                </a:solidFill>
              </a:rPr>
              <a:t> </a:t>
            </a:r>
            <a:r>
              <a:rPr lang="ru-RU" sz="4400" dirty="0" err="1" smtClean="0">
                <a:solidFill>
                  <a:srgbClr val="800000"/>
                </a:solidFill>
              </a:rPr>
              <a:t>ача</a:t>
            </a:r>
            <a:r>
              <a:rPr lang="ru-RU" sz="4400" dirty="0" smtClean="0">
                <a:solidFill>
                  <a:srgbClr val="800000"/>
                </a:solidFill>
              </a:rPr>
              <a:t>.</a:t>
            </a:r>
          </a:p>
          <a:p>
            <a:pPr eaLnBrk="1" hangingPunct="1"/>
            <a:endParaRPr lang="ru-RU" sz="4400" dirty="0" smtClean="0">
              <a:solidFill>
                <a:srgbClr val="800000"/>
              </a:solidFill>
            </a:endParaRPr>
          </a:p>
          <a:p>
            <a:pPr eaLnBrk="1" hangingPunct="1"/>
            <a:r>
              <a:rPr lang="tt-RU" sz="4400" dirty="0" smtClean="0">
                <a:solidFill>
                  <a:srgbClr val="800000"/>
                </a:solidFill>
              </a:rPr>
              <a:t>Көтелгән алтын һәм тәмләткечләр табылмый.</a:t>
            </a:r>
            <a:endParaRPr lang="ru-RU" sz="4400" dirty="0" smtClean="0">
              <a:solidFill>
                <a:srgbClr val="800000"/>
              </a:solidFill>
            </a:endParaRPr>
          </a:p>
        </p:txBody>
      </p:sp>
      <p:sp>
        <p:nvSpPr>
          <p:cNvPr id="19460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848600" y="6172200"/>
            <a:ext cx="914400" cy="381000"/>
          </a:xfrm>
          <a:prstGeom prst="actionButtonBackPreviou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utoUpdateAnimBg="0"/>
      <p:bldP spid="19459" grpId="0" build="p" autoUpdateAnimBg="0" advAuto="2000"/>
      <p:bldP spid="1946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609600"/>
            <a:ext cx="7391400" cy="11430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tt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Өченче экспеди</a:t>
            </a:r>
            <a:r>
              <a:rPr lang="ru-RU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ция</a:t>
            </a:r>
            <a:endParaRPr lang="ru-RU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09800"/>
            <a:ext cx="8229600" cy="4419600"/>
          </a:xfrm>
        </p:spPr>
        <p:txBody>
          <a:bodyPr/>
          <a:lstStyle/>
          <a:p>
            <a:r>
              <a:rPr lang="tt-RU" sz="4400" dirty="0" smtClean="0">
                <a:solidFill>
                  <a:schemeClr val="accent6">
                    <a:lumMod val="75000"/>
                  </a:schemeClr>
                </a:solidFill>
              </a:rPr>
              <a:t>6 корабл</a:t>
            </a:r>
            <a:r>
              <a:rPr lang="ru-RU" sz="4400" dirty="0" err="1" smtClean="0">
                <a:solidFill>
                  <a:schemeClr val="accent6">
                    <a:lumMod val="75000"/>
                  </a:schemeClr>
                </a:solidFill>
              </a:rPr>
              <a:t>ь</a:t>
            </a:r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accent6">
                    <a:lumMod val="75000"/>
                  </a:schemeClr>
                </a:solidFill>
              </a:rPr>
              <a:t>һәм </a:t>
            </a:r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</a:rPr>
              <a:t>300 </a:t>
            </a:r>
            <a:r>
              <a:rPr lang="ru-RU" sz="4400" dirty="0" err="1" smtClean="0">
                <a:solidFill>
                  <a:schemeClr val="accent6">
                    <a:lumMod val="75000"/>
                  </a:schemeClr>
                </a:solidFill>
              </a:rPr>
              <a:t>кеше</a:t>
            </a:r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accent6">
                    <a:lumMod val="75000"/>
                  </a:schemeClr>
                </a:solidFill>
              </a:rPr>
              <a:t>сәяхәткә чыга</a:t>
            </a:r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>
              <a:buNone/>
            </a:pPr>
            <a:endParaRPr lang="ru-RU" sz="44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tt-RU" sz="4400" dirty="0" smtClean="0">
                <a:solidFill>
                  <a:schemeClr val="accent6">
                    <a:lumMod val="75000"/>
                  </a:schemeClr>
                </a:solidFill>
              </a:rPr>
              <a:t>Тринидад утравын ача.</a:t>
            </a:r>
            <a:endParaRPr lang="ru-RU" sz="44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4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 autoUpdateAnimBg="0"/>
      <p:bldP spid="20483" grpId="0" build="p" autoUpdateAnimBg="0" advAuto="200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1828800" y="838200"/>
            <a:ext cx="5334000" cy="12192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FFCC99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609600"/>
            <a:ext cx="739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4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tt-RU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Дүртенче экспеди</a:t>
            </a:r>
            <a:r>
              <a:rPr lang="ru-RU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ция</a:t>
            </a:r>
            <a:endParaRPr lang="ru-RU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828800"/>
            <a:ext cx="8382001" cy="41549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t-RU" sz="44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Үзәк Америка ярларына аяк     баса.</a:t>
            </a:r>
          </a:p>
          <a:p>
            <a:endParaRPr lang="tt-RU" sz="4400" dirty="0" smtClean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tt-RU" sz="44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Колумб хөрмәтенә Үзәк Американы Колумбия дип атыйлар.</a:t>
            </a:r>
            <a:endParaRPr lang="ru-RU" sz="4400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Михаил Петрович Лазаре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5340" y="0"/>
            <a:ext cx="3798660" cy="51054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5105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Рус </a:t>
            </a:r>
            <a:r>
              <a:rPr lang="tt-RU" dirty="0" smtClean="0"/>
              <a:t>сәяхәтчесе Фаддей Фаддеевич</a:t>
            </a:r>
          </a:p>
          <a:p>
            <a:r>
              <a:rPr lang="tt-RU" dirty="0" smtClean="0"/>
              <a:t>               Беллинсгаузен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526070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572000" y="5105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t-RU" dirty="0" smtClean="0"/>
              <a:t>                Рус сәяхәтчесе Михаил Петрович</a:t>
            </a:r>
          </a:p>
          <a:p>
            <a:r>
              <a:rPr lang="tt-RU" dirty="0" smtClean="0"/>
              <a:t>                                     Лазарев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hrono.ru/maps/bellin_laz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74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 descr="data:image/jpeg;base64,/9j/4AAQSkZJRgABAQAAAQABAAD/2wCEAAkGBhQSERUUExQUFRUUGBcVFxQYFxcXGBwXFxgVFBcXHBcXHCYeGBokGhcUHy8gJCcpLCwsFx4xNTAqNSYrLCkBCQoKDgwOFw8PGiwfHyQpKSwpLCwpLCksKSwpKSwsLCkpLCksLCwpLCwpKSwsLCkpKSwsLCwsLCksLCwsLCwsLP/AABEIAPsAyQMBIgACEQEDEQH/xAAbAAACAwEBAQAAAAAAAAAAAAABAgADBAUGB//EADgQAAIBAgQDBgQFAwQDAAAAAAABAgMRBBIhMQVBUSJhcYGR8AYTobEjMkJSwdHh8RQVU4IHM3L/xAAZAQADAQEBAAAAAAAAAAAAAAAAAQIDBAX/xAAkEQEBAAICAgEEAwEAAAAAAAAAAQIRAyESMQQiQVFxEzKBsf/aAAwDAQACEQMRAD8A+XESIpDwmSvSRkNJopbIBGggyiBMsWwGSKG+WS4MxNMyJcSVW25W64aG17Y1zI6rGVRh4jbSEzKuPGsLxG2hMexTGoOmTpUprDXFuEkxaGgVpFkApI1qRRCwJAQoFtQoDAwylmd9X6sQGUKU6YHEi0CgG6UsDKFIKQAFAdBFYjK2JOp0BOfQUZUGhkiJDRQECRMo1ggatoiQzQbAC3HVViuIXECWxxBaqpmUA2fIWoe2yJbFGWlUNFKRllNKlWXGkPCI1SBntelMVdljpomUkQpFcNSz/TLqCw4raHCaImO4gUTrQEUMkQIqAlKxTLUeTBYYVhjEZRHSAiNBQ2UeNJi2apBNNLh05bQk/BM0x+H6z/Q/OyJueM91UwyvqOZcLOlL4erfs+xnrcNqQ/NGS77CnJjfVF48p7jJYawXEiLQiCFBsBEuaaMyhoanKwr2fp0YyHbKacy25hY1BsCkC4tg0R7jeZXFMOorCc6UbBLHDmLlN9jRVELiElh7GlAWiSQLjSOU0YTASqNRirtlMD3vwLw+MYupO2trX967fYw5uT+PHbbh4/5MtK+B/wDjadSzqPKu7c9rgPgTDU0uzmff/Y6mBqxlpGS9f4NuS255+Weefuu7wxw6kYYcEoxWlOPpf7kngqa/TFeSNmnV/Qz4maWrsvEysaY2ufLBU5fpOdj+DwtdIuxPxPRi7Zsz525GOrx+E9E7b7snqdtfbynFeD03fTz2Z5PGYJ05NP1Pa8UlvZo4OOhng+qO74/JZO3Fz8Uvr24DCKwnoPNG4UisKYw0052NcWc5GvDzM84rGr0gtFkYXQMtrmO2iuKDkASwyZEr7ArSu/Qf5jQjlfxNDV2IyBTKSDiVSgaJChKKqpo+q8B4PGeEjKUmrxWvTQ+Xqj0Pe8N4k1h6UY9q17x6tWsjk+XvU07PiTuyqsTha1KeejmlFP8ANldvX+5634b+IZVouM001u3e1zkcX4tjIQg80JRla8Ukkk733euy9ROGYxz1ytN7rk1vucedsjswxxyvT12Jx6pPtO2m/K/kfO/iPjU6lWST5WclJ2t4e9z0/wAR4z8Jdl379munvoeXwmCv2pq8VtBfS4YZSd0ZY29RzqODzPtVPRNo6tLgVPL2J3/7a+h0uIzxNOjF040kmrqEIrZNLd7uzv5HJ/1c5a1IqMv3x69/26DyyzveyxmE6VYrDzirXuu/kcyct0+aOhVxktnv9zDUga4bk7Z5++nnqse0zXgeEVKqvFaLm3ZDY+j+Il1sejxK+VQhCOl92vXc6uTmuMxmPuuLj4fLLLfqPK4zhs6b7S06rVGU9FVoaSjrZxenetTzzRrxZ+U7Z83HML0aJooblKRdh1qaZemM9unQWhKw1AWpf1OP7tvszyQuYscCs0lSzzZW0WNCyRodKREYWxpQlgKQWwNbSR9E+A8CnScnZ9q3hsfOoM+ifAOLXy3HvbOX5H9f9dXxv7f49hVwUEr5n1y2i/rYtpYFZdVrPrvZa+Wn3NGEmrcm/sJOcpydnpHTz5nNZPbrlvp5T4trKTUFsjHwPiDo1b7xatKPd3GnjlCSm112MuGw6hJOpom907q/ejnyum8m3r61CFSF45bPXb+h53iHCrvKndftUbL+53cDFw/Lt05GjEV4tXtr/QqfVNp143TweK4LkdmtDk4umo7HrOKYlPkeXxe7HxZ21PLjqODXneqn0a++v8HRx+ZLLvrddfepy/m2qeJ3fmW1ertZHZydacnF9Xkw1JZY3l+lP+Ujzx1eN4q7yJ3tv4nMSOjhlk3XN8jLeWp9hRqwtO5VQw7kzp0qNkXyZTWmOMWUwTfcPcm5ytVc6RTkXv8Aya5LqUZX7Q5SsYasbFNSRqqPncwuV3qdGPYyOhGTMAuIFMiZGBADxkd74W4rkqKP7tDzyNnC6i+ZB95nyY7xrTjy1lK+2YPGJQvflqYK1evGMpxipKTvZO0l5PfyOLiOJqmrc1Z9yvzZwcd8StpSzybeyV93ey8tPU8zDHLOR6fJyY4Vv4pxurOX5LPv0+rKaWInUtFtO+/ReehyqfEa8oyTcsrXZla+vdpqcudd6XlKM1vfbnqbTh311/1lefX5fSeHcWlDsT5c/fI04viV429D5thuM1IPtPPFfbfR8j0eC4pGrHR681zRzcnFnx/p0cfNhyfs+Ox/Js5FWpuLxWvleuxheM0epvx8epKy5OSbsYKrWdX2PQ/OhGnmk12Vor79DzEpals6d7JbdeR158cy1K4MOW47sZ5Su23z1NODwLnvouptw2Ait9TfTiktB58uprFlMe+1dLDWVkhMppXMR6nP5flppVlHhTCkXRgFoJOmJ8pd5qdLQruu76E7FefqO6MRsnCxnlE78UZFREwOILFoWxjcDsBTFchSGLNXCaTc7v8ATqY272O/wtwUEv1Su/DT/JHJdRWE3WvilXLTcZPV5JJ+FrryE4FwXO805ZOmnI51ar81QV7tO3lez/g9vgIwhhmpWT3vz93OPktwx8Z7rs4ZLl5Zeoshw1ZXFV3lfdHfxORxDg8FfM3L0ORU4jUjJ6vLmtp0voY5cak3q3Yzw4OTe5W+fyeOzWkx3Dfl6xbcL+a/qYqOIlSkmn76HZVX5tNrr99zg1otaPkdnHdzWTh5ZMbMsXax2KVWlmXn49PucR1LOyBQxOXTk/dyOOvW5phh4dM8+Tz1RlLre/Qvwte1+fiZOZbRi73TtbUqzpnL309Bhe1G7VvDRDxVnYHC4pwLcupw33W9Fa3Fceha4WAkRsEpItchGtQTkGthdLRFWZdBs2gMiH0HDltYx1FqaK07GWTO7GJyC4IgsOkWzLIWSZYgVEPZKkjVVq5ZX52St0tZfx9RKNB2uVVpttt7pe/uLq05NRt4XH8Ve+/7npMTjezq+dsq5s8xw+pllfy99wmLxMnK7v3fexjlx+WTbHPxx09BCpGTS3y6t8rv7+RwsXHtva1+XTl9GVrEtLffUqV2m2Vjh41OWW2vC4tx0T1bMlWtd6/3K3Oz6hqSu79S5jJdouVs0W48ZegjGWxbMXuWQlb7lVxnPQQeh4YrR7OvfsaUzzeFx0oPT0O3h+IRmt7M5M+OztrMpW6+gliZ9ATehhpe0jMMnqVKYyQWBZGRMqFkyW96gHnm7leU05dBE1c7tlYqdMWRZOoVtlJoIMI66gnWWy3NGFgrOUpW5K4W9FISeIdrfQyWu+R28NhoSV9ZdZPs2W3uxjpqManYSkk+nvuJmU+yrPRKWHlBrW11dru6s00aEXC70zN28Lb+Gn1HxNTLJudpSdrR3RlxeIaeu+my2Wj0J7yPqFqcPcaeZ7WX1b/oZKk+mhtxWNlO0eWmnvzFfDs0VLa99/psVLqfUmz8OY0WLTYtqU7W963sVTd9TXe2diZtAX6ESCkMjRI31JFEkIJcanMRBQybcPxGUeeh06PFk/zKxwUMpGeXHKqZWPSZk9mgpHAp4hx2Z08PxLqc2fFZ6aTKVtJmJCSezHymX7W826guYW4kqljv0y2sbKZ1CqdS4sdS5E2tFKQ7nfd6CU9h9BU42VMYmsqv0XLzfXwKKVRxdr87lLaT8BI1NSJiq5drqle0rvvKpV76vXUSs7lcSpE7aqD11N0sZeP0OdGXMkp6WJuG1TLTTiZ5km90v8eZiY6nyEy2HjNJt2CGDYBaTi2IgiILjCkGZ0ECIBCmOpCIKANNHFOOxf8A7g+jMCYfQi4S+zmVUTqFT1A4hNABZEqY9NgFy1GcbFcAyFThJMrTLWgWAguPGBWizNyQqcCX2EUgrcjQwMS0WIX3CpGylckOKxgIkaIkRgSMPIhEgAsKYEwoAYIAoCQYVEy+/bAMlxRmwMZiRET0JcDW02SbEhV7hswAbih3A5CNEgtDX0EkwCILXcSxMwA0QEUiXEQykC4rYRgQkSGygC3AmAawEa5AIIAyIRESAhQ/kIg5gDDcKFTGiNUGxGgfwRRAxiM2JEZgQphsKggBbJcCI0I0YUBoiAkYWBjWAAg3JcAA0WNcREAUWG5IkAGJcAykBDYICAQoPoCwbe9QDC0EHkS5RiRC5hswjQItxrgBJciZMwGiYyYuYlxAbhsKpBuASw2d27unjp/CBdjWAisliMIBAJBYUBIgpkIANciYEwp6ARrkTINJgARLkSDmAMKYEQdFGWMQtIeS2JYQIiJhuImBw6ZBUw3AINclgWADcjYpBA6Y6ECAN3guCxAFMW4TDOpOMIq8pyjFapK8morV6LV7lKLKbaaabTTTTTaaaejTWzAmpcHrf8b1Sduzm1quguze9/mJxtblfbUFLhdSTy5WnnhSs2k883NRjr/8Tv0UW2Vwx9SLzRqTTjqnmejUlNbv9yUvFJglj6ids8v1PVtu9ROE3d66xuvN9WMmn/Za10lSnK8ac1lTknGqlKm7rqmh6HA604pxpys3BJvT87nGL1/TeElm2Wl90ZVi6lv/AGVNor88to/lW+y1suQ8MZUUcqqVEkkklOSVo/lVr2suXQAK4dU7X4c7RcoydnZOCzTTeysmm77JjT4fUVk6c024xScWm3PMoK27bcZJd8Wt0xFi6n/JU3v+eW7um9+jfqwvFz0/EqaWt25aaW01000AGfDaiveEkkpyu1ZWhZS1e+rirdZJczPYseKnlyZpZLNZbu1s0Z2S5dqMXpziuhXm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2" name="AutoShape 4" descr="data:image/jpeg;base64,/9j/4AAQSkZJRgABAQAAAQABAAD/2wCEAAkGBhQSERUUExQUFRUUGBcVFxQYFxcXGBwXFxgVFBcXHBcXHCYeGBokGhcUHy8gJCcpLCwsFx4xNTAqNSYrLCkBCQoKDgwOFw8PGiwfHyQpKSwpLCwpLCksKSwpKSwsLCkpLCksLCwpLCwpKSwsLCkpKSwsLCwsLCksLCwsLCwsLP/AABEIAPsAyQMBIgACEQEDEQH/xAAbAAACAwEBAQAAAAAAAAAAAAABAgADBAUGB//EADgQAAIBAgQDBgQFAwQDAAAAAAABAgMRBBIhMQVBUSJhcYGR8AYTobEjMkJSwdHh8RQVU4IHM3L/xAAZAQADAQEBAAAAAAAAAAAAAAAAAQIDBAX/xAAkEQEBAAICAgEEAwEAAAAAAAAAAQIRAyESMQQiQVFxEzKBsf/aAAwDAQACEQMRAD8A+XESIpDwmSvSRkNJopbIBGggyiBMsWwGSKG+WS4MxNMyJcSVW25W64aG17Y1zI6rGVRh4jbSEzKuPGsLxG2hMexTGoOmTpUprDXFuEkxaGgVpFkApI1qRRCwJAQoFtQoDAwylmd9X6sQGUKU6YHEi0CgG6UsDKFIKQAFAdBFYjK2JOp0BOfQUZUGhkiJDRQECRMo1ggatoiQzQbAC3HVViuIXECWxxBaqpmUA2fIWoe2yJbFGWlUNFKRllNKlWXGkPCI1SBntelMVdljpomUkQpFcNSz/TLqCw4raHCaImO4gUTrQEUMkQIqAlKxTLUeTBYYVhjEZRHSAiNBQ2UeNJi2apBNNLh05bQk/BM0x+H6z/Q/OyJueM91UwyvqOZcLOlL4erfs+xnrcNqQ/NGS77CnJjfVF48p7jJYawXEiLQiCFBsBEuaaMyhoanKwr2fp0YyHbKacy25hY1BsCkC4tg0R7jeZXFMOorCc6UbBLHDmLlN9jRVELiElh7GlAWiSQLjSOU0YTASqNRirtlMD3vwLw+MYupO2trX967fYw5uT+PHbbh4/5MtK+B/wDjadSzqPKu7c9rgPgTDU0uzmff/Y6mBqxlpGS9f4NuS255+Weefuu7wxw6kYYcEoxWlOPpf7kngqa/TFeSNmnV/Qz4maWrsvEysaY2ufLBU5fpOdj+DwtdIuxPxPRi7Zsz525GOrx+E9E7b7snqdtfbynFeD03fTz2Z5PGYJ05NP1Pa8UlvZo4OOhng+qO74/JZO3Fz8Uvr24DCKwnoPNG4UisKYw0052NcWc5GvDzM84rGr0gtFkYXQMtrmO2iuKDkASwyZEr7ArSu/Qf5jQjlfxNDV2IyBTKSDiVSgaJChKKqpo+q8B4PGeEjKUmrxWvTQ+Xqj0Pe8N4k1h6UY9q17x6tWsjk+XvU07PiTuyqsTha1KeejmlFP8ANldvX+5634b+IZVouM001u3e1zkcX4tjIQg80JRla8Ukkk733euy9ROGYxz1ytN7rk1vucedsjswxxyvT12Jx6pPtO2m/K/kfO/iPjU6lWST5WclJ2t4e9z0/wAR4z8Jdl379munvoeXwmCv2pq8VtBfS4YZSd0ZY29RzqODzPtVPRNo6tLgVPL2J3/7a+h0uIzxNOjF040kmrqEIrZNLd7uzv5HJ/1c5a1IqMv3x69/26DyyzveyxmE6VYrDzirXuu/kcyct0+aOhVxktnv9zDUga4bk7Z5++nnqse0zXgeEVKqvFaLm3ZDY+j+Il1sejxK+VQhCOl92vXc6uTmuMxmPuuLj4fLLLfqPK4zhs6b7S06rVGU9FVoaSjrZxenetTzzRrxZ+U7Z83HML0aJooblKRdh1qaZemM9unQWhKw1AWpf1OP7tvszyQuYscCs0lSzzZW0WNCyRodKREYWxpQlgKQWwNbSR9E+A8CnScnZ9q3hsfOoM+ifAOLXy3HvbOX5H9f9dXxv7f49hVwUEr5n1y2i/rYtpYFZdVrPrvZa+Wn3NGEmrcm/sJOcpydnpHTz5nNZPbrlvp5T4trKTUFsjHwPiDo1b7xatKPd3GnjlCSm112MuGw6hJOpom907q/ejnyum8m3r61CFSF45bPXb+h53iHCrvKndftUbL+53cDFw/Lt05GjEV4tXtr/QqfVNp143TweK4LkdmtDk4umo7HrOKYlPkeXxe7HxZ21PLjqODXneqn0a++v8HRx+ZLLvrddfepy/m2qeJ3fmW1ertZHZydacnF9Xkw1JZY3l+lP+Ujzx1eN4q7yJ3tv4nMSOjhlk3XN8jLeWp9hRqwtO5VQw7kzp0qNkXyZTWmOMWUwTfcPcm5ytVc6RTkXv8Aya5LqUZX7Q5SsYasbFNSRqqPncwuV3qdGPYyOhGTMAuIFMiZGBADxkd74W4rkqKP7tDzyNnC6i+ZB95nyY7xrTjy1lK+2YPGJQvflqYK1evGMpxipKTvZO0l5PfyOLiOJqmrc1Z9yvzZwcd8StpSzybeyV93ey8tPU8zDHLOR6fJyY4Vv4pxurOX5LPv0+rKaWInUtFtO+/ReehyqfEa8oyTcsrXZla+vdpqcudd6XlKM1vfbnqbTh311/1lefX5fSeHcWlDsT5c/fI04viV429D5thuM1IPtPPFfbfR8j0eC4pGrHR681zRzcnFnx/p0cfNhyfs+Ox/Js5FWpuLxWvleuxheM0epvx8epKy5OSbsYKrWdX2PQ/OhGnmk12Vor79DzEpals6d7JbdeR158cy1K4MOW47sZ5Su23z1NODwLnvouptw2Ait9TfTiktB58uprFlMe+1dLDWVkhMppXMR6nP5flppVlHhTCkXRgFoJOmJ8pd5qdLQruu76E7FefqO6MRsnCxnlE78UZFREwOILFoWxjcDsBTFchSGLNXCaTc7v8ATqY272O/wtwUEv1Su/DT/JHJdRWE3WvilXLTcZPV5JJ+FrryE4FwXO805ZOmnI51ar81QV7tO3lez/g9vgIwhhmpWT3vz93OPktwx8Z7rs4ZLl5Zeoshw1ZXFV3lfdHfxORxDg8FfM3L0ORU4jUjJ6vLmtp0voY5cak3q3Yzw4OTe5W+fyeOzWkx3Dfl6xbcL+a/qYqOIlSkmn76HZVX5tNrr99zg1otaPkdnHdzWTh5ZMbMsXax2KVWlmXn49PucR1LOyBQxOXTk/dyOOvW5phh4dM8+Tz1RlLre/Qvwte1+fiZOZbRi73TtbUqzpnL309Bhe1G7VvDRDxVnYHC4pwLcupw33W9Fa3Fceha4WAkRsEpItchGtQTkGthdLRFWZdBs2gMiH0HDltYx1FqaK07GWTO7GJyC4IgsOkWzLIWSZYgVEPZKkjVVq5ZX52St0tZfx9RKNB2uVVpttt7pe/uLq05NRt4XH8Ve+/7npMTjezq+dsq5s8xw+pllfy99wmLxMnK7v3fexjlx+WTbHPxx09BCpGTS3y6t8rv7+RwsXHtva1+XTl9GVrEtLffUqV2m2Vjh41OWW2vC4tx0T1bMlWtd6/3K3Oz6hqSu79S5jJdouVs0W48ZegjGWxbMXuWQlb7lVxnPQQeh4YrR7OvfsaUzzeFx0oPT0O3h+IRmt7M5M+OztrMpW6+gliZ9ATehhpe0jMMnqVKYyQWBZGRMqFkyW96gHnm7leU05dBE1c7tlYqdMWRZOoVtlJoIMI66gnWWy3NGFgrOUpW5K4W9FISeIdrfQyWu+R28NhoSV9ZdZPs2W3uxjpqManYSkk+nvuJmU+yrPRKWHlBrW11dru6s00aEXC70zN28Lb+Gn1HxNTLJudpSdrR3RlxeIaeu+my2Wj0J7yPqFqcPcaeZ7WX1b/oZKk+mhtxWNlO0eWmnvzFfDs0VLa99/psVLqfUmz8OY0WLTYtqU7W963sVTd9TXe2diZtAX6ESCkMjRI31JFEkIJcanMRBQybcPxGUeeh06PFk/zKxwUMpGeXHKqZWPSZk9mgpHAp4hx2Z08PxLqc2fFZ6aTKVtJmJCSezHymX7W826guYW4kqljv0y2sbKZ1CqdS4sdS5E2tFKQ7nfd6CU9h9BU42VMYmsqv0XLzfXwKKVRxdr87lLaT8BI1NSJiq5drqle0rvvKpV76vXUSs7lcSpE7aqD11N0sZeP0OdGXMkp6WJuG1TLTTiZ5km90v8eZiY6nyEy2HjNJt2CGDYBaTi2IgiILjCkGZ0ECIBCmOpCIKANNHFOOxf8A7g+jMCYfQi4S+zmVUTqFT1A4hNABZEqY9NgFy1GcbFcAyFThJMrTLWgWAguPGBWizNyQqcCX2EUgrcjQwMS0WIX3CpGylckOKxgIkaIkRgSMPIhEgAsKYEwoAYIAoCQYVEy+/bAMlxRmwMZiRET0JcDW02SbEhV7hswAbih3A5CNEgtDX0EkwCILXcSxMwA0QEUiXEQykC4rYRgQkSGygC3AmAawEa5AIIAyIRESAhQ/kIg5gDDcKFTGiNUGxGgfwRRAxiM2JEZgQphsKggBbJcCI0I0YUBoiAkYWBjWAAg3JcAA0WNcREAUWG5IkAGJcAykBDYICAQoPoCwbe9QDC0EHkS5RiRC5hswjQItxrgBJciZMwGiYyYuYlxAbhsKpBuASw2d27unjp/CBdjWAisliMIBAJBYUBIgpkIANciYEwp6ARrkTINJgARLkSDmAMKYEQdFGWMQtIeS2JYQIiJhuImBw6ZBUw3AINclgWADcjYpBA6Y6ECAN3guCxAFMW4TDOpOMIq8pyjFapK8morV6LV7lKLKbaaabTTTTTaaaejTWzAmpcHrf8b1Sduzm1quguze9/mJxtblfbUFLhdSTy5WnnhSs2k883NRjr/8Tv0UW2Vwx9SLzRqTTjqnmejUlNbv9yUvFJglj6ids8v1PVtu9ROE3d66xuvN9WMmn/Za10lSnK8ac1lTknGqlKm7rqmh6HA604pxpys3BJvT87nGL1/TeElm2Wl90ZVi6lv/AGVNor88to/lW+y1suQ8MZUUcqqVEkkklOSVo/lVr2suXQAK4dU7X4c7RcoydnZOCzTTeysmm77JjT4fUVk6c024xScWm3PMoK27bcZJd8Wt0xFi6n/JU3v+eW7um9+jfqwvFz0/EqaWt25aaW01000AGfDaiveEkkpyu1ZWhZS1e+rirdZJczPYseKnlyZpZLNZbu1s0Z2S5dqMXpziuhXm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4" name="AutoShape 6" descr="data:image/jpeg;base64,/9j/4AAQSkZJRgABAQAAAQABAAD/2wCEAAkGBhQSERUUExQUFRUUGBcVFxQYFxcXGBwXFxgVFBcXHBcXHCYeGBokGhcUHy8gJCcpLCwsFx4xNTAqNSYrLCkBCQoKDgwOFw8PGiwfHyQpKSwpLCwpLCksKSwpKSwsLCkpLCksLCwpLCwpKSwsLCkpKSwsLCwsLCksLCwsLCwsLP/AABEIAPsAyQMBIgACEQEDEQH/xAAbAAACAwEBAQAAAAAAAAAAAAABAgADBAUGB//EADgQAAIBAgQDBgQFAwQDAAAAAAABAgMRBBIhMQVBUSJhcYGR8AYTobEjMkJSwdHh8RQVU4IHM3L/xAAZAQADAQEBAAAAAAAAAAAAAAAAAQIDBAX/xAAkEQEBAAICAgEEAwEAAAAAAAAAAQIRAyESMQQiQVFxEzKBsf/aAAwDAQACEQMRAD8A+XESIpDwmSvSRkNJopbIBGggyiBMsWwGSKG+WS4MxNMyJcSVW25W64aG17Y1zI6rGVRh4jbSEzKuPGsLxG2hMexTGoOmTpUprDXFuEkxaGgVpFkApI1qRRCwJAQoFtQoDAwylmd9X6sQGUKU6YHEi0CgG6UsDKFIKQAFAdBFYjK2JOp0BOfQUZUGhkiJDRQECRMo1ggatoiQzQbAC3HVViuIXECWxxBaqpmUA2fIWoe2yJbFGWlUNFKRllNKlWXGkPCI1SBntelMVdljpomUkQpFcNSz/TLqCw4raHCaImO4gUTrQEUMkQIqAlKxTLUeTBYYVhjEZRHSAiNBQ2UeNJi2apBNNLh05bQk/BM0x+H6z/Q/OyJueM91UwyvqOZcLOlL4erfs+xnrcNqQ/NGS77CnJjfVF48p7jJYawXEiLQiCFBsBEuaaMyhoanKwr2fp0YyHbKacy25hY1BsCkC4tg0R7jeZXFMOorCc6UbBLHDmLlN9jRVELiElh7GlAWiSQLjSOU0YTASqNRirtlMD3vwLw+MYupO2trX967fYw5uT+PHbbh4/5MtK+B/wDjadSzqPKu7c9rgPgTDU0uzmff/Y6mBqxlpGS9f4NuS255+Weefuu7wxw6kYYcEoxWlOPpf7kngqa/TFeSNmnV/Qz4maWrsvEysaY2ufLBU5fpOdj+DwtdIuxPxPRi7Zsz525GOrx+E9E7b7snqdtfbynFeD03fTz2Z5PGYJ05NP1Pa8UlvZo4OOhng+qO74/JZO3Fz8Uvr24DCKwnoPNG4UisKYw0052NcWc5GvDzM84rGr0gtFkYXQMtrmO2iuKDkASwyZEr7ArSu/Qf5jQjlfxNDV2IyBTKSDiVSgaJChKKqpo+q8B4PGeEjKUmrxWvTQ+Xqj0Pe8N4k1h6UY9q17x6tWsjk+XvU07PiTuyqsTha1KeejmlFP8ANldvX+5634b+IZVouM001u3e1zkcX4tjIQg80JRla8Ukkk733euy9ROGYxz1ytN7rk1vucedsjswxxyvT12Jx6pPtO2m/K/kfO/iPjU6lWST5WclJ2t4e9z0/wAR4z8Jdl379munvoeXwmCv2pq8VtBfS4YZSd0ZY29RzqODzPtVPRNo6tLgVPL2J3/7a+h0uIzxNOjF040kmrqEIrZNLd7uzv5HJ/1c5a1IqMv3x69/26DyyzveyxmE6VYrDzirXuu/kcyct0+aOhVxktnv9zDUga4bk7Z5++nnqse0zXgeEVKqvFaLm3ZDY+j+Il1sejxK+VQhCOl92vXc6uTmuMxmPuuLj4fLLLfqPK4zhs6b7S06rVGU9FVoaSjrZxenetTzzRrxZ+U7Z83HML0aJooblKRdh1qaZemM9unQWhKw1AWpf1OP7tvszyQuYscCs0lSzzZW0WNCyRodKREYWxpQlgKQWwNbSR9E+A8CnScnZ9q3hsfOoM+ifAOLXy3HvbOX5H9f9dXxv7f49hVwUEr5n1y2i/rYtpYFZdVrPrvZa+Wn3NGEmrcm/sJOcpydnpHTz5nNZPbrlvp5T4trKTUFsjHwPiDo1b7xatKPd3GnjlCSm112MuGw6hJOpom907q/ejnyum8m3r61CFSF45bPXb+h53iHCrvKndftUbL+53cDFw/Lt05GjEV4tXtr/QqfVNp143TweK4LkdmtDk4umo7HrOKYlPkeXxe7HxZ21PLjqODXneqn0a++v8HRx+ZLLvrddfepy/m2qeJ3fmW1ertZHZydacnF9Xkw1JZY3l+lP+Ujzx1eN4q7yJ3tv4nMSOjhlk3XN8jLeWp9hRqwtO5VQw7kzp0qNkXyZTWmOMWUwTfcPcm5ytVc6RTkXv8Aya5LqUZX7Q5SsYasbFNSRqqPncwuV3qdGPYyOhGTMAuIFMiZGBADxkd74W4rkqKP7tDzyNnC6i+ZB95nyY7xrTjy1lK+2YPGJQvflqYK1evGMpxipKTvZO0l5PfyOLiOJqmrc1Z9yvzZwcd8StpSzybeyV93ey8tPU8zDHLOR6fJyY4Vv4pxurOX5LPv0+rKaWInUtFtO+/ReehyqfEa8oyTcsrXZla+vdpqcudd6XlKM1vfbnqbTh311/1lefX5fSeHcWlDsT5c/fI04viV429D5thuM1IPtPPFfbfR8j0eC4pGrHR681zRzcnFnx/p0cfNhyfs+Ox/Js5FWpuLxWvleuxheM0epvx8epKy5OSbsYKrWdX2PQ/OhGnmk12Vor79DzEpals6d7JbdeR158cy1K4MOW47sZ5Su23z1NODwLnvouptw2Ait9TfTiktB58uprFlMe+1dLDWVkhMppXMR6nP5flppVlHhTCkXRgFoJOmJ8pd5qdLQruu76E7FefqO6MRsnCxnlE78UZFREwOILFoWxjcDsBTFchSGLNXCaTc7v8ATqY272O/wtwUEv1Su/DT/JHJdRWE3WvilXLTcZPV5JJ+FrryE4FwXO805ZOmnI51ar81QV7tO3lez/g9vgIwhhmpWT3vz93OPktwx8Z7rs4ZLl5Zeoshw1ZXFV3lfdHfxORxDg8FfM3L0ORU4jUjJ6vLmtp0voY5cak3q3Yzw4OTe5W+fyeOzWkx3Dfl6xbcL+a/qYqOIlSkmn76HZVX5tNrr99zg1otaPkdnHdzWTh5ZMbMsXax2KVWlmXn49PucR1LOyBQxOXTk/dyOOvW5phh4dM8+Tz1RlLre/Qvwte1+fiZOZbRi73TtbUqzpnL309Bhe1G7VvDRDxVnYHC4pwLcupw33W9Fa3Fceha4WAkRsEpItchGtQTkGthdLRFWZdBs2gMiH0HDltYx1FqaK07GWTO7GJyC4IgsOkWzLIWSZYgVEPZKkjVVq5ZX52St0tZfx9RKNB2uVVpttt7pe/uLq05NRt4XH8Ve+/7npMTjezq+dsq5s8xw+pllfy99wmLxMnK7v3fexjlx+WTbHPxx09BCpGTS3y6t8rv7+RwsXHtva1+XTl9GVrEtLffUqV2m2Vjh41OWW2vC4tx0T1bMlWtd6/3K3Oz6hqSu79S5jJdouVs0W48ZegjGWxbMXuWQlb7lVxnPQQeh4YrR7OvfsaUzzeFx0oPT0O3h+IRmt7M5M+OztrMpW6+gliZ9ATehhpe0jMMnqVKYyQWBZGRMqFkyW96gHnm7leU05dBE1c7tlYqdMWRZOoVtlJoIMI66gnWWy3NGFgrOUpW5K4W9FISeIdrfQyWu+R28NhoSV9ZdZPs2W3uxjpqManYSkk+nvuJmU+yrPRKWHlBrW11dru6s00aEXC70zN28Lb+Gn1HxNTLJudpSdrR3RlxeIaeu+my2Wj0J7yPqFqcPcaeZ7WX1b/oZKk+mhtxWNlO0eWmnvzFfDs0VLa99/psVLqfUmz8OY0WLTYtqU7W963sVTd9TXe2diZtAX6ESCkMjRI31JFEkIJcanMRBQybcPxGUeeh06PFk/zKxwUMpGeXHKqZWPSZk9mgpHAp4hx2Z08PxLqc2fFZ6aTKVtJmJCSezHymX7W826guYW4kqljv0y2sbKZ1CqdS4sdS5E2tFKQ7nfd6CU9h9BU42VMYmsqv0XLzfXwKKVRxdr87lLaT8BI1NSJiq5drqle0rvvKpV76vXUSs7lcSpE7aqD11N0sZeP0OdGXMkp6WJuG1TLTTiZ5km90v8eZiY6nyEy2HjNJt2CGDYBaTi2IgiILjCkGZ0ECIBCmOpCIKANNHFOOxf8A7g+jMCYfQi4S+zmVUTqFT1A4hNABZEqY9NgFy1GcbFcAyFThJMrTLWgWAguPGBWizNyQqcCX2EUgrcjQwMS0WIX3CpGylckOKxgIkaIkRgSMPIhEgAsKYEwoAYIAoCQYVEy+/bAMlxRmwMZiRET0JcDW02SbEhV7hswAbih3A5CNEgtDX0EkwCILXcSxMwA0QEUiXEQykC4rYRgQkSGygC3AmAawEa5AIIAyIRESAhQ/kIg5gDDcKFTGiNUGxGgfwRRAxiM2JEZgQphsKggBbJcCI0I0YUBoiAkYWBjWAAg3JcAA0WNcREAUWG5IkAGJcAykBDYICAQoPoCwbe9QDC0EHkS5RiRC5hswjQItxrgBJciZMwGiYyYuYlxAbhsKpBuASw2d27unjp/CBdjWAisliMIBAJBYUBIgpkIANciYEwp6ARrkTINJgARLkSDmAMKYEQdFGWMQtIeS2JYQIiJhuImBw6ZBUw3AINclgWADcjYpBA6Y6ECAN3guCxAFMW4TDOpOMIq8pyjFapK8morV6LV7lKLKbaaabTTTTTaaaejTWzAmpcHrf8b1Sduzm1quguze9/mJxtblfbUFLhdSTy5WnnhSs2k883NRjr/8Tv0UW2Vwx9SLzRqTTjqnmejUlNbv9yUvFJglj6ids8v1PVtu9ROE3d66xuvN9WMmn/Za10lSnK8ac1lTknGqlKm7rqmh6HA604pxpys3BJvT87nGL1/TeElm2Wl90ZVi6lv/AGVNor88to/lW+y1suQ8MZUUcqqVEkkklOSVo/lVr2suXQAK4dU7X4c7RcoydnZOCzTTeysmm77JjT4fUVk6c024xScWm3PMoK27bcZJd8Wt0xFi6n/JU3v+eW7um9+jfqwvFz0/EqaWt25aaW01000AGfDaiveEkkpyu1ZWhZS1e+rirdZJczPYseKnlyZpZLNZbu1s0Z2S5dqMXpziuhXm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6" name="AutoShape 8" descr="data:image/jpeg;base64,/9j/4AAQSkZJRgABAQAAAQABAAD/2wCEAAkGBhQSERUUExQUFRUUGBcVFxQYFxcXGBwXFxgVFBcXHBcXHCYeGBokGhcUHy8gJCcpLCwsFx4xNTAqNSYrLCkBCQoKDgwOFw8PGiwfHyQpKSwpLCwpLCksKSwpKSwsLCkpLCksLCwpLCwpKSwsLCkpKSwsLCwsLCksLCwsLCwsLP/AABEIAPsAyQMBIgACEQEDEQH/xAAbAAACAwEBAQAAAAAAAAAAAAABAgADBAUGB//EADgQAAIBAgQDBgQFAwQDAAAAAAABAgMRBBIhMQVBUSJhcYGR8AYTobEjMkJSwdHh8RQVU4IHM3L/xAAZAQADAQEBAAAAAAAAAAAAAAAAAQIDBAX/xAAkEQEBAAICAgEEAwEAAAAAAAAAAQIRAyESMQQiQVFxEzKBsf/aAAwDAQACEQMRAD8A+XESIpDwmSvSRkNJopbIBGggyiBMsWwGSKG+WS4MxNMyJcSVW25W64aG17Y1zI6rGVRh4jbSEzKuPGsLxG2hMexTGoOmTpUprDXFuEkxaGgVpFkApI1qRRCwJAQoFtQoDAwylmd9X6sQGUKU6YHEi0CgG6UsDKFIKQAFAdBFYjK2JOp0BOfQUZUGhkiJDRQECRMo1ggatoiQzQbAC3HVViuIXECWxxBaqpmUA2fIWoe2yJbFGWlUNFKRllNKlWXGkPCI1SBntelMVdljpomUkQpFcNSz/TLqCw4raHCaImO4gUTrQEUMkQIqAlKxTLUeTBYYVhjEZRHSAiNBQ2UeNJi2apBNNLh05bQk/BM0x+H6z/Q/OyJueM91UwyvqOZcLOlL4erfs+xnrcNqQ/NGS77CnJjfVF48p7jJYawXEiLQiCFBsBEuaaMyhoanKwr2fp0YyHbKacy25hY1BsCkC4tg0R7jeZXFMOorCc6UbBLHDmLlN9jRVELiElh7GlAWiSQLjSOU0YTASqNRirtlMD3vwLw+MYupO2trX967fYw5uT+PHbbh4/5MtK+B/wDjadSzqPKu7c9rgPgTDU0uzmff/Y6mBqxlpGS9f4NuS255+Weefuu7wxw6kYYcEoxWlOPpf7kngqa/TFeSNmnV/Qz4maWrsvEysaY2ufLBU5fpOdj+DwtdIuxPxPRi7Zsz525GOrx+E9E7b7snqdtfbynFeD03fTz2Z5PGYJ05NP1Pa8UlvZo4OOhng+qO74/JZO3Fz8Uvr24DCKwnoPNG4UisKYw0052NcWc5GvDzM84rGr0gtFkYXQMtrmO2iuKDkASwyZEr7ArSu/Qf5jQjlfxNDV2IyBTKSDiVSgaJChKKqpo+q8B4PGeEjKUmrxWvTQ+Xqj0Pe8N4k1h6UY9q17x6tWsjk+XvU07PiTuyqsTha1KeejmlFP8ANldvX+5634b+IZVouM001u3e1zkcX4tjIQg80JRla8Ukkk733euy9ROGYxz1ytN7rk1vucedsjswxxyvT12Jx6pPtO2m/K/kfO/iPjU6lWST5WclJ2t4e9z0/wAR4z8Jdl379munvoeXwmCv2pq8VtBfS4YZSd0ZY29RzqODzPtVPRNo6tLgVPL2J3/7a+h0uIzxNOjF040kmrqEIrZNLd7uzv5HJ/1c5a1IqMv3x69/26DyyzveyxmE6VYrDzirXuu/kcyct0+aOhVxktnv9zDUga4bk7Z5++nnqse0zXgeEVKqvFaLm3ZDY+j+Il1sejxK+VQhCOl92vXc6uTmuMxmPuuLj4fLLLfqPK4zhs6b7S06rVGU9FVoaSjrZxenetTzzRrxZ+U7Z83HML0aJooblKRdh1qaZemM9unQWhKw1AWpf1OP7tvszyQuYscCs0lSzzZW0WNCyRodKREYWxpQlgKQWwNbSR9E+A8CnScnZ9q3hsfOoM+ifAOLXy3HvbOX5H9f9dXxv7f49hVwUEr5n1y2i/rYtpYFZdVrPrvZa+Wn3NGEmrcm/sJOcpydnpHTz5nNZPbrlvp5T4trKTUFsjHwPiDo1b7xatKPd3GnjlCSm112MuGw6hJOpom907q/ejnyum8m3r61CFSF45bPXb+h53iHCrvKndftUbL+53cDFw/Lt05GjEV4tXtr/QqfVNp143TweK4LkdmtDk4umo7HrOKYlPkeXxe7HxZ21PLjqODXneqn0a++v8HRx+ZLLvrddfepy/m2qeJ3fmW1ertZHZydacnF9Xkw1JZY3l+lP+Ujzx1eN4q7yJ3tv4nMSOjhlk3XN8jLeWp9hRqwtO5VQw7kzp0qNkXyZTWmOMWUwTfcPcm5ytVc6RTkXv8Aya5LqUZX7Q5SsYasbFNSRqqPncwuV3qdGPYyOhGTMAuIFMiZGBADxkd74W4rkqKP7tDzyNnC6i+ZB95nyY7xrTjy1lK+2YPGJQvflqYK1evGMpxipKTvZO0l5PfyOLiOJqmrc1Z9yvzZwcd8StpSzybeyV93ey8tPU8zDHLOR6fJyY4Vv4pxurOX5LPv0+rKaWInUtFtO+/ReehyqfEa8oyTcsrXZla+vdpqcudd6XlKM1vfbnqbTh311/1lefX5fSeHcWlDsT5c/fI04viV429D5thuM1IPtPPFfbfR8j0eC4pGrHR681zRzcnFnx/p0cfNhyfs+Ox/Js5FWpuLxWvleuxheM0epvx8epKy5OSbsYKrWdX2PQ/OhGnmk12Vor79DzEpals6d7JbdeR158cy1K4MOW47sZ5Su23z1NODwLnvouptw2Ait9TfTiktB58uprFlMe+1dLDWVkhMppXMR6nP5flppVlHhTCkXRgFoJOmJ8pd5qdLQruu76E7FefqO6MRsnCxnlE78UZFREwOILFoWxjcDsBTFchSGLNXCaTc7v8ATqY272O/wtwUEv1Su/DT/JHJdRWE3WvilXLTcZPV5JJ+FrryE4FwXO805ZOmnI51ar81QV7tO3lez/g9vgIwhhmpWT3vz93OPktwx8Z7rs4ZLl5Zeoshw1ZXFV3lfdHfxORxDg8FfM3L0ORU4jUjJ6vLmtp0voY5cak3q3Yzw4OTe5W+fyeOzWkx3Dfl6xbcL+a/qYqOIlSkmn76HZVX5tNrr99zg1otaPkdnHdzWTh5ZMbMsXax2KVWlmXn49PucR1LOyBQxOXTk/dyOOvW5phh4dM8+Tz1RlLre/Qvwte1+fiZOZbRi73TtbUqzpnL309Bhe1G7VvDRDxVnYHC4pwLcupw33W9Fa3Fceha4WAkRsEpItchGtQTkGthdLRFWZdBs2gMiH0HDltYx1FqaK07GWTO7GJyC4IgsOkWzLIWSZYgVEPZKkjVVq5ZX52St0tZfx9RKNB2uVVpttt7pe/uLq05NRt4XH8Ve+/7npMTjezq+dsq5s8xw+pllfy99wmLxMnK7v3fexjlx+WTbHPxx09BCpGTS3y6t8rv7+RwsXHtva1+XTl9GVrEtLffUqV2m2Vjh41OWW2vC4tx0T1bMlWtd6/3K3Oz6hqSu79S5jJdouVs0W48ZegjGWxbMXuWQlb7lVxnPQQeh4YrR7OvfsaUzzeFx0oPT0O3h+IRmt7M5M+OztrMpW6+gliZ9ATehhpe0jMMnqVKYyQWBZGRMqFkyW96gHnm7leU05dBE1c7tlYqdMWRZOoVtlJoIMI66gnWWy3NGFgrOUpW5K4W9FISeIdrfQyWu+R28NhoSV9ZdZPs2W3uxjpqManYSkk+nvuJmU+yrPRKWHlBrW11dru6s00aEXC70zN28Lb+Gn1HxNTLJudpSdrR3RlxeIaeu+my2Wj0J7yPqFqcPcaeZ7WX1b/oZKk+mhtxWNlO0eWmnvzFfDs0VLa99/psVLqfUmz8OY0WLTYtqU7W963sVTd9TXe2diZtAX6ESCkMjRI31JFEkIJcanMRBQybcPxGUeeh06PFk/zKxwUMpGeXHKqZWPSZk9mgpHAp4hx2Z08PxLqc2fFZ6aTKVtJmJCSezHymX7W826guYW4kqljv0y2sbKZ1CqdS4sdS5E2tFKQ7nfd6CU9h9BU42VMYmsqv0XLzfXwKKVRxdr87lLaT8BI1NSJiq5drqle0rvvKpV76vXUSs7lcSpE7aqD11N0sZeP0OdGXMkp6WJuG1TLTTiZ5km90v8eZiY6nyEy2HjNJt2CGDYBaTi2IgiILjCkGZ0ECIBCmOpCIKANNHFOOxf8A7g+jMCYfQi4S+zmVUTqFT1A4hNABZEqY9NgFy1GcbFcAyFThJMrTLWgWAguPGBWizNyQqcCX2EUgrcjQwMS0WIX3CpGylckOKxgIkaIkRgSMPIhEgAsKYEwoAYIAoCQYVEy+/bAMlxRmwMZiRET0JcDW02SbEhV7hswAbih3A5CNEgtDX0EkwCILXcSxMwA0QEUiXEQykC4rYRgQkSGygC3AmAawEa5AIIAyIRESAhQ/kIg5gDDcKFTGiNUGxGgfwRRAxiM2JEZgQphsKggBbJcCI0I0YUBoiAkYWBjWAAg3JcAA0WNcREAUWG5IkAGJcAykBDYICAQoPoCwbe9QDC0EHkS5RiRC5hswjQItxrgBJciZMwGiYyYuYlxAbhsKpBuASw2d27unjp/CBdjWAisliMIBAJBYUBIgpkIANciYEwp6ARrkTINJgARLkSDmAMKYEQdFGWMQtIeS2JYQIiJhuImBw6ZBUw3AINclgWADcjYpBA6Y6ECAN3guCxAFMW4TDOpOMIq8pyjFapK8morV6LV7lKLKbaaabTTTTTaaaejTWzAmpcHrf8b1Sduzm1quguze9/mJxtblfbUFLhdSTy5WnnhSs2k883NRjr/8Tv0UW2Vwx9SLzRqTTjqnmejUlNbv9yUvFJglj6ids8v1PVtu9ROE3d66xuvN9WMmn/Za10lSnK8ac1lTknGqlKm7rqmh6HA604pxpys3BJvT87nGL1/TeElm2Wl90ZVi6lv/AGVNor88to/lW+y1suQ8MZUUcqqVEkkklOSVo/lVr2suXQAK4dU7X4c7RcoydnZOCzTTeysmm77JjT4fUVk6c024xScWm3PMoK27bcZJd8Wt0xFi6n/JU3v+eW7um9+jfqwvFz0/EqaWt25aaW01000AGfDaiveEkkpyu1ZWhZS1e+rirdZJczPYseKnlyZpZLNZbu1s0Z2S5dqMXpziuhXm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8138" name="Picture 10" descr="http://t0.gstatic.com/images?q=tbn:ANd9GcT6ratvz8Lf-qq8MKVEreJ0aAtzFEi1iOa7-cYtA_30yr_ZySj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76800" cy="6248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105400" y="838200"/>
            <a:ext cx="342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Фернан Магеллан</a:t>
            </a:r>
            <a:endParaRPr lang="ru-RU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2743200"/>
            <a:ext cx="1656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Яңа чор               </a:t>
            </a:r>
          </a:p>
          <a:p>
            <a:r>
              <a:rPr lang="tt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1500-1900</a:t>
            </a:r>
            <a:endParaRPr 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 flipH="1" flipV="1">
            <a:off x="3886200" y="2286000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4876800" y="2057400"/>
            <a:ext cx="6858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>
            <a:off x="2971800" y="2057400"/>
            <a:ext cx="8382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105400" y="3124200"/>
            <a:ext cx="114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2" idx="1"/>
          </p:cNvCxnSpPr>
          <p:nvPr/>
        </p:nvCxnSpPr>
        <p:spPr>
          <a:xfrm rot="10800000" flipV="1">
            <a:off x="2743200" y="3035588"/>
            <a:ext cx="990600" cy="124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0800000" flipV="1">
            <a:off x="2971800" y="3352800"/>
            <a:ext cx="8382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876800" y="3429000"/>
            <a:ext cx="8382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3543300" y="3695700"/>
            <a:ext cx="8382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16200000" flipH="1">
            <a:off x="4267200" y="3810000"/>
            <a:ext cx="9144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3643313" y="3143250"/>
            <a:ext cx="19605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t-RU" sz="2000" b="1">
                <a:latin typeface="Tahoma" pitchFamily="34" charset="0"/>
                <a:cs typeface="Tahoma" pitchFamily="34" charset="0"/>
              </a:rPr>
              <a:t>  ЯҢА ЧОР</a:t>
            </a:r>
          </a:p>
          <a:p>
            <a:r>
              <a:rPr lang="tt-RU" sz="2000" b="1">
                <a:latin typeface="Tahoma" pitchFamily="34" charset="0"/>
                <a:cs typeface="Tahoma" pitchFamily="34" charset="0"/>
              </a:rPr>
              <a:t>1500-1900</a:t>
            </a:r>
            <a:endParaRPr lang="ru-RU" sz="20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3571875" y="1500188"/>
            <a:ext cx="2695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t-RU" b="1"/>
              <a:t>ФОТОГРАФИЯ</a:t>
            </a:r>
            <a:endParaRPr lang="ru-RU" b="1"/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6500813" y="3357563"/>
            <a:ext cx="1785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t-RU" b="1"/>
              <a:t>ТЕЛЕГРАФ</a:t>
            </a:r>
            <a:endParaRPr lang="ru-RU" b="1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5500688" y="2214563"/>
            <a:ext cx="24907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t-RU" b="1"/>
              <a:t>ЭЛЕКТР</a:t>
            </a:r>
            <a:r>
              <a:rPr lang="tt-RU"/>
              <a:t> </a:t>
            </a:r>
            <a:r>
              <a:rPr lang="tt-RU" b="1"/>
              <a:t>УТЫ</a:t>
            </a:r>
            <a:endParaRPr lang="ru-RU" b="1"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571625" y="2214563"/>
            <a:ext cx="1898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t-RU" b="1" dirty="0"/>
              <a:t>АВТОМОБИЛ</a:t>
            </a:r>
            <a:r>
              <a:rPr lang="ru-RU" b="1" dirty="0"/>
              <a:t>Ь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1500188" y="3357563"/>
            <a:ext cx="2184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t-RU" b="1"/>
              <a:t>РАДИО</a:t>
            </a:r>
            <a:endParaRPr lang="ru-RU" b="1"/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6143625" y="4538663"/>
            <a:ext cx="1143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t-RU" b="1"/>
              <a:t>ПОЕЗД</a:t>
            </a:r>
            <a:endParaRPr lang="ru-RU" b="1"/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 rot="10800000" flipV="1">
            <a:off x="5214938" y="5513388"/>
            <a:ext cx="18018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t-RU" b="1"/>
              <a:t>ПАРОХОД</a:t>
            </a:r>
            <a:endParaRPr lang="ru-RU" b="1"/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2143125" y="4429125"/>
            <a:ext cx="1428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t-RU" b="1"/>
              <a:t>МЕТРО</a:t>
            </a:r>
            <a:endParaRPr lang="ru-RU" b="1"/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3143250" y="5500688"/>
            <a:ext cx="2214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t-RU" b="1"/>
              <a:t>ТЕЛЕФОН</a:t>
            </a:r>
            <a:endParaRPr lang="ru-RU" b="1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10800000" flipV="1">
            <a:off x="5214938" y="2786063"/>
            <a:ext cx="1071562" cy="714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3965575" y="2606675"/>
            <a:ext cx="9286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643188" y="2643188"/>
            <a:ext cx="1143000" cy="857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429250" y="3643313"/>
            <a:ext cx="107156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3071813" y="3857625"/>
            <a:ext cx="785812" cy="6429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0800000">
            <a:off x="4929188" y="3857625"/>
            <a:ext cx="1285875" cy="6429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3357563" y="4429125"/>
            <a:ext cx="1500187" cy="500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6200000" flipH="1">
            <a:off x="4250531" y="4250532"/>
            <a:ext cx="1571625" cy="928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990600"/>
            <a:ext cx="54102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 rot="10800000" flipV="1">
            <a:off x="1066800" y="4433501"/>
            <a:ext cx="7086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Н.Кон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ью.1769 ел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t-RU" sz="1600" dirty="0" smtClean="0">
                <a:latin typeface="Tahoma" pitchFamily="34" charset="0"/>
                <a:cs typeface="Tahoma" pitchFamily="34" charset="0"/>
              </a:rPr>
              <a:t>Фран</a:t>
            </a:r>
            <a:r>
              <a:rPr lang="ru-RU" sz="1600" dirty="0" err="1" smtClean="0">
                <a:latin typeface="Tahoma" pitchFamily="34" charset="0"/>
                <a:cs typeface="Tahoma" pitchFamily="34" charset="0"/>
              </a:rPr>
              <a:t>цуз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600" dirty="0" err="1" smtClean="0">
                <a:latin typeface="Tahoma" pitchFamily="34" charset="0"/>
                <a:cs typeface="Tahoma" pitchFamily="34" charset="0"/>
              </a:rPr>
              <a:t>уйлап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600" dirty="0" err="1" smtClean="0">
                <a:latin typeface="Tahoma" pitchFamily="34" charset="0"/>
                <a:cs typeface="Tahoma" pitchFamily="34" charset="0"/>
              </a:rPr>
              <a:t>табучысы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 – Никола </a:t>
            </a:r>
            <a:r>
              <a:rPr lang="ru-RU" sz="1600" dirty="0" err="1" smtClean="0">
                <a:latin typeface="Tahoma" pitchFamily="34" charset="0"/>
                <a:cs typeface="Tahoma" pitchFamily="34" charset="0"/>
              </a:rPr>
              <a:t>Конью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600" dirty="0" err="1" smtClean="0">
                <a:latin typeface="Tahoma" pitchFamily="34" charset="0"/>
                <a:cs typeface="Tahoma" pitchFamily="34" charset="0"/>
              </a:rPr>
              <a:t>төзегән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автомобиль.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 км/сәг тизлек белән идарә иткән.Аны хәрәкәткә китерү өчен 1 тонна су һәм ягулык кирәккән. Машинаның рулен ике кеше дә бик авырлык белән генә бора торган булган. 5 тонна йөк тарта алган.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81400" y="2667000"/>
            <a:ext cx="251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Язучылар</a:t>
            </a:r>
            <a:endParaRPr lang="ru-RU" sz="3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</a:t>
            </a:r>
            <a:r>
              <a:rPr lang="tt-RU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ә</a:t>
            </a:r>
            <a:r>
              <a:rPr lang="ru-RU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ссамнар</a:t>
            </a:r>
            <a:endParaRPr lang="ru-RU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5486400" y="2057400"/>
            <a:ext cx="12192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0800000">
            <a:off x="2362200" y="2057400"/>
            <a:ext cx="12192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0800000" flipV="1">
            <a:off x="2362200" y="3657600"/>
            <a:ext cx="13716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562600" y="3657600"/>
            <a:ext cx="13716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2000" y="1371600"/>
            <a:ext cx="2452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Жюль</a:t>
            </a:r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Верн</a:t>
            </a:r>
            <a:endParaRPr lang="ru-RU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10200" y="1371600"/>
            <a:ext cx="2894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Даниэль Дефо</a:t>
            </a:r>
            <a:endParaRPr lang="ru-RU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" y="48006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Рафаэль </a:t>
            </a:r>
            <a:r>
              <a:rPr lang="ru-RU" sz="2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Санти</a:t>
            </a:r>
            <a:endParaRPr lang="ru-RU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53000" y="48006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Леонардо Да Винчи</a:t>
            </a:r>
            <a:endParaRPr lang="ru-RU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dic.academic.ru/preview/18725342/zhyul_ver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14400"/>
            <a:ext cx="3209306" cy="4495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38600" y="990600"/>
            <a:ext cx="389149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Жюль</a:t>
            </a:r>
            <a:r>
              <a:rPr lang="ru-RU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Верн</a:t>
            </a:r>
          </a:p>
          <a:p>
            <a:endParaRPr lang="ru-RU" sz="4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Француз </a:t>
            </a:r>
            <a:r>
              <a:rPr lang="ru-RU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язучысы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ru-RU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Беренчел</a:t>
            </a:r>
            <a:r>
              <a:rPr lang="tt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ә</a:t>
            </a:r>
            <a:r>
              <a:rPr lang="ru-RU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рдән булып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фәнни фантастикага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нигез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салучы.70 </a:t>
            </a:r>
            <a:r>
              <a:rPr lang="ru-RU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кә якын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төрле 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ж</a:t>
            </a:r>
            <a:r>
              <a:rPr lang="tt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анрдагы әсәрләре бар.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С Земли на Луну. Вокруг Лун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2451709" cy="3429000"/>
          </a:xfrm>
          <a:prstGeom prst="rect">
            <a:avLst/>
          </a:prstGeom>
          <a:noFill/>
        </p:spPr>
      </p:pic>
      <p:pic>
        <p:nvPicPr>
          <p:cNvPr id="30724" name="Picture 4" descr="Пятнадцатилетний капита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4609">
            <a:off x="2014172" y="225828"/>
            <a:ext cx="2481947" cy="3432237"/>
          </a:xfrm>
          <a:prstGeom prst="rect">
            <a:avLst/>
          </a:prstGeom>
          <a:noFill/>
        </p:spPr>
      </p:pic>
      <p:pic>
        <p:nvPicPr>
          <p:cNvPr id="30728" name="Picture 8" descr="Робур-Завоеватель. Властелин мира. Флаг родин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79526">
            <a:off x="246128" y="3364201"/>
            <a:ext cx="2508286" cy="3176137"/>
          </a:xfrm>
          <a:prstGeom prst="rect">
            <a:avLst/>
          </a:prstGeom>
          <a:noFill/>
        </p:spPr>
      </p:pic>
      <p:pic>
        <p:nvPicPr>
          <p:cNvPr id="30730" name="Picture 10" descr="Дядюшка Робинзон. Паровой дом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152400"/>
            <a:ext cx="2286000" cy="3276600"/>
          </a:xfrm>
          <a:prstGeom prst="rect">
            <a:avLst/>
          </a:prstGeom>
          <a:noFill/>
        </p:spPr>
      </p:pic>
      <p:pic>
        <p:nvPicPr>
          <p:cNvPr id="30732" name="Picture 12" descr="История великих путешествий. В трех книгах. Книга 2. Мореплаватели XVIII век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67200" y="152400"/>
            <a:ext cx="2285999" cy="3429000"/>
          </a:xfrm>
          <a:prstGeom prst="rect">
            <a:avLst/>
          </a:prstGeom>
          <a:noFill/>
        </p:spPr>
      </p:pic>
      <p:pic>
        <p:nvPicPr>
          <p:cNvPr id="30734" name="Picture 14" descr="Зеленый луч. Замок в Карпатах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19694">
            <a:off x="2392565" y="3715076"/>
            <a:ext cx="2362200" cy="2995285"/>
          </a:xfrm>
          <a:prstGeom prst="rect">
            <a:avLst/>
          </a:prstGeom>
          <a:noFill/>
        </p:spPr>
      </p:pic>
      <p:pic>
        <p:nvPicPr>
          <p:cNvPr id="30736" name="Picture 16" descr="Жангада. Школа робинзонов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341541">
            <a:off x="6695388" y="3732988"/>
            <a:ext cx="2145752" cy="2903996"/>
          </a:xfrm>
          <a:prstGeom prst="rect">
            <a:avLst/>
          </a:prstGeom>
          <a:noFill/>
        </p:spPr>
      </p:pic>
      <p:pic>
        <p:nvPicPr>
          <p:cNvPr id="30738" name="Picture 18" descr="Капитан Немо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19600" y="3810000"/>
            <a:ext cx="21336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dic.academic.ru/pictures/wiki/files/50/200px-danieldefo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4191000" cy="555345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257800" y="381000"/>
            <a:ext cx="420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Даниэл</a:t>
            </a:r>
            <a:r>
              <a:rPr lang="ru-RU" sz="3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ь</a:t>
            </a:r>
            <a:r>
              <a:rPr lang="ru-RU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Дефо</a:t>
            </a:r>
            <a:endParaRPr lang="ru-RU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8200" y="2286000"/>
            <a:ext cx="434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“Робинзон Крузо” иң танылган әсәрләренең берсе</a:t>
            </a:r>
            <a:endParaRPr lang="ru-RU" sz="3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0" name="Picture 8" descr="http://t3.gstatic.com/images?q=tbn:ANd9GcR22SWPMS5X4dfnhXxhCLLbIvcGGF9vewoQbppev8kQ6S8zjk64z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866900" cy="2419351"/>
          </a:xfrm>
          <a:prstGeom prst="rect">
            <a:avLst/>
          </a:prstGeom>
          <a:noFill/>
        </p:spPr>
      </p:pic>
      <p:pic>
        <p:nvPicPr>
          <p:cNvPr id="28682" name="Picture 10" descr="http://t3.gstatic.com/images?q=tbn:ANd9GcSelZtxT4ed7jLakbXEIMS-zTF0Yw6ZgQ1zBoIY8q5gIG0M4A02a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0"/>
            <a:ext cx="2009775" cy="2438400"/>
          </a:xfrm>
          <a:prstGeom prst="rect">
            <a:avLst/>
          </a:prstGeom>
          <a:noFill/>
        </p:spPr>
      </p:pic>
      <p:pic>
        <p:nvPicPr>
          <p:cNvPr id="28684" name="Picture 12" descr="http://t2.gstatic.com/images?q=tbn:ANd9GcQAnlk2a5egOjbXc_5yzBJN9JHJEnhPj4iv_JNGjRAlHe2j_wFJy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38450" y="2895600"/>
            <a:ext cx="1809750" cy="2895600"/>
          </a:xfrm>
          <a:prstGeom prst="rect">
            <a:avLst/>
          </a:prstGeom>
          <a:noFill/>
        </p:spPr>
      </p:pic>
      <p:pic>
        <p:nvPicPr>
          <p:cNvPr id="28686" name="Picture 14" descr="http://t1.gstatic.com/images?q=tbn:ANd9GcTKZzS4-REe1cqyx10NNs9qvLeUZnDP9KvWWIYdWrK4iZaLsw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0"/>
            <a:ext cx="1676400" cy="2590800"/>
          </a:xfrm>
          <a:prstGeom prst="rect">
            <a:avLst/>
          </a:prstGeom>
          <a:noFill/>
        </p:spPr>
      </p:pic>
      <p:pic>
        <p:nvPicPr>
          <p:cNvPr id="28688" name="Picture 16" descr="http://t1.gstatic.com/images?q=tbn:ANd9GcRmKVGNqbdOF2Dka7rEoEpYVVqRmzt3rKy5zBf95Qj87eUXTg2mL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3429000"/>
            <a:ext cx="2666999" cy="2362200"/>
          </a:xfrm>
          <a:prstGeom prst="rect">
            <a:avLst/>
          </a:prstGeom>
          <a:noFill/>
        </p:spPr>
      </p:pic>
      <p:pic>
        <p:nvPicPr>
          <p:cNvPr id="28690" name="Picture 18" descr="http://t2.gstatic.com/images?q=tbn:ANd9GcRaNFMjUGWVO3DoFezImuXs9JOttIWFtsKHMVEbAGj8SNbM_Z0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15200" y="152400"/>
            <a:ext cx="1647825" cy="2781300"/>
          </a:xfrm>
          <a:prstGeom prst="rect">
            <a:avLst/>
          </a:prstGeom>
          <a:noFill/>
        </p:spPr>
      </p:pic>
      <p:pic>
        <p:nvPicPr>
          <p:cNvPr id="28692" name="Picture 20" descr="http://t0.gstatic.com/images?q=tbn:ANd9GcTpn02pw46vUuFsRN9C3FA4cLFLvucR_C9O4lTlRtkXalLvJo7h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24400" y="2743200"/>
            <a:ext cx="1752600" cy="2724151"/>
          </a:xfrm>
          <a:prstGeom prst="rect">
            <a:avLst/>
          </a:prstGeom>
          <a:noFill/>
        </p:spPr>
      </p:pic>
      <p:pic>
        <p:nvPicPr>
          <p:cNvPr id="28694" name="Picture 22" descr="http://t2.gstatic.com/images?q=tbn:ANd9GcTqsPJhtlYDL-jE7ZkM9lzmgV6XkOuzU3BDso23CoKCLCsJlj6Isw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53200" y="3006788"/>
            <a:ext cx="2286000" cy="324161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28599" y="5709166"/>
            <a:ext cx="2079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Книга раскладушка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276600" y="5410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Статуя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867400" y="6248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Кроссворды  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Автопортр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533400"/>
            <a:ext cx="4267199" cy="577929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800600" y="533400"/>
            <a:ext cx="41148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</a:t>
            </a:r>
            <a:r>
              <a:rPr lang="ru-RU" sz="3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афаэль</a:t>
            </a:r>
            <a:r>
              <a:rPr lang="ru-RU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3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Санти</a:t>
            </a:r>
            <a:endParaRPr lang="ru-RU" sz="3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1483-1520</a:t>
            </a:r>
          </a:p>
          <a:p>
            <a:endParaRPr lang="tt-RU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t-RU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t-RU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t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Итал</a:t>
            </a:r>
            <a:r>
              <a:rPr lang="ru-RU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ь</a:t>
            </a:r>
            <a:r>
              <a:rPr lang="tt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ян рәссамы һәм архитекторы. Бик күп картиналар иҗат иткән,  искеткеч гүзәл биналар проектлаштырган.</a:t>
            </a:r>
          </a:p>
          <a:p>
            <a:r>
              <a:rPr lang="tt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Raffael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81000"/>
            <a:ext cx="4800600" cy="5486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28800" y="6019800"/>
            <a:ext cx="6158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Сикстинская Мадонна</a:t>
            </a:r>
            <a:r>
              <a:rPr lang="ru-RU" dirty="0" smtClean="0"/>
              <a:t>, </a:t>
            </a:r>
            <a:r>
              <a:rPr lang="ru-RU" u="sng" dirty="0" smtClean="0">
                <a:hlinkClick r:id="rId3"/>
              </a:rPr>
              <a:t>Галерея старых мастеров</a:t>
            </a:r>
            <a:r>
              <a:rPr lang="ru-RU" dirty="0" smtClean="0"/>
              <a:t>, </a:t>
            </a:r>
            <a:r>
              <a:rPr lang="ru-RU" u="sng" dirty="0" smtClean="0">
                <a:hlinkClick r:id="rId4"/>
              </a:rPr>
              <a:t>Дрезден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944</TotalTime>
  <Words>630</Words>
  <Application>Microsoft Office PowerPoint</Application>
  <PresentationFormat>Экран (4:3)</PresentationFormat>
  <Paragraphs>123</Paragraphs>
  <Slides>28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Һиндстанга юл эзләү.</vt:lpstr>
      <vt:lpstr>Христофор Колумб</vt:lpstr>
      <vt:lpstr> Христофор Колумб экспедициясе</vt:lpstr>
      <vt:lpstr>Беренче экспедиция</vt:lpstr>
      <vt:lpstr>Икенче экспедиция</vt:lpstr>
      <vt:lpstr>Өченче экспедиция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Беренче автомобильләр.</dc:title>
  <dc:creator>BMW</dc:creator>
  <cp:lastModifiedBy>Admin</cp:lastModifiedBy>
  <cp:revision>117</cp:revision>
  <dcterms:created xsi:type="dcterms:W3CDTF">2001-12-31T23:22:03Z</dcterms:created>
  <dcterms:modified xsi:type="dcterms:W3CDTF">2012-10-21T18:24:58Z</dcterms:modified>
</cp:coreProperties>
</file>