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31FA-009C-4589-94B9-14D1F23C2F41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AA49-09D8-4CB7-9BFB-AAC82B38E6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D08A-25A4-4684-9138-84A0B3996004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8D79-522B-4FD3-AAD9-D26C7DD6CA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7CEC-3F99-40AF-91E1-DC9C9154CEF9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9282-CA6B-4FFE-9125-332932A52C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DE86B-401A-47F1-BE6D-B9234603DC13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AB6E-39B2-4FAE-AF69-6CB501467C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DC8E-CC81-495C-A8F1-5F4745523A7E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4330-B5DE-4DDA-B0B7-B717065D5F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CBDD-B619-4700-9309-2434B4A69899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AAB0-56B6-4B99-98F5-65BB5BCC53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72D4-C22A-4B9F-82FA-9DFBAE6FEB5E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6D00-988B-4EB7-B63B-169A8C39A7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933F-52CF-4241-A803-BC60C46710D7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F7FD-7628-42BF-8A3F-9D61CE5EC0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ED4A-FB43-4B4E-8656-1EF6268758D1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BED4-01C5-4E0F-9130-8E37DAD263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09FE-F1B8-49C5-B04C-1B04DC57B8DF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4368-0715-4EA3-9450-80A9499DA4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B69F-7B8F-47FB-8AD6-9A6687E44180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6F7F-8CDE-434D-85D3-47AF1ADB96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40000"/>
                <a:lumOff val="60000"/>
                <a:alpha val="89000"/>
              </a:schemeClr>
            </a:gs>
            <a:gs pos="42000">
              <a:schemeClr val="accent5">
                <a:lumMod val="60000"/>
                <a:lumOff val="40000"/>
                <a:alpha val="91000"/>
              </a:schemeClr>
            </a:gs>
            <a:gs pos="100000">
              <a:schemeClr val="bg1">
                <a:shade val="30000"/>
                <a:satMod val="200000"/>
                <a:alpha val="9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AC4125-C133-41A0-BE97-29D29125E1D3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D5A12-2F00-4D30-9264-5FF5D411F7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4375" y="1928813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/>
              <a:t>Тема: Происхождение человека на земле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Урок окружающего мира в 4 классе</a:t>
            </a:r>
            <a:endParaRPr lang="ru-RU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</a:rPr>
              <a:t>по программе «Школа 2100»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Учитель Полянская С.В.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Научная</a:t>
            </a:r>
          </a:p>
        </p:txBody>
      </p:sp>
      <p:pic>
        <p:nvPicPr>
          <p:cNvPr id="22530" name="Рисунок 2" descr="charles_darwin_l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285875"/>
            <a:ext cx="38481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643688" y="6000750"/>
            <a:ext cx="1857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Чарльз Дарвин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Эволюция</a:t>
            </a:r>
          </a:p>
        </p:txBody>
      </p:sp>
      <p:pic>
        <p:nvPicPr>
          <p:cNvPr id="23554" name="Рисунок 2" descr="evo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Мозговой штурм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1571625"/>
            <a:ext cx="88582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latin typeface="Calibri" pitchFamily="34" charset="0"/>
              </a:rPr>
              <a:t>      </a:t>
            </a:r>
            <a:r>
              <a:rPr lang="ru-RU" sz="2400">
                <a:latin typeface="Calibri" pitchFamily="34" charset="0"/>
              </a:rPr>
              <a:t>Назови те особенности, которые роднят человека</a:t>
            </a:r>
          </a:p>
          <a:p>
            <a:pPr marL="342900" indent="-342900">
              <a:buFontTx/>
              <a:buChar char="-"/>
            </a:pPr>
            <a:r>
              <a:rPr lang="ru-RU" sz="2400">
                <a:latin typeface="Calibri" pitchFamily="34" charset="0"/>
              </a:rPr>
              <a:t> со всеми млекопитающими                  -    только с обезьянами</a:t>
            </a:r>
          </a:p>
          <a:p>
            <a:pPr marL="342900" indent="-342900">
              <a:buFontTx/>
              <a:buChar char="-"/>
            </a:pPr>
            <a:endParaRPr lang="ru-RU" sz="2400">
              <a:latin typeface="Calibri" pitchFamily="34" charset="0"/>
            </a:endParaRPr>
          </a:p>
          <a:p>
            <a:pPr marL="342900" indent="-342900"/>
            <a:r>
              <a:rPr lang="ru-RU" sz="2400">
                <a:latin typeface="Calibri" pitchFamily="34" charset="0"/>
              </a:rPr>
              <a:t>     питается органической пищей                  долгий период детства</a:t>
            </a:r>
          </a:p>
          <a:p>
            <a:pPr marL="342900" indent="-342900"/>
            <a:r>
              <a:rPr lang="ru-RU" sz="2400">
                <a:latin typeface="Calibri" pitchFamily="34" charset="0"/>
              </a:rPr>
              <a:t>     живородящие                                                ловкие конечности</a:t>
            </a:r>
          </a:p>
          <a:p>
            <a:pPr marL="342900" indent="-342900"/>
            <a:r>
              <a:rPr lang="ru-RU" sz="2400">
                <a:latin typeface="Calibri" pitchFamily="34" charset="0"/>
              </a:rPr>
              <a:t>     теплокровные                                                хорошо развитый мозг      забота о потомстве                                       ходит на двух ногах</a:t>
            </a:r>
          </a:p>
          <a:p>
            <a:pPr marL="342900" indent="-342900"/>
            <a:endParaRPr lang="ru-RU">
              <a:latin typeface="Calibri" pitchFamily="34" charset="0"/>
            </a:endParaRPr>
          </a:p>
          <a:p>
            <a:pPr marL="342900" indent="-342900"/>
            <a:r>
              <a:rPr lang="ru-RU">
                <a:latin typeface="Calibri" pitchFamily="34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Человек – разумное существо</a:t>
            </a:r>
          </a:p>
        </p:txBody>
      </p:sp>
      <p:pic>
        <p:nvPicPr>
          <p:cNvPr id="25602" name="Рисунок 2" descr="onotole_tarsi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357313"/>
            <a:ext cx="51403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Отличия людей от животных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0" y="1785938"/>
            <a:ext cx="750093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Прямохождение с опорой на стопу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Сознание и мышление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Членораздельная речь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latin typeface="Calibri" pitchFamily="34" charset="0"/>
              </a:rPr>
              <a:t>Труд</a:t>
            </a:r>
          </a:p>
          <a:p>
            <a:pPr marL="342900" indent="-342900">
              <a:buFontTx/>
              <a:buAutoNum type="arabicPeriod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Подведение итогов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928813" y="1285875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Я УЗНАЛ!</a:t>
            </a:r>
          </a:p>
        </p:txBody>
      </p:sp>
      <p:pic>
        <p:nvPicPr>
          <p:cNvPr id="27651" name="Рисунок 3" descr="grohotuncom-eureka-7-06-bd-x264-1440x1080-aacmp402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28813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rtoon-earth-3.gif"/>
          <p:cNvPicPr>
            <a:picLocks noChangeAspect="1"/>
          </p:cNvPicPr>
          <p:nvPr/>
        </p:nvPicPr>
        <p:blipFill>
          <a:blip r:embed="rId2">
            <a:lum bright="-8000"/>
          </a:blip>
          <a:stretch>
            <a:fillRect/>
          </a:stretch>
        </p:blipFill>
        <p:spPr>
          <a:xfrm>
            <a:off x="2643188" y="1571625"/>
            <a:ext cx="3786187" cy="5048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Когда и как появилась наша планета?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Когда на Земле появилась жизнь?</a:t>
            </a:r>
            <a:endParaRPr lang="ru-RU" dirty="0"/>
          </a:p>
        </p:txBody>
      </p:sp>
      <p:pic>
        <p:nvPicPr>
          <p:cNvPr id="15362" name="Рисунок 2" descr="MotherEarthNoTex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285875"/>
            <a:ext cx="409416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Когда и как на Земле появился человек?</a:t>
            </a:r>
            <a:endParaRPr lang="ru-RU" dirty="0"/>
          </a:p>
        </p:txBody>
      </p:sp>
      <p:pic>
        <p:nvPicPr>
          <p:cNvPr id="16386" name="Рисунок 2" descr="moks.jpg"/>
          <p:cNvPicPr>
            <a:picLocks noChangeAspect="1"/>
          </p:cNvPicPr>
          <p:nvPr/>
        </p:nvPicPr>
        <p:blipFill>
          <a:blip r:embed="rId2">
            <a:lum bright="-28000" contrast="42000"/>
          </a:blip>
          <a:srcRect/>
          <a:stretch>
            <a:fillRect/>
          </a:stretch>
        </p:blipFill>
        <p:spPr bwMode="auto">
          <a:xfrm>
            <a:off x="2928938" y="1643063"/>
            <a:ext cx="3357562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Происхождение человека</a:t>
            </a:r>
          </a:p>
        </p:txBody>
      </p:sp>
      <p:sp>
        <p:nvSpPr>
          <p:cNvPr id="17410" name="TextBox 11"/>
          <p:cNvSpPr txBox="1">
            <a:spLocks noChangeArrowheads="1"/>
          </p:cNvSpPr>
          <p:nvPr/>
        </p:nvSpPr>
        <p:spPr bwMode="auto">
          <a:xfrm>
            <a:off x="1000125" y="1714500"/>
            <a:ext cx="264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  Я ХОЧУ ЗНАТЬ</a:t>
            </a:r>
          </a:p>
        </p:txBody>
      </p:sp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5143500" y="1643063"/>
            <a:ext cx="292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        Я</a:t>
            </a:r>
            <a:r>
              <a:rPr lang="ru-RU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УЗНАЛ </a:t>
            </a:r>
          </a:p>
        </p:txBody>
      </p:sp>
      <p:pic>
        <p:nvPicPr>
          <p:cNvPr id="17412" name="Рисунок 13" descr="grohotuncom-eureka-7-06-bd-x264-1440x1080-aacmp402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57175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Содержимое 15" descr="35bfd29d25b597210cbeb9566348ffd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286000"/>
            <a:ext cx="3328988" cy="3649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Гипотеза</a:t>
            </a: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2500313" y="1714500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А) Библейская</a:t>
            </a: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2571750" y="2786063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Б) Научная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4286250"/>
            <a:ext cx="828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ГИПОТЕЗА - недоказанное утверждение, предположение или догадка.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БИБЛЕЙСКАЯ</a:t>
            </a:r>
          </a:p>
        </p:txBody>
      </p:sp>
      <p:pic>
        <p:nvPicPr>
          <p:cNvPr id="19458" name="Рисунок 2" descr="ad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85875" y="5929313"/>
            <a:ext cx="6215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Микеланджело Буонарроти        </a:t>
            </a:r>
            <a:r>
              <a:rPr lang="en-US">
                <a:latin typeface="Calibri" pitchFamily="34" charset="0"/>
              </a:rPr>
              <a:t>“</a:t>
            </a:r>
            <a:r>
              <a:rPr lang="ru-RU">
                <a:latin typeface="Calibri" pitchFamily="34" charset="0"/>
              </a:rPr>
              <a:t>Сотворение Адама</a:t>
            </a:r>
            <a:r>
              <a:rPr lang="en-US">
                <a:latin typeface="Calibri" pitchFamily="34" charset="0"/>
              </a:rPr>
              <a:t>”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400" baseline="30000" smtClean="0"/>
              <a:t>2</a:t>
            </a:r>
            <a:r>
              <a:rPr lang="ru-RU" sz="2400" i="1" baseline="30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И сказал Бог: сотворим человека по образу Нашему по подобию Нашему, и да владычествуют они над рыбами морскими, и над птицами небесными, и над скотом, и над всею землею, и над всеми гадами, пресмыкающимися по земле. 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baseline="3000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И сотворил Бог человека по образу Своему, по образу Божию сотворил его; мужчину и женщину сотворил их. 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baseline="3000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И благословил их Бог, и сказал им Бог: плодитесь и размножайтесь, и наполняйте землю, и обладайте ею, и владычествуйте над рыбами морскими и над птицами небесными, и над всяким животным, пресмыкающимся по земле.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714750" y="550068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Бытие, глава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Легенды и мифы</a:t>
            </a:r>
          </a:p>
        </p:txBody>
      </p:sp>
      <p:pic>
        <p:nvPicPr>
          <p:cNvPr id="21506" name="Рисунок 2" descr="27333308_6b776827725b25b14b9c2f9eca1afb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00125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715000" y="6211888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Зевс – бог-громовержец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216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Тема: Происхождение человека на земле</vt:lpstr>
      <vt:lpstr>Когда и как появилась наша планета?</vt:lpstr>
      <vt:lpstr>Когда на Земле появилась жизнь?</vt:lpstr>
      <vt:lpstr>Когда и как на Земле появился человек?</vt:lpstr>
      <vt:lpstr>Происхождение человека</vt:lpstr>
      <vt:lpstr>Гипотеза</vt:lpstr>
      <vt:lpstr>БИБЛЕЙСКАЯ</vt:lpstr>
      <vt:lpstr>26 И сказал Бог: сотворим человека по образу Нашему по подобию Нашему, и да владычествуют они над рыбами морскими, и над птицами небесными, и над скотом, и над всею землею, и над всеми гадами, пресмыкающимися по земле.  27 И сотворил Бог человека по образу Своему, по образу Божию сотворил его; мужчину и женщину сотворил их.  28 И благословил их Бог, и сказал им Бог: плодитесь и размножайтесь, и наполняйте землю, и обладайте ею, и владычествуйте над рыбами морскими и над птицами небесными, и над всяким животным, пресмыкающимся по земле.</vt:lpstr>
      <vt:lpstr>Легенды и мифы</vt:lpstr>
      <vt:lpstr>Научная</vt:lpstr>
      <vt:lpstr>Эволюция</vt:lpstr>
      <vt:lpstr>Мозговой штурм</vt:lpstr>
      <vt:lpstr>Человек – разумное существо</vt:lpstr>
      <vt:lpstr>Отличия людей от животных</vt:lpstr>
      <vt:lpstr>Подведение итогов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Происхождение человека на земле</dc:title>
  <dc:creator>Полянский</dc:creator>
  <cp:lastModifiedBy>User</cp:lastModifiedBy>
  <cp:revision>24</cp:revision>
  <dcterms:created xsi:type="dcterms:W3CDTF">2009-11-03T17:11:55Z</dcterms:created>
  <dcterms:modified xsi:type="dcterms:W3CDTF">2012-10-29T12:34:05Z</dcterms:modified>
</cp:coreProperties>
</file>